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307" r:id="rId3"/>
    <p:sldId id="308" r:id="rId4"/>
    <p:sldId id="315" r:id="rId5"/>
    <p:sldId id="316" r:id="rId6"/>
    <p:sldId id="258" r:id="rId7"/>
    <p:sldId id="314" r:id="rId8"/>
    <p:sldId id="317" r:id="rId9"/>
    <p:sldId id="311" r:id="rId10"/>
    <p:sldId id="313" r:id="rId11"/>
    <p:sldId id="310" r:id="rId12"/>
    <p:sldId id="261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A67A"/>
    <a:srgbClr val="DDC5A7"/>
    <a:srgbClr val="D4B590"/>
    <a:srgbClr val="FF7A4B"/>
    <a:srgbClr val="FF8A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25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594521-7F3F-4D93-8BD3-386B96074923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82A36B-8135-4FEE-AD7F-FD48E9915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009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82A36B-8135-4FEE-AD7F-FD48E99152A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244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82A36B-8135-4FEE-AD7F-FD48E99152A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821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82A36B-8135-4FEE-AD7F-FD48E99152A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956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82A36B-8135-4FEE-AD7F-FD48E99152A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045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82A36B-8135-4FEE-AD7F-FD48E99152A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422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타이틀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529DE7-7AB9-4F5C-887E-9588B0E04A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B827B58-F5E5-4BC4-824C-4C6253CE33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84DF15-9F32-4687-8EEC-1708983CF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08E4-1024-460E-8147-985F75CB56CC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79BE3A-96CF-420F-AA0A-6A79F980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401182-FACF-4525-8BDB-58D4A0D26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1786-9F87-4AA7-A8F5-69BAD8BADA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491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4BDC85-F3CD-4830-AB3A-9A9692E1E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8167577" cy="878884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5471B15-95F4-413D-BA89-D1ECC244A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08E4-1024-460E-8147-985F75CB56CC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5551C5-BCB2-4E0F-BEAF-B03DDC00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BF024D-6F02-4E4C-89BF-BC45386DE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1786-9F87-4AA7-A8F5-69BAD8BADA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42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A475EEE-F272-428B-8629-3A17DEDBA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50E826-C41F-48BB-BEED-DE2AD8BD0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90C2CC-6FF8-489B-9491-D1742BB316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F08E4-1024-460E-8147-985F75CB56CC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7549F8-92FC-465A-B5ED-79354FC62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2006D2-DCE8-4D1F-B5FF-C73C6343A7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61786-9F87-4AA7-A8F5-69BAD8BADA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DF02AD3-1DE8-4649-BD80-B88608D95286}"/>
              </a:ext>
            </a:extLst>
          </p:cNvPr>
          <p:cNvSpPr/>
          <p:nvPr userDrawn="1"/>
        </p:nvSpPr>
        <p:spPr>
          <a:xfrm>
            <a:off x="0" y="0"/>
            <a:ext cx="584791" cy="6858000"/>
          </a:xfrm>
          <a:prstGeom prst="rect">
            <a:avLst/>
          </a:prstGeom>
          <a:solidFill>
            <a:srgbClr val="CBA6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1B1AAF-7A23-41F7-8A47-6AC8B16748A8}"/>
              </a:ext>
            </a:extLst>
          </p:cNvPr>
          <p:cNvSpPr txBox="1"/>
          <p:nvPr userDrawn="1"/>
        </p:nvSpPr>
        <p:spPr>
          <a:xfrm rot="16200000">
            <a:off x="-499786" y="703209"/>
            <a:ext cx="1605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+mj-lt"/>
              </a:rPr>
              <a:t>SE_Project_8</a:t>
            </a:r>
            <a:endParaRPr lang="ko-KR" alt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FF91589-A73F-42BD-A945-A172CA7EEC80}"/>
              </a:ext>
            </a:extLst>
          </p:cNvPr>
          <p:cNvSpPr/>
          <p:nvPr userDrawn="1"/>
        </p:nvSpPr>
        <p:spPr>
          <a:xfrm>
            <a:off x="137521" y="1670751"/>
            <a:ext cx="309747" cy="309747"/>
          </a:xfrm>
          <a:prstGeom prst="ellipse">
            <a:avLst/>
          </a:prstGeom>
          <a:noFill/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716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외이(가) 표시된 사진&#10;&#10;자동 생성된 설명">
            <a:extLst>
              <a:ext uri="{FF2B5EF4-FFF2-40B4-BE49-F238E27FC236}">
                <a16:creationId xmlns:a16="http://schemas.microsoft.com/office/drawing/2014/main" id="{5E508FF4-5474-4745-988D-8FBB06A480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9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149"/>
          <a:stretch/>
        </p:blipFill>
        <p:spPr>
          <a:xfrm>
            <a:off x="7174712" y="0"/>
            <a:ext cx="5017287" cy="6858000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0088796F-E82A-4786-9C55-C5B38151F7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330" y="2052853"/>
            <a:ext cx="6333461" cy="748154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4400" dirty="0"/>
              <a:t>캠핑장 예약관리 프로그램</a:t>
            </a: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59E57CA0-3576-4A7C-AFF5-0ACC3F8E7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9330" y="2893084"/>
            <a:ext cx="5621079" cy="382642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ko-KR" altLang="en-US" sz="2600" dirty="0">
                <a:solidFill>
                  <a:srgbClr val="CBA67A"/>
                </a:solidFill>
              </a:rPr>
              <a:t>소프트웨어공학 팀 프로젝트 기말 발표</a:t>
            </a:r>
            <a:endParaRPr lang="ko-KR" altLang="en-US" dirty="0">
              <a:solidFill>
                <a:srgbClr val="CBA67A"/>
              </a:solidFill>
            </a:endParaRPr>
          </a:p>
        </p:txBody>
      </p:sp>
      <p:sp>
        <p:nvSpPr>
          <p:cNvPr id="13" name="부제목 2">
            <a:extLst>
              <a:ext uri="{FF2B5EF4-FFF2-40B4-BE49-F238E27FC236}">
                <a16:creationId xmlns:a16="http://schemas.microsoft.com/office/drawing/2014/main" id="{D35BA366-5EC0-4F55-9DE3-9BF508277896}"/>
              </a:ext>
            </a:extLst>
          </p:cNvPr>
          <p:cNvSpPr txBox="1">
            <a:spLocks/>
          </p:cNvSpPr>
          <p:nvPr/>
        </p:nvSpPr>
        <p:spPr>
          <a:xfrm>
            <a:off x="1109330" y="4731953"/>
            <a:ext cx="2419559" cy="6055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2021.06.21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E3B3548E-FBBD-4A60-8328-06350A3292EA}"/>
              </a:ext>
            </a:extLst>
          </p:cNvPr>
          <p:cNvSpPr txBox="1">
            <a:spLocks/>
          </p:cNvSpPr>
          <p:nvPr/>
        </p:nvSpPr>
        <p:spPr>
          <a:xfrm>
            <a:off x="1109330" y="5118536"/>
            <a:ext cx="2419559" cy="6055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SE_Project_8</a:t>
            </a:r>
            <a:endParaRPr lang="ko-KR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485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B4FC6B2C-25E2-4C6E-92ED-BF2108DE7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4" y="159798"/>
            <a:ext cx="1695635" cy="304567"/>
          </a:xfrm>
        </p:spPr>
        <p:txBody>
          <a:bodyPr>
            <a:normAutofit fontScale="90000"/>
          </a:bodyPr>
          <a:lstStyle/>
          <a:p>
            <a:r>
              <a:rPr lang="ko-KR" altLang="en-US" sz="1800" dirty="0"/>
              <a:t>마무리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B720C01-3302-401F-82F2-60710AEBCFA4}"/>
              </a:ext>
            </a:extLst>
          </p:cNvPr>
          <p:cNvSpPr/>
          <p:nvPr/>
        </p:nvSpPr>
        <p:spPr>
          <a:xfrm>
            <a:off x="656948" y="159798"/>
            <a:ext cx="53266" cy="257452"/>
          </a:xfrm>
          <a:prstGeom prst="rect">
            <a:avLst/>
          </a:prstGeom>
          <a:solidFill>
            <a:srgbClr val="CBA67A"/>
          </a:solidFill>
          <a:ln w="6350">
            <a:solidFill>
              <a:srgbClr val="CBA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405EA41C-4630-4787-BD6B-B50E9AF5AB0E}"/>
              </a:ext>
            </a:extLst>
          </p:cNvPr>
          <p:cNvSpPr txBox="1">
            <a:spLocks/>
          </p:cNvSpPr>
          <p:nvPr/>
        </p:nvSpPr>
        <p:spPr>
          <a:xfrm>
            <a:off x="753514" y="535047"/>
            <a:ext cx="1695635" cy="30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>
                <a:solidFill>
                  <a:srgbClr val="CBA67A"/>
                </a:solidFill>
              </a:rPr>
              <a:t>역할 분담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EB7073D-6650-4030-8EAC-D5ADD7BF1B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784205"/>
              </p:ext>
            </p:extLst>
          </p:nvPr>
        </p:nvGraphicFramePr>
        <p:xfrm>
          <a:off x="4544292" y="1131141"/>
          <a:ext cx="7191894" cy="4595717"/>
        </p:xfrm>
        <a:graphic>
          <a:graphicData uri="http://schemas.openxmlformats.org/drawingml/2006/table">
            <a:tbl>
              <a:tblPr/>
              <a:tblGrid>
                <a:gridCol w="1314511">
                  <a:extLst>
                    <a:ext uri="{9D8B030D-6E8A-4147-A177-3AD203B41FA5}">
                      <a16:colId xmlns:a16="http://schemas.microsoft.com/office/drawing/2014/main" val="2158440898"/>
                    </a:ext>
                  </a:extLst>
                </a:gridCol>
                <a:gridCol w="1504104">
                  <a:extLst>
                    <a:ext uri="{9D8B030D-6E8A-4147-A177-3AD203B41FA5}">
                      <a16:colId xmlns:a16="http://schemas.microsoft.com/office/drawing/2014/main" val="2659686329"/>
                    </a:ext>
                  </a:extLst>
                </a:gridCol>
                <a:gridCol w="4373279">
                  <a:extLst>
                    <a:ext uri="{9D8B030D-6E8A-4147-A177-3AD203B41FA5}">
                      <a16:colId xmlns:a16="http://schemas.microsoft.com/office/drawing/2014/main" val="2349314891"/>
                    </a:ext>
                  </a:extLst>
                </a:gridCol>
              </a:tblGrid>
              <a:tr h="39354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팀원</a:t>
                      </a:r>
                      <a:endParaRPr lang="ko-KR" altLang="en-US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A67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역할</a:t>
                      </a:r>
                      <a:endParaRPr lang="ko-KR" altLang="en-US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A67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책임</a:t>
                      </a:r>
                      <a:endParaRPr lang="ko-KR" altLang="en-US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A6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958275"/>
                  </a:ext>
                </a:extLst>
              </a:tr>
              <a:tr h="156360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배두리</a:t>
                      </a:r>
                      <a:endParaRPr lang="ko-KR" altLang="en-US" sz="18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팀장</a:t>
                      </a:r>
                      <a:endParaRPr lang="ko-KR" altLang="en-US" sz="18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프로젝트 관리</a:t>
                      </a:r>
                    </a:p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일정 조율 및 회의소집</a:t>
                      </a:r>
                    </a:p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소스코드 외 산출물 관리</a:t>
                      </a:r>
                    </a:p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관리자용 페이지 설계 및 개발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문서화</a:t>
                      </a:r>
                    </a:p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자료 수집</a:t>
                      </a:r>
                    </a:p>
                  </a:txBody>
                  <a:tcPr marL="68580" marR="685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9875092"/>
                  </a:ext>
                </a:extLst>
              </a:tr>
              <a:tr h="684074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권성우</a:t>
                      </a:r>
                      <a:endParaRPr lang="ko-KR" altLang="en-US" sz="18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팀원</a:t>
                      </a:r>
                      <a:endParaRPr lang="ko-KR" altLang="en-US" sz="18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관리자용 페이지 설계 및 개발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문서화</a:t>
                      </a:r>
                    </a:p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효과적인 인터페이스 구성</a:t>
                      </a:r>
                    </a:p>
                  </a:txBody>
                  <a:tcPr marL="68580" marR="685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4672126"/>
                  </a:ext>
                </a:extLst>
              </a:tr>
              <a:tr h="684074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이지환</a:t>
                      </a:r>
                      <a:endParaRPr lang="ko-KR" altLang="en-US" sz="18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팀원</a:t>
                      </a:r>
                      <a:endParaRPr lang="ko-KR" altLang="en-US" sz="18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이용자용 페이지 설계 및 개발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문서화</a:t>
                      </a:r>
                    </a:p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표준적인 설계 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개발안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수립 및 제공</a:t>
                      </a:r>
                    </a:p>
                  </a:txBody>
                  <a:tcPr marL="68580" marR="685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1412173"/>
                  </a:ext>
                </a:extLst>
              </a:tr>
              <a:tr h="1270424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임혁</a:t>
                      </a:r>
                      <a:endParaRPr lang="ko-KR" altLang="en-US" sz="18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팀원</a:t>
                      </a:r>
                      <a:endParaRPr lang="ko-KR" altLang="en-US" sz="18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이용자용 페이지 설계 및 개발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문서화</a:t>
                      </a:r>
                    </a:p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데이터베이스 부분 연동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</a:t>
                      </a:r>
                    </a:p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Class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상세 설계</a:t>
                      </a:r>
                    </a:p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소스코드 관리</a:t>
                      </a:r>
                    </a:p>
                  </a:txBody>
                  <a:tcPr marL="68580" marR="685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090158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9EE39CE-5A08-4808-8784-708F7700B820}"/>
              </a:ext>
            </a:extLst>
          </p:cNvPr>
          <p:cNvSpPr txBox="1"/>
          <p:nvPr/>
        </p:nvSpPr>
        <p:spPr>
          <a:xfrm>
            <a:off x="753514" y="2167115"/>
            <a:ext cx="3513686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개발 </a:t>
            </a:r>
            <a:r>
              <a:rPr lang="en-US" altLang="ko-KR" sz="2000" dirty="0"/>
              <a:t>: </a:t>
            </a:r>
            <a:r>
              <a:rPr lang="ko-KR" altLang="en-US" sz="2000" dirty="0"/>
              <a:t>관리자</a:t>
            </a:r>
            <a:r>
              <a:rPr lang="en-US" altLang="ko-KR" sz="2000" dirty="0"/>
              <a:t>/</a:t>
            </a:r>
            <a:r>
              <a:rPr lang="ko-KR" altLang="en-US" sz="2000" dirty="0"/>
              <a:t>이용자로 진행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&lt;</a:t>
            </a:r>
            <a:r>
              <a:rPr lang="ko-KR" altLang="en-US" sz="2000" dirty="0"/>
              <a:t>공동 작업</a:t>
            </a:r>
            <a:r>
              <a:rPr lang="en-US" altLang="ko-KR" sz="2000" dirty="0"/>
              <a:t>&gt;</a:t>
            </a:r>
          </a:p>
          <a:p>
            <a:r>
              <a:rPr lang="en-US" altLang="ko-KR" sz="2000" dirty="0"/>
              <a:t>- </a:t>
            </a:r>
            <a:r>
              <a:rPr lang="ko-KR" altLang="en-US" sz="2000" dirty="0"/>
              <a:t>요구사항 명세서 작성</a:t>
            </a:r>
            <a:endParaRPr lang="en-US" altLang="ko-KR" sz="2000" dirty="0"/>
          </a:p>
          <a:p>
            <a:r>
              <a:rPr lang="en-US" altLang="ko-KR" sz="2000" dirty="0"/>
              <a:t>- </a:t>
            </a:r>
            <a:r>
              <a:rPr lang="ko-KR" altLang="en-US" sz="2000" dirty="0"/>
              <a:t>프로젝트 계획서 작성</a:t>
            </a:r>
            <a:endParaRPr lang="en-US" altLang="ko-KR" sz="2000" dirty="0"/>
          </a:p>
          <a:p>
            <a:r>
              <a:rPr lang="en-US" altLang="ko-KR" sz="2000" dirty="0"/>
              <a:t>-</a:t>
            </a:r>
            <a:r>
              <a:rPr lang="ko-KR" altLang="en-US" sz="2000" dirty="0"/>
              <a:t>클래스 다이어그램</a:t>
            </a:r>
            <a:r>
              <a:rPr lang="en-US" altLang="ko-KR" sz="2000" dirty="0"/>
              <a:t> </a:t>
            </a:r>
            <a:r>
              <a:rPr lang="ko-KR" altLang="en-US" sz="2000" dirty="0"/>
              <a:t>작성</a:t>
            </a:r>
            <a:endParaRPr lang="en-US" altLang="ko-KR" sz="2000" dirty="0"/>
          </a:p>
          <a:p>
            <a:r>
              <a:rPr lang="en-US" altLang="ko-KR" sz="2000" dirty="0"/>
              <a:t>-</a:t>
            </a:r>
            <a:r>
              <a:rPr lang="ko-KR" altLang="en-US" sz="2000" dirty="0"/>
              <a:t>시퀀스 다이어그램 작성</a:t>
            </a:r>
          </a:p>
        </p:txBody>
      </p:sp>
    </p:spTree>
    <p:extLst>
      <p:ext uri="{BB962C8B-B14F-4D97-AF65-F5344CB8AC3E}">
        <p14:creationId xmlns:p14="http://schemas.microsoft.com/office/powerpoint/2010/main" val="1730312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B4FC6B2C-25E2-4C6E-92ED-BF2108DE7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4" y="159798"/>
            <a:ext cx="1695635" cy="304567"/>
          </a:xfrm>
        </p:spPr>
        <p:txBody>
          <a:bodyPr>
            <a:normAutofit fontScale="90000"/>
          </a:bodyPr>
          <a:lstStyle/>
          <a:p>
            <a:r>
              <a:rPr lang="ko-KR" altLang="en-US" sz="1800" dirty="0"/>
              <a:t>마무리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B720C01-3302-401F-82F2-60710AEBCFA4}"/>
              </a:ext>
            </a:extLst>
          </p:cNvPr>
          <p:cNvSpPr/>
          <p:nvPr/>
        </p:nvSpPr>
        <p:spPr>
          <a:xfrm>
            <a:off x="656948" y="159798"/>
            <a:ext cx="53266" cy="257452"/>
          </a:xfrm>
          <a:prstGeom prst="rect">
            <a:avLst/>
          </a:prstGeom>
          <a:solidFill>
            <a:srgbClr val="CBA67A"/>
          </a:solidFill>
          <a:ln w="6350">
            <a:solidFill>
              <a:srgbClr val="CBA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50DD9ED-3696-49AC-A3D7-8A28F9985970}"/>
              </a:ext>
            </a:extLst>
          </p:cNvPr>
          <p:cNvSpPr/>
          <p:nvPr/>
        </p:nvSpPr>
        <p:spPr>
          <a:xfrm>
            <a:off x="710214" y="2820524"/>
            <a:ext cx="4984323" cy="738664"/>
          </a:xfrm>
          <a:prstGeom prst="roundRect">
            <a:avLst/>
          </a:prstGeom>
          <a:solidFill>
            <a:srgbClr val="CBA67A"/>
          </a:solidFill>
          <a:ln w="6350">
            <a:solidFill>
              <a:srgbClr val="CBA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대부분의 과정을 비대면으로 진행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405EA41C-4630-4787-BD6B-B50E9AF5AB0E}"/>
              </a:ext>
            </a:extLst>
          </p:cNvPr>
          <p:cNvSpPr txBox="1">
            <a:spLocks/>
          </p:cNvSpPr>
          <p:nvPr/>
        </p:nvSpPr>
        <p:spPr>
          <a:xfrm>
            <a:off x="753514" y="535047"/>
            <a:ext cx="1695635" cy="30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>
                <a:solidFill>
                  <a:srgbClr val="CBA67A"/>
                </a:solidFill>
              </a:rPr>
              <a:t>어려웠던 점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75432F3-3EE9-4CA3-80DF-0F44897250A3}"/>
              </a:ext>
            </a:extLst>
          </p:cNvPr>
          <p:cNvSpPr/>
          <p:nvPr/>
        </p:nvSpPr>
        <p:spPr>
          <a:xfrm>
            <a:off x="6714030" y="1912637"/>
            <a:ext cx="4555139" cy="738664"/>
          </a:xfrm>
          <a:prstGeom prst="roundRect">
            <a:avLst/>
          </a:prstGeom>
          <a:solidFill>
            <a:srgbClr val="DDC5A7"/>
          </a:solidFill>
          <a:ln w="6350">
            <a:solidFill>
              <a:srgbClr val="DDC5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1.</a:t>
            </a:r>
            <a:r>
              <a:rPr lang="ko-KR" altLang="en-US" sz="2400" dirty="0"/>
              <a:t> 의견 수집과 조율에 어려움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ECAC15D-12A5-42A9-8505-49573E4634C6}"/>
              </a:ext>
            </a:extLst>
          </p:cNvPr>
          <p:cNvSpPr/>
          <p:nvPr/>
        </p:nvSpPr>
        <p:spPr>
          <a:xfrm>
            <a:off x="6714030" y="3559188"/>
            <a:ext cx="4555139" cy="738664"/>
          </a:xfrm>
          <a:prstGeom prst="roundRect">
            <a:avLst/>
          </a:prstGeom>
          <a:solidFill>
            <a:srgbClr val="DDC5A7"/>
          </a:solidFill>
          <a:ln w="6350">
            <a:solidFill>
              <a:srgbClr val="DDC5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2.</a:t>
            </a:r>
            <a:r>
              <a:rPr lang="ko-KR" altLang="en-US" sz="2400" dirty="0"/>
              <a:t> 작업속도 저하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F02FE26-F1F2-43FD-BE6A-082A6430825A}"/>
              </a:ext>
            </a:extLst>
          </p:cNvPr>
          <p:cNvCxnSpPr>
            <a:cxnSpLocks/>
          </p:cNvCxnSpPr>
          <p:nvPr/>
        </p:nvCxnSpPr>
        <p:spPr>
          <a:xfrm flipV="1">
            <a:off x="5891256" y="2365233"/>
            <a:ext cx="626054" cy="464559"/>
          </a:xfrm>
          <a:prstGeom prst="straightConnector1">
            <a:avLst/>
          </a:prstGeom>
          <a:ln>
            <a:solidFill>
              <a:srgbClr val="CBA67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115DF2C-3558-45F3-81BF-CE2D57246A65}"/>
              </a:ext>
            </a:extLst>
          </p:cNvPr>
          <p:cNvCxnSpPr>
            <a:cxnSpLocks/>
          </p:cNvCxnSpPr>
          <p:nvPr/>
        </p:nvCxnSpPr>
        <p:spPr>
          <a:xfrm>
            <a:off x="5967456" y="3291609"/>
            <a:ext cx="473654" cy="586262"/>
          </a:xfrm>
          <a:prstGeom prst="straightConnector1">
            <a:avLst/>
          </a:prstGeom>
          <a:ln>
            <a:solidFill>
              <a:srgbClr val="CBA67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9756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실외이(가) 표시된 사진&#10;&#10;자동 생성된 설명">
            <a:extLst>
              <a:ext uri="{FF2B5EF4-FFF2-40B4-BE49-F238E27FC236}">
                <a16:creationId xmlns:a16="http://schemas.microsoft.com/office/drawing/2014/main" id="{82242570-9B29-4608-8138-4C201A8A88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0088796F-E82A-4786-9C55-C5B38151F7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965200"/>
            <a:ext cx="10261600" cy="3564869"/>
          </a:xfrm>
        </p:spPr>
        <p:txBody>
          <a:bodyPr>
            <a:normAutofit/>
          </a:bodyPr>
          <a:lstStyle/>
          <a:p>
            <a:pPr algn="l"/>
            <a:r>
              <a:rPr lang="en-US" altLang="ko-KR" sz="1150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Thank you</a:t>
            </a:r>
            <a:endParaRPr lang="ko-KR" altLang="en-US" sz="11500">
              <a:ln w="22225">
                <a:solidFill>
                  <a:schemeClr val="tx1"/>
                </a:solidFill>
                <a:miter lim="800000"/>
              </a:ln>
              <a:noFill/>
            </a:endParaRPr>
          </a:p>
        </p:txBody>
      </p:sp>
      <p:sp>
        <p:nvSpPr>
          <p:cNvPr id="13" name="부제목 2">
            <a:extLst>
              <a:ext uri="{FF2B5EF4-FFF2-40B4-BE49-F238E27FC236}">
                <a16:creationId xmlns:a16="http://schemas.microsoft.com/office/drawing/2014/main" id="{D35BA366-5EC0-4F55-9DE3-9BF508277896}"/>
              </a:ext>
            </a:extLst>
          </p:cNvPr>
          <p:cNvSpPr txBox="1">
            <a:spLocks/>
          </p:cNvSpPr>
          <p:nvPr/>
        </p:nvSpPr>
        <p:spPr>
          <a:xfrm>
            <a:off x="10038644" y="5598645"/>
            <a:ext cx="1864460" cy="6055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2021.06.21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E3B3548E-FBBD-4A60-8328-06350A3292EA}"/>
              </a:ext>
            </a:extLst>
          </p:cNvPr>
          <p:cNvSpPr txBox="1">
            <a:spLocks/>
          </p:cNvSpPr>
          <p:nvPr/>
        </p:nvSpPr>
        <p:spPr>
          <a:xfrm>
            <a:off x="10038644" y="5985228"/>
            <a:ext cx="1864460" cy="6055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SE_Project_8</a:t>
            </a:r>
            <a:endParaRPr lang="ko-KR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844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B538B-D1DF-4C09-84BD-2508B2738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4" y="159798"/>
            <a:ext cx="715393" cy="304567"/>
          </a:xfrm>
        </p:spPr>
        <p:txBody>
          <a:bodyPr>
            <a:normAutofit fontScale="90000"/>
          </a:bodyPr>
          <a:lstStyle/>
          <a:p>
            <a:r>
              <a:rPr lang="ko-KR" altLang="en-US" sz="1800" dirty="0"/>
              <a:t>목차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D8EF012-6A87-40F3-B9E4-5EB314E3DD47}"/>
              </a:ext>
            </a:extLst>
          </p:cNvPr>
          <p:cNvSpPr/>
          <p:nvPr/>
        </p:nvSpPr>
        <p:spPr>
          <a:xfrm>
            <a:off x="1547242" y="2138590"/>
            <a:ext cx="1985211" cy="1985211"/>
          </a:xfrm>
          <a:prstGeom prst="ellipse">
            <a:avLst/>
          </a:prstGeom>
          <a:solidFill>
            <a:srgbClr val="DDC5A7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프로그램 </a:t>
            </a:r>
            <a:endParaRPr lang="en-US" altLang="ko-KR" dirty="0"/>
          </a:p>
          <a:p>
            <a:pPr algn="ctr"/>
            <a:r>
              <a:rPr lang="ko-KR" altLang="en-US" dirty="0"/>
              <a:t>소개</a:t>
            </a:r>
            <a:endParaRPr lang="en-US" altLang="ko-KR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C96E63F-C721-4517-80FE-0ADEB58BDDA9}"/>
              </a:ext>
            </a:extLst>
          </p:cNvPr>
          <p:cNvSpPr/>
          <p:nvPr/>
        </p:nvSpPr>
        <p:spPr>
          <a:xfrm>
            <a:off x="4069980" y="2138589"/>
            <a:ext cx="1985211" cy="1985211"/>
          </a:xfrm>
          <a:prstGeom prst="ellipse">
            <a:avLst/>
          </a:prstGeom>
          <a:solidFill>
            <a:srgbClr val="CBA67A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프로그램 </a:t>
            </a:r>
            <a:endParaRPr lang="en-US" altLang="ko-KR" dirty="0"/>
          </a:p>
          <a:p>
            <a:pPr algn="ctr"/>
            <a:r>
              <a:rPr lang="ko-KR" altLang="en-US" dirty="0"/>
              <a:t>설계</a:t>
            </a:r>
            <a:endParaRPr lang="en-US" altLang="ko-KR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B6B5967-F5AF-46E9-A305-F0079251FB13}"/>
              </a:ext>
            </a:extLst>
          </p:cNvPr>
          <p:cNvCxnSpPr>
            <a:stCxn id="4" idx="6"/>
            <a:endCxn id="5" idx="2"/>
          </p:cNvCxnSpPr>
          <p:nvPr/>
        </p:nvCxnSpPr>
        <p:spPr>
          <a:xfrm flipV="1">
            <a:off x="3532453" y="3131195"/>
            <a:ext cx="537527" cy="1"/>
          </a:xfrm>
          <a:prstGeom prst="line">
            <a:avLst/>
          </a:prstGeom>
          <a:ln>
            <a:solidFill>
              <a:srgbClr val="D4B5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EB3F3D5-6A88-425F-BB93-C064814AE3F0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6055191" y="3131195"/>
            <a:ext cx="3426160" cy="0"/>
          </a:xfrm>
          <a:prstGeom prst="line">
            <a:avLst/>
          </a:prstGeom>
          <a:ln>
            <a:solidFill>
              <a:srgbClr val="D4B5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F71B53BE-D26D-49BE-8D02-77AE44AE766D}"/>
              </a:ext>
            </a:extLst>
          </p:cNvPr>
          <p:cNvSpPr/>
          <p:nvPr/>
        </p:nvSpPr>
        <p:spPr>
          <a:xfrm>
            <a:off x="6839249" y="2138589"/>
            <a:ext cx="1985211" cy="1985211"/>
          </a:xfrm>
          <a:prstGeom prst="ellipse">
            <a:avLst/>
          </a:prstGeom>
          <a:solidFill>
            <a:srgbClr val="CBA67A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구현 시연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600F5B8-C344-4135-B60C-7CA8EC696AE8}"/>
              </a:ext>
            </a:extLst>
          </p:cNvPr>
          <p:cNvSpPr/>
          <p:nvPr/>
        </p:nvSpPr>
        <p:spPr>
          <a:xfrm>
            <a:off x="656948" y="159798"/>
            <a:ext cx="53266" cy="257452"/>
          </a:xfrm>
          <a:prstGeom prst="rect">
            <a:avLst/>
          </a:prstGeom>
          <a:solidFill>
            <a:srgbClr val="CBA67A"/>
          </a:solidFill>
          <a:ln w="6350">
            <a:solidFill>
              <a:srgbClr val="CBA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9A7EB61-6B19-4284-8315-AAEBA33A01A3}"/>
              </a:ext>
            </a:extLst>
          </p:cNvPr>
          <p:cNvSpPr/>
          <p:nvPr/>
        </p:nvSpPr>
        <p:spPr>
          <a:xfrm>
            <a:off x="9352005" y="2138592"/>
            <a:ext cx="1985211" cy="1985211"/>
          </a:xfrm>
          <a:prstGeom prst="ellipse">
            <a:avLst/>
          </a:prstGeom>
          <a:solidFill>
            <a:srgbClr val="DDC5A7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마무리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92274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B4FC6B2C-25E2-4C6E-92ED-BF2108DE7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4" y="159798"/>
            <a:ext cx="1695635" cy="304567"/>
          </a:xfrm>
        </p:spPr>
        <p:txBody>
          <a:bodyPr>
            <a:normAutofit fontScale="90000"/>
          </a:bodyPr>
          <a:lstStyle/>
          <a:p>
            <a:r>
              <a:rPr lang="ko-KR" altLang="en-US" sz="1800"/>
              <a:t>프로그램 소개</a:t>
            </a:r>
            <a:endParaRPr lang="ko-KR" altLang="en-US" sz="1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B720C01-3302-401F-82F2-60710AEBCFA4}"/>
              </a:ext>
            </a:extLst>
          </p:cNvPr>
          <p:cNvSpPr/>
          <p:nvPr/>
        </p:nvSpPr>
        <p:spPr>
          <a:xfrm>
            <a:off x="656948" y="159798"/>
            <a:ext cx="53266" cy="257452"/>
          </a:xfrm>
          <a:prstGeom prst="rect">
            <a:avLst/>
          </a:prstGeom>
          <a:solidFill>
            <a:srgbClr val="CBA67A"/>
          </a:solidFill>
          <a:ln w="6350">
            <a:solidFill>
              <a:srgbClr val="CBA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93FFEE6-C58F-410F-90CE-64BCF7CDBB4B}"/>
              </a:ext>
            </a:extLst>
          </p:cNvPr>
          <p:cNvSpPr/>
          <p:nvPr/>
        </p:nvSpPr>
        <p:spPr>
          <a:xfrm>
            <a:off x="1414891" y="983826"/>
            <a:ext cx="1695635" cy="461392"/>
          </a:xfrm>
          <a:prstGeom prst="roundRect">
            <a:avLst/>
          </a:prstGeom>
          <a:solidFill>
            <a:srgbClr val="CBA67A"/>
          </a:solidFill>
          <a:ln w="6350">
            <a:solidFill>
              <a:srgbClr val="CBA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B5E1D39-9593-4088-8A5C-A7D9A65F286A}"/>
              </a:ext>
            </a:extLst>
          </p:cNvPr>
          <p:cNvSpPr/>
          <p:nvPr/>
        </p:nvSpPr>
        <p:spPr>
          <a:xfrm>
            <a:off x="1414891" y="2510784"/>
            <a:ext cx="1695635" cy="461392"/>
          </a:xfrm>
          <a:prstGeom prst="roundRect">
            <a:avLst/>
          </a:prstGeom>
          <a:solidFill>
            <a:srgbClr val="CBA67A"/>
          </a:solidFill>
          <a:ln w="6350">
            <a:solidFill>
              <a:srgbClr val="CBA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캠핑장 정보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0CAAE93-8636-41E3-A921-5CA3A132B3AC}"/>
              </a:ext>
            </a:extLst>
          </p:cNvPr>
          <p:cNvSpPr/>
          <p:nvPr/>
        </p:nvSpPr>
        <p:spPr>
          <a:xfrm>
            <a:off x="1414891" y="1733491"/>
            <a:ext cx="1695635" cy="461392"/>
          </a:xfrm>
          <a:prstGeom prst="roundRect">
            <a:avLst/>
          </a:prstGeom>
          <a:solidFill>
            <a:srgbClr val="CBA67A"/>
          </a:solidFill>
          <a:ln w="6350">
            <a:solidFill>
              <a:srgbClr val="CBA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A0D5645-31C6-47F0-A519-62664E412B52}"/>
              </a:ext>
            </a:extLst>
          </p:cNvPr>
          <p:cNvSpPr/>
          <p:nvPr/>
        </p:nvSpPr>
        <p:spPr>
          <a:xfrm>
            <a:off x="1414891" y="3303910"/>
            <a:ext cx="1695635" cy="461392"/>
          </a:xfrm>
          <a:prstGeom prst="roundRect">
            <a:avLst/>
          </a:prstGeom>
          <a:solidFill>
            <a:srgbClr val="CBA67A"/>
          </a:solidFill>
          <a:ln w="6350">
            <a:solidFill>
              <a:srgbClr val="CBA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예약하기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93A31F1-B0D7-4F2B-8305-70E3E3CB3BBF}"/>
              </a:ext>
            </a:extLst>
          </p:cNvPr>
          <p:cNvSpPr/>
          <p:nvPr/>
        </p:nvSpPr>
        <p:spPr>
          <a:xfrm>
            <a:off x="1414892" y="4884222"/>
            <a:ext cx="1695635" cy="461392"/>
          </a:xfrm>
          <a:prstGeom prst="roundRect">
            <a:avLst/>
          </a:prstGeom>
          <a:solidFill>
            <a:srgbClr val="CBA67A"/>
          </a:solidFill>
          <a:ln w="6350">
            <a:solidFill>
              <a:srgbClr val="CBA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이용자 정보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CAE06B3-8AE1-4EF8-B5E5-117597B8DD12}"/>
              </a:ext>
            </a:extLst>
          </p:cNvPr>
          <p:cNvSpPr/>
          <p:nvPr/>
        </p:nvSpPr>
        <p:spPr>
          <a:xfrm>
            <a:off x="1414893" y="5641729"/>
            <a:ext cx="1695635" cy="461392"/>
          </a:xfrm>
          <a:prstGeom prst="roundRect">
            <a:avLst/>
          </a:prstGeom>
          <a:solidFill>
            <a:srgbClr val="CBA67A"/>
          </a:solidFill>
          <a:ln w="6350">
            <a:solidFill>
              <a:srgbClr val="CBA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게시판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79369D-B09E-423D-9AF8-29F0342A1726}"/>
              </a:ext>
            </a:extLst>
          </p:cNvPr>
          <p:cNvSpPr txBox="1"/>
          <p:nvPr/>
        </p:nvSpPr>
        <p:spPr>
          <a:xfrm>
            <a:off x="3226798" y="5668987"/>
            <a:ext cx="6831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게시판 글 열람</a:t>
            </a:r>
            <a:r>
              <a:rPr lang="en-US" altLang="ko-KR" dirty="0"/>
              <a:t>/</a:t>
            </a:r>
            <a:r>
              <a:rPr lang="ko-KR" altLang="en-US" dirty="0"/>
              <a:t>작성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댓글 작성 및 좋아요</a:t>
            </a:r>
            <a:r>
              <a:rPr lang="en-US" altLang="ko-KR" dirty="0"/>
              <a:t>/</a:t>
            </a:r>
            <a:r>
              <a:rPr lang="ko-KR" altLang="en-US" dirty="0"/>
              <a:t>싫어요 표시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CDA25E-827D-4650-B371-1445B4D0C959}"/>
              </a:ext>
            </a:extLst>
          </p:cNvPr>
          <p:cNvSpPr txBox="1"/>
          <p:nvPr/>
        </p:nvSpPr>
        <p:spPr>
          <a:xfrm>
            <a:off x="3226799" y="1028544"/>
            <a:ext cx="504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정보 입력 후 회원가입</a:t>
            </a:r>
            <a:r>
              <a:rPr lang="en-US" altLang="ko-KR" dirty="0"/>
              <a:t>, </a:t>
            </a:r>
            <a:r>
              <a:rPr lang="ko-KR" altLang="en-US" dirty="0"/>
              <a:t>이용자만 가능한 기능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D4AE61-E2C7-460C-A0FB-EAFAD76F323D}"/>
              </a:ext>
            </a:extLst>
          </p:cNvPr>
          <p:cNvSpPr txBox="1"/>
          <p:nvPr/>
        </p:nvSpPr>
        <p:spPr>
          <a:xfrm>
            <a:off x="3226800" y="1754657"/>
            <a:ext cx="6050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 후 이용 가능</a:t>
            </a:r>
            <a:r>
              <a:rPr lang="en-US" altLang="ko-KR" dirty="0"/>
              <a:t>, </a:t>
            </a:r>
            <a:r>
              <a:rPr lang="ko-KR" altLang="en-US" dirty="0"/>
              <a:t>관리자는 프로그램에 정보 내장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CA4303-9576-42BF-A350-46C9D96BBDA1}"/>
              </a:ext>
            </a:extLst>
          </p:cNvPr>
          <p:cNvSpPr txBox="1"/>
          <p:nvPr/>
        </p:nvSpPr>
        <p:spPr>
          <a:xfrm>
            <a:off x="3226800" y="2555416"/>
            <a:ext cx="6538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이용자 </a:t>
            </a:r>
            <a:r>
              <a:rPr lang="en-US" altLang="ko-KR" dirty="0"/>
              <a:t>– </a:t>
            </a:r>
            <a:r>
              <a:rPr lang="ko-KR" altLang="en-US" dirty="0"/>
              <a:t>캠핑장 정보 열람</a:t>
            </a:r>
            <a:r>
              <a:rPr lang="en-US" altLang="ko-KR" dirty="0"/>
              <a:t>    </a:t>
            </a:r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캠핑장 정보 등록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FC8BEF-821C-49AE-9190-5911DA0FD112}"/>
              </a:ext>
            </a:extLst>
          </p:cNvPr>
          <p:cNvSpPr txBox="1"/>
          <p:nvPr/>
        </p:nvSpPr>
        <p:spPr>
          <a:xfrm>
            <a:off x="3226798" y="3320943"/>
            <a:ext cx="3253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캠핑장 선택 후 예약 및 결제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770EE6-9AFD-4763-9E1F-4EFFACC08412}"/>
              </a:ext>
            </a:extLst>
          </p:cNvPr>
          <p:cNvSpPr txBox="1"/>
          <p:nvPr/>
        </p:nvSpPr>
        <p:spPr>
          <a:xfrm>
            <a:off x="3201095" y="4114267"/>
            <a:ext cx="7700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이용자 </a:t>
            </a:r>
            <a:r>
              <a:rPr lang="en-US" altLang="ko-KR" dirty="0"/>
              <a:t>– </a:t>
            </a:r>
            <a:r>
              <a:rPr lang="ko-KR" altLang="en-US" dirty="0"/>
              <a:t>예약 정보 확인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취소</a:t>
            </a:r>
            <a:r>
              <a:rPr lang="en-US" altLang="ko-KR" dirty="0"/>
              <a:t>	   </a:t>
            </a:r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예약 목록 확인</a:t>
            </a:r>
            <a:r>
              <a:rPr lang="en-US" altLang="ko-KR" dirty="0"/>
              <a:t>/</a:t>
            </a:r>
            <a:r>
              <a:rPr lang="ko-KR" altLang="en-US" dirty="0"/>
              <a:t>수락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73F43BAB-E9E4-4EAC-80E8-9B695CF9DCD1}"/>
              </a:ext>
            </a:extLst>
          </p:cNvPr>
          <p:cNvSpPr/>
          <p:nvPr/>
        </p:nvSpPr>
        <p:spPr>
          <a:xfrm>
            <a:off x="1414891" y="4091096"/>
            <a:ext cx="1695635" cy="461392"/>
          </a:xfrm>
          <a:prstGeom prst="roundRect">
            <a:avLst/>
          </a:prstGeom>
          <a:solidFill>
            <a:srgbClr val="CBA67A"/>
          </a:solidFill>
          <a:ln w="6350">
            <a:solidFill>
              <a:srgbClr val="CBA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예약관리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923966-2C37-4C68-B29E-4FB0AC18F734}"/>
              </a:ext>
            </a:extLst>
          </p:cNvPr>
          <p:cNvSpPr txBox="1"/>
          <p:nvPr/>
        </p:nvSpPr>
        <p:spPr>
          <a:xfrm>
            <a:off x="3201096" y="4915235"/>
            <a:ext cx="274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이용자 정보 열람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C681B85-B314-4476-97F8-A57137EEAED5}"/>
              </a:ext>
            </a:extLst>
          </p:cNvPr>
          <p:cNvSpPr/>
          <p:nvPr/>
        </p:nvSpPr>
        <p:spPr>
          <a:xfrm>
            <a:off x="2746540" y="1397255"/>
            <a:ext cx="5616225" cy="45719"/>
          </a:xfrm>
          <a:prstGeom prst="rect">
            <a:avLst/>
          </a:prstGeom>
          <a:solidFill>
            <a:srgbClr val="CBA67A"/>
          </a:solidFill>
          <a:ln w="6350">
            <a:solidFill>
              <a:srgbClr val="CBA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862FC43-1743-4F2A-B255-159CEEF71FEE}"/>
              </a:ext>
            </a:extLst>
          </p:cNvPr>
          <p:cNvSpPr/>
          <p:nvPr/>
        </p:nvSpPr>
        <p:spPr>
          <a:xfrm>
            <a:off x="2659243" y="2142832"/>
            <a:ext cx="6617922" cy="45719"/>
          </a:xfrm>
          <a:prstGeom prst="rect">
            <a:avLst/>
          </a:prstGeom>
          <a:solidFill>
            <a:srgbClr val="CBA67A"/>
          </a:solidFill>
          <a:ln w="6350">
            <a:solidFill>
              <a:srgbClr val="CBA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6A9AB3-4E92-44DE-87EC-40F929E6998B}"/>
              </a:ext>
            </a:extLst>
          </p:cNvPr>
          <p:cNvSpPr/>
          <p:nvPr/>
        </p:nvSpPr>
        <p:spPr>
          <a:xfrm>
            <a:off x="2746540" y="2932397"/>
            <a:ext cx="7097316" cy="45719"/>
          </a:xfrm>
          <a:prstGeom prst="rect">
            <a:avLst/>
          </a:prstGeom>
          <a:solidFill>
            <a:srgbClr val="CBA67A"/>
          </a:solidFill>
          <a:ln w="6350">
            <a:solidFill>
              <a:srgbClr val="CBA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3FA06A5-524E-4BCB-88E4-53BC87C469C6}"/>
              </a:ext>
            </a:extLst>
          </p:cNvPr>
          <p:cNvSpPr/>
          <p:nvPr/>
        </p:nvSpPr>
        <p:spPr>
          <a:xfrm>
            <a:off x="1637930" y="3716044"/>
            <a:ext cx="4718482" cy="45719"/>
          </a:xfrm>
          <a:prstGeom prst="rect">
            <a:avLst/>
          </a:prstGeom>
          <a:solidFill>
            <a:srgbClr val="CBA67A"/>
          </a:solidFill>
          <a:ln w="6350">
            <a:solidFill>
              <a:srgbClr val="CBA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863B475-6477-430D-9329-C52E65CA1127}"/>
              </a:ext>
            </a:extLst>
          </p:cNvPr>
          <p:cNvSpPr/>
          <p:nvPr/>
        </p:nvSpPr>
        <p:spPr>
          <a:xfrm>
            <a:off x="2179848" y="4506769"/>
            <a:ext cx="8721457" cy="45719"/>
          </a:xfrm>
          <a:prstGeom prst="rect">
            <a:avLst/>
          </a:prstGeom>
          <a:solidFill>
            <a:srgbClr val="CBA67A"/>
          </a:solidFill>
          <a:ln w="6350">
            <a:solidFill>
              <a:srgbClr val="CBA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88D1F73-CEA9-48EA-9B73-CDE30EACF393}"/>
              </a:ext>
            </a:extLst>
          </p:cNvPr>
          <p:cNvSpPr/>
          <p:nvPr/>
        </p:nvSpPr>
        <p:spPr>
          <a:xfrm>
            <a:off x="1558031" y="5299895"/>
            <a:ext cx="4310109" cy="45719"/>
          </a:xfrm>
          <a:prstGeom prst="rect">
            <a:avLst/>
          </a:prstGeom>
          <a:solidFill>
            <a:srgbClr val="CBA67A"/>
          </a:solidFill>
          <a:ln w="6350">
            <a:solidFill>
              <a:srgbClr val="CBA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C3C947B-7FB0-4F4E-BEA9-D105AADDFE7C}"/>
              </a:ext>
            </a:extLst>
          </p:cNvPr>
          <p:cNvSpPr/>
          <p:nvPr/>
        </p:nvSpPr>
        <p:spPr>
          <a:xfrm>
            <a:off x="2405849" y="6057091"/>
            <a:ext cx="7569424" cy="45719"/>
          </a:xfrm>
          <a:prstGeom prst="rect">
            <a:avLst/>
          </a:prstGeom>
          <a:solidFill>
            <a:srgbClr val="CBA67A"/>
          </a:solidFill>
          <a:ln w="6350">
            <a:solidFill>
              <a:srgbClr val="CBA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419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B4FC6B2C-25E2-4C6E-92ED-BF2108DE7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4" y="159798"/>
            <a:ext cx="1695635" cy="304567"/>
          </a:xfrm>
        </p:spPr>
        <p:txBody>
          <a:bodyPr>
            <a:normAutofit fontScale="90000"/>
          </a:bodyPr>
          <a:lstStyle/>
          <a:p>
            <a:r>
              <a:rPr lang="ko-KR" altLang="en-US" sz="1800" dirty="0"/>
              <a:t>프로그램 설계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B720C01-3302-401F-82F2-60710AEBCFA4}"/>
              </a:ext>
            </a:extLst>
          </p:cNvPr>
          <p:cNvSpPr/>
          <p:nvPr/>
        </p:nvSpPr>
        <p:spPr>
          <a:xfrm>
            <a:off x="656948" y="159798"/>
            <a:ext cx="53266" cy="257452"/>
          </a:xfrm>
          <a:prstGeom prst="rect">
            <a:avLst/>
          </a:prstGeom>
          <a:solidFill>
            <a:srgbClr val="CBA67A"/>
          </a:solidFill>
          <a:ln w="6350">
            <a:solidFill>
              <a:srgbClr val="CBA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7130F212-4C2C-4B66-BF06-F004FEE9CD2A}"/>
              </a:ext>
            </a:extLst>
          </p:cNvPr>
          <p:cNvSpPr txBox="1">
            <a:spLocks/>
          </p:cNvSpPr>
          <p:nvPr/>
        </p:nvSpPr>
        <p:spPr>
          <a:xfrm>
            <a:off x="710214" y="474788"/>
            <a:ext cx="2853118" cy="30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18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C2A98FD-FA05-44F6-8C14-A915A9B15E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040" t="12108" r="31135" b="14032"/>
          <a:stretch/>
        </p:blipFill>
        <p:spPr>
          <a:xfrm>
            <a:off x="2801565" y="627071"/>
            <a:ext cx="7418107" cy="6063888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C9E36AE3-653E-476D-A7CD-A8B6CD9F1A53}"/>
              </a:ext>
            </a:extLst>
          </p:cNvPr>
          <p:cNvSpPr txBox="1">
            <a:spLocks/>
          </p:cNvSpPr>
          <p:nvPr/>
        </p:nvSpPr>
        <p:spPr>
          <a:xfrm>
            <a:off x="710214" y="452770"/>
            <a:ext cx="2853118" cy="30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/>
              <a:t>로그인</a:t>
            </a:r>
            <a:r>
              <a:rPr lang="en-US" altLang="ko-KR" sz="1800" dirty="0"/>
              <a:t>/</a:t>
            </a:r>
            <a:r>
              <a:rPr lang="ko-KR" altLang="en-US" sz="1800" dirty="0"/>
              <a:t>회원가입</a:t>
            </a:r>
            <a:r>
              <a:rPr lang="en-US" altLang="ko-KR" sz="1800" dirty="0"/>
              <a:t>/</a:t>
            </a:r>
            <a:r>
              <a:rPr lang="ko-KR" altLang="en-US" sz="1800" dirty="0"/>
              <a:t>사용자 정보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450284C-EA0F-40AE-A3E5-48B758AAB6A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469" t="16082" r="11856" b="46667"/>
          <a:stretch/>
        </p:blipFill>
        <p:spPr>
          <a:xfrm>
            <a:off x="1972328" y="1432874"/>
            <a:ext cx="8343420" cy="419492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C4257BD-6643-4C78-81D6-3D4DAB8363A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2036" t="36976" r="32036" b="30309"/>
          <a:stretch/>
        </p:blipFill>
        <p:spPr>
          <a:xfrm>
            <a:off x="3914598" y="954579"/>
            <a:ext cx="4458879" cy="515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735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B4FC6B2C-25E2-4C6E-92ED-BF2108DE7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4" y="159798"/>
            <a:ext cx="1695635" cy="304567"/>
          </a:xfrm>
        </p:spPr>
        <p:txBody>
          <a:bodyPr>
            <a:normAutofit fontScale="90000"/>
          </a:bodyPr>
          <a:lstStyle/>
          <a:p>
            <a:r>
              <a:rPr lang="ko-KR" altLang="en-US" sz="1800" dirty="0"/>
              <a:t>프로그램 설계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B720C01-3302-401F-82F2-60710AEBCFA4}"/>
              </a:ext>
            </a:extLst>
          </p:cNvPr>
          <p:cNvSpPr/>
          <p:nvPr/>
        </p:nvSpPr>
        <p:spPr>
          <a:xfrm>
            <a:off x="656948" y="159798"/>
            <a:ext cx="53266" cy="257452"/>
          </a:xfrm>
          <a:prstGeom prst="rect">
            <a:avLst/>
          </a:prstGeom>
          <a:solidFill>
            <a:srgbClr val="CBA67A"/>
          </a:solidFill>
          <a:ln w="6350">
            <a:solidFill>
              <a:srgbClr val="CBA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7130F212-4C2C-4B66-BF06-F004FEE9CD2A}"/>
              </a:ext>
            </a:extLst>
          </p:cNvPr>
          <p:cNvSpPr txBox="1">
            <a:spLocks/>
          </p:cNvSpPr>
          <p:nvPr/>
        </p:nvSpPr>
        <p:spPr>
          <a:xfrm>
            <a:off x="710214" y="474788"/>
            <a:ext cx="2853118" cy="30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1800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C9E36AE3-653E-476D-A7CD-A8B6CD9F1A53}"/>
              </a:ext>
            </a:extLst>
          </p:cNvPr>
          <p:cNvSpPr txBox="1">
            <a:spLocks/>
          </p:cNvSpPr>
          <p:nvPr/>
        </p:nvSpPr>
        <p:spPr>
          <a:xfrm>
            <a:off x="710214" y="452770"/>
            <a:ext cx="2853118" cy="30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/>
              <a:t>캠핑장 정보 등록</a:t>
            </a:r>
            <a:r>
              <a:rPr lang="en-US" altLang="ko-KR" sz="1800" dirty="0"/>
              <a:t>/</a:t>
            </a:r>
            <a:r>
              <a:rPr lang="ko-KR" altLang="en-US" sz="1800" dirty="0"/>
              <a:t>수정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1D1C35E-846D-4FB9-8A9C-56E4190206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69" t="9897" r="48428" b="29485"/>
          <a:stretch/>
        </p:blipFill>
        <p:spPr>
          <a:xfrm>
            <a:off x="2912883" y="750573"/>
            <a:ext cx="6693032" cy="535685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66BB67E-CC80-4688-A1E6-2FBE9DFB8CD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7526" t="34908" r="6667" b="32515"/>
          <a:stretch/>
        </p:blipFill>
        <p:spPr>
          <a:xfrm>
            <a:off x="1850104" y="1564850"/>
            <a:ext cx="8491792" cy="434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274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B4FC6B2C-25E2-4C6E-92ED-BF2108DE7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4" y="159798"/>
            <a:ext cx="1695635" cy="304567"/>
          </a:xfrm>
        </p:spPr>
        <p:txBody>
          <a:bodyPr>
            <a:normAutofit fontScale="90000"/>
          </a:bodyPr>
          <a:lstStyle/>
          <a:p>
            <a:r>
              <a:rPr lang="ko-KR" altLang="en-US" sz="1800" dirty="0"/>
              <a:t>프로그램 설계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B720C01-3302-401F-82F2-60710AEBCFA4}"/>
              </a:ext>
            </a:extLst>
          </p:cNvPr>
          <p:cNvSpPr/>
          <p:nvPr/>
        </p:nvSpPr>
        <p:spPr>
          <a:xfrm>
            <a:off x="656948" y="159798"/>
            <a:ext cx="53266" cy="257452"/>
          </a:xfrm>
          <a:prstGeom prst="rect">
            <a:avLst/>
          </a:prstGeom>
          <a:solidFill>
            <a:srgbClr val="CBA67A"/>
          </a:solidFill>
          <a:ln w="6350">
            <a:solidFill>
              <a:srgbClr val="CBA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BC60EE6-9A65-46D7-94C9-341C51DBBD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47" t="11374" r="32680" b="10916"/>
          <a:stretch/>
        </p:blipFill>
        <p:spPr>
          <a:xfrm>
            <a:off x="2811026" y="663433"/>
            <a:ext cx="6569947" cy="5852222"/>
          </a:xfrm>
          <a:prstGeom prst="rect">
            <a:avLst/>
          </a:prstGeom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7130F212-4C2C-4B66-BF06-F004FEE9CD2A}"/>
              </a:ext>
            </a:extLst>
          </p:cNvPr>
          <p:cNvSpPr txBox="1">
            <a:spLocks/>
          </p:cNvSpPr>
          <p:nvPr/>
        </p:nvSpPr>
        <p:spPr>
          <a:xfrm>
            <a:off x="710214" y="474788"/>
            <a:ext cx="2853118" cy="30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/>
              <a:t>게시글 열람</a:t>
            </a:r>
            <a:r>
              <a:rPr lang="en-US" altLang="ko-KR" sz="1800" dirty="0"/>
              <a:t>/</a:t>
            </a:r>
            <a:r>
              <a:rPr lang="ko-KR" altLang="en-US" sz="1800" dirty="0"/>
              <a:t>댓글</a:t>
            </a:r>
            <a:r>
              <a:rPr lang="en-US" altLang="ko-KR" sz="1800" dirty="0"/>
              <a:t>/</a:t>
            </a:r>
            <a:r>
              <a:rPr lang="ko-KR" altLang="en-US" sz="1800" dirty="0"/>
              <a:t> 감정표시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4BA99C3-C31A-4CC9-8332-9998A7A787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418" t="38076" r="44330" b="28934"/>
          <a:stretch/>
        </p:blipFill>
        <p:spPr>
          <a:xfrm>
            <a:off x="3563332" y="939785"/>
            <a:ext cx="5451836" cy="525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682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B4FC6B2C-25E2-4C6E-92ED-BF2108DE7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4" y="159798"/>
            <a:ext cx="1695635" cy="304567"/>
          </a:xfrm>
        </p:spPr>
        <p:txBody>
          <a:bodyPr>
            <a:normAutofit fontScale="90000"/>
          </a:bodyPr>
          <a:lstStyle/>
          <a:p>
            <a:r>
              <a:rPr lang="ko-KR" altLang="en-US" sz="1800" dirty="0"/>
              <a:t>프로그램 설계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B720C01-3302-401F-82F2-60710AEBCFA4}"/>
              </a:ext>
            </a:extLst>
          </p:cNvPr>
          <p:cNvSpPr/>
          <p:nvPr/>
        </p:nvSpPr>
        <p:spPr>
          <a:xfrm>
            <a:off x="656948" y="159798"/>
            <a:ext cx="53266" cy="257452"/>
          </a:xfrm>
          <a:prstGeom prst="rect">
            <a:avLst/>
          </a:prstGeom>
          <a:solidFill>
            <a:srgbClr val="CBA67A"/>
          </a:solidFill>
          <a:ln w="6350">
            <a:solidFill>
              <a:srgbClr val="CBA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7130F212-4C2C-4B66-BF06-F004FEE9CD2A}"/>
              </a:ext>
            </a:extLst>
          </p:cNvPr>
          <p:cNvSpPr txBox="1">
            <a:spLocks/>
          </p:cNvSpPr>
          <p:nvPr/>
        </p:nvSpPr>
        <p:spPr>
          <a:xfrm>
            <a:off x="710214" y="474788"/>
            <a:ext cx="2853118" cy="30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/>
              <a:t>게시글 작성</a:t>
            </a:r>
            <a:r>
              <a:rPr lang="en-US" altLang="ko-KR" sz="1800" dirty="0"/>
              <a:t>/</a:t>
            </a:r>
            <a:r>
              <a:rPr lang="ko-KR" altLang="en-US" sz="1800" dirty="0"/>
              <a:t>수정</a:t>
            </a:r>
            <a:r>
              <a:rPr lang="en-US" altLang="ko-KR" sz="1800" dirty="0"/>
              <a:t>/</a:t>
            </a:r>
            <a:r>
              <a:rPr lang="ko-KR" altLang="en-US" sz="1800" dirty="0"/>
              <a:t>삭제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E902F0D-3A8F-451D-84C0-B4131FFF15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16" t="9910" r="23918" b="23745"/>
          <a:stretch/>
        </p:blipFill>
        <p:spPr>
          <a:xfrm>
            <a:off x="2136773" y="1167833"/>
            <a:ext cx="8148403" cy="516588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481D829-CEAA-4C84-B640-14D9A7CE20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608" t="15808" r="35206" b="40344"/>
          <a:stretch/>
        </p:blipFill>
        <p:spPr>
          <a:xfrm>
            <a:off x="2493641" y="1045285"/>
            <a:ext cx="7561586" cy="5154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36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B4FC6B2C-25E2-4C6E-92ED-BF2108DE7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4" y="159798"/>
            <a:ext cx="1695635" cy="304567"/>
          </a:xfrm>
        </p:spPr>
        <p:txBody>
          <a:bodyPr>
            <a:normAutofit fontScale="90000"/>
          </a:bodyPr>
          <a:lstStyle/>
          <a:p>
            <a:r>
              <a:rPr lang="ko-KR" altLang="en-US" sz="1800" dirty="0"/>
              <a:t>프로그램 설계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B720C01-3302-401F-82F2-60710AEBCFA4}"/>
              </a:ext>
            </a:extLst>
          </p:cNvPr>
          <p:cNvSpPr/>
          <p:nvPr/>
        </p:nvSpPr>
        <p:spPr>
          <a:xfrm>
            <a:off x="656948" y="159798"/>
            <a:ext cx="53266" cy="257452"/>
          </a:xfrm>
          <a:prstGeom prst="rect">
            <a:avLst/>
          </a:prstGeom>
          <a:solidFill>
            <a:srgbClr val="CBA67A"/>
          </a:solidFill>
          <a:ln w="6350">
            <a:solidFill>
              <a:srgbClr val="CBA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7130F212-4C2C-4B66-BF06-F004FEE9CD2A}"/>
              </a:ext>
            </a:extLst>
          </p:cNvPr>
          <p:cNvSpPr txBox="1">
            <a:spLocks/>
          </p:cNvSpPr>
          <p:nvPr/>
        </p:nvSpPr>
        <p:spPr>
          <a:xfrm>
            <a:off x="710214" y="474788"/>
            <a:ext cx="2853118" cy="30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/>
              <a:t>예약하기</a:t>
            </a:r>
            <a:r>
              <a:rPr lang="en-US" altLang="ko-KR" sz="1800" dirty="0"/>
              <a:t>/</a:t>
            </a:r>
            <a:r>
              <a:rPr lang="ko-KR" altLang="en-US" sz="1800" dirty="0"/>
              <a:t>예약수정</a:t>
            </a:r>
            <a:r>
              <a:rPr lang="en-US" altLang="ko-KR" sz="1800" dirty="0"/>
              <a:t>/</a:t>
            </a:r>
            <a:r>
              <a:rPr lang="ko-KR" altLang="en-US" sz="1800" dirty="0"/>
              <a:t>취소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3EE5CFD-33E3-4724-9A8E-564EDA194B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226" t="8797" r="35052" b="10378"/>
          <a:stretch/>
        </p:blipFill>
        <p:spPr>
          <a:xfrm>
            <a:off x="4053526" y="417250"/>
            <a:ext cx="4735400" cy="602687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BE6DCB2-1C64-4DAF-9875-6A895577D0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706" t="35601" r="25928" b="33471"/>
          <a:stretch/>
        </p:blipFill>
        <p:spPr>
          <a:xfrm>
            <a:off x="766775" y="1213067"/>
            <a:ext cx="11304191" cy="475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647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B4FC6B2C-25E2-4C6E-92ED-BF2108DE7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4" y="159798"/>
            <a:ext cx="1695635" cy="304567"/>
          </a:xfrm>
        </p:spPr>
        <p:txBody>
          <a:bodyPr>
            <a:normAutofit fontScale="90000"/>
          </a:bodyPr>
          <a:lstStyle/>
          <a:p>
            <a:r>
              <a:rPr lang="ko-KR" altLang="en-US" sz="1800" dirty="0"/>
              <a:t>마무리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B720C01-3302-401F-82F2-60710AEBCFA4}"/>
              </a:ext>
            </a:extLst>
          </p:cNvPr>
          <p:cNvSpPr/>
          <p:nvPr/>
        </p:nvSpPr>
        <p:spPr>
          <a:xfrm>
            <a:off x="656948" y="159798"/>
            <a:ext cx="53266" cy="257452"/>
          </a:xfrm>
          <a:prstGeom prst="rect">
            <a:avLst/>
          </a:prstGeom>
          <a:solidFill>
            <a:srgbClr val="CBA67A"/>
          </a:solidFill>
          <a:ln w="6350">
            <a:solidFill>
              <a:srgbClr val="CBA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405EA41C-4630-4787-BD6B-B50E9AF5AB0E}"/>
              </a:ext>
            </a:extLst>
          </p:cNvPr>
          <p:cNvSpPr txBox="1">
            <a:spLocks/>
          </p:cNvSpPr>
          <p:nvPr/>
        </p:nvSpPr>
        <p:spPr>
          <a:xfrm>
            <a:off x="753514" y="535047"/>
            <a:ext cx="1695635" cy="30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>
                <a:solidFill>
                  <a:srgbClr val="CBA67A"/>
                </a:solidFill>
              </a:rPr>
              <a:t>역할 분담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DAD0F54-294F-45DD-8DF8-01AE1515EB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24" t="1424" r="37452" b="64264"/>
          <a:stretch/>
        </p:blipFill>
        <p:spPr bwMode="auto">
          <a:xfrm>
            <a:off x="753514" y="1411114"/>
            <a:ext cx="5997499" cy="4204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3D590FE-508D-4D0D-9CF3-4972EFCAA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726" y="881739"/>
            <a:ext cx="4338350" cy="5263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086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oPub돋움체">
      <a:majorFont>
        <a:latin typeface="KoPub돋움체 Bold"/>
        <a:ea typeface="KoPub돋움체 Bold"/>
        <a:cs typeface=""/>
      </a:majorFont>
      <a:minorFont>
        <a:latin typeface="KoPub돋움체 Light"/>
        <a:ea typeface="KoPub돋움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tx1">
              <a:lumMod val="75000"/>
              <a:lumOff val="2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</TotalTime>
  <Words>280</Words>
  <Application>Microsoft Office PowerPoint</Application>
  <PresentationFormat>와이드스크린</PresentationFormat>
  <Paragraphs>84</Paragraphs>
  <Slides>12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KoPub돋움체 Bold</vt:lpstr>
      <vt:lpstr>KoPub돋움체 Light</vt:lpstr>
      <vt:lpstr>맑은 고딕</vt:lpstr>
      <vt:lpstr>Arial</vt:lpstr>
      <vt:lpstr>Office 테마</vt:lpstr>
      <vt:lpstr>캠핑장 예약관리 프로그램</vt:lpstr>
      <vt:lpstr>목차</vt:lpstr>
      <vt:lpstr>프로그램 소개</vt:lpstr>
      <vt:lpstr>프로그램 설계</vt:lpstr>
      <vt:lpstr>프로그램 설계</vt:lpstr>
      <vt:lpstr>프로그램 설계</vt:lpstr>
      <vt:lpstr>프로그램 설계</vt:lpstr>
      <vt:lpstr>프로그램 설계</vt:lpstr>
      <vt:lpstr>마무리</vt:lpstr>
      <vt:lpstr>마무리</vt:lpstr>
      <vt:lpstr>마무리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ireland</dc:creator>
  <cp:lastModifiedBy>배 두리</cp:lastModifiedBy>
  <cp:revision>40</cp:revision>
  <dcterms:created xsi:type="dcterms:W3CDTF">2021-04-09T08:26:38Z</dcterms:created>
  <dcterms:modified xsi:type="dcterms:W3CDTF">2021-06-21T13:02:13Z</dcterms:modified>
</cp:coreProperties>
</file>