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a8cb4c413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ba8cb4c41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a8cb4c41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ba8cb4c41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ba8cb4c41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ba8cb4c41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aa538b16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baa538b16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a8cb4c41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ba8cb4c41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ba8cb4c4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ba8cb4c4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ba8cb4c413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ba8cb4c41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a8cb4c413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ba8cb4c41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a8cb4c41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a8cb4c41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a8cb4c41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a8cb4c41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a8cb4c41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a8cb4c41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a8cb4c41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a8cb4c41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a8cb4c41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ba8cb4c41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a8cb4c413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a8cb4c413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a8cb4c41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a8cb4c41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a8cb4c413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a8cb4c41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yelp.com/dataset/documentation/ma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Philadelphia</a:t>
            </a:r>
            <a:r>
              <a:rPr lang="en" sz="3200"/>
              <a:t>’s Favorite Cuisine According to Sentiment of Yelp User Reviews</a:t>
            </a:r>
            <a:endParaRPr sz="3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4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Leader: Aidan Wiktorowicz; Members: Rishi Raghavan, Ananya Goel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 4002 – Spring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Yelp Dataset Designed for Analysis – </a:t>
            </a:r>
            <a:r>
              <a:rPr lang="en" sz="2220"/>
              <a:t>Significant in Scale+Scope.</a:t>
            </a:r>
            <a:endParaRPr sz="2220"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587" y="1251625"/>
            <a:ext cx="8340826" cy="2186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Star Rating distribution </a:t>
            </a:r>
            <a:r>
              <a:rPr lang="en" sz="2200"/>
              <a:t>across</a:t>
            </a:r>
            <a:r>
              <a:rPr lang="en" sz="2200"/>
              <a:t> all cuisines.</a:t>
            </a:r>
            <a:endParaRPr sz="2200"/>
          </a:p>
        </p:txBody>
      </p:sp>
      <p:pic>
        <p:nvPicPr>
          <p:cNvPr id="134" name="Google Shape;134;p25"/>
          <p:cNvPicPr preferRelativeResize="0"/>
          <p:nvPr/>
        </p:nvPicPr>
        <p:blipFill rotWithShape="1">
          <a:blip r:embed="rId3">
            <a:alphaModFix/>
          </a:blip>
          <a:srcRect b="0" l="0" r="0" t="6985"/>
          <a:stretch/>
        </p:blipFill>
        <p:spPr>
          <a:xfrm>
            <a:off x="1037450" y="1089425"/>
            <a:ext cx="6990326" cy="361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Philadelphia Has Greatest Number of Businesses in Dataset.</a:t>
            </a:r>
            <a:endParaRPr sz="2200"/>
          </a:p>
        </p:txBody>
      </p:sp>
      <p:pic>
        <p:nvPicPr>
          <p:cNvPr id="140" name="Google Shape;140;p26"/>
          <p:cNvPicPr preferRelativeResize="0"/>
          <p:nvPr/>
        </p:nvPicPr>
        <p:blipFill rotWithShape="1">
          <a:blip r:embed="rId3">
            <a:alphaModFix/>
          </a:blip>
          <a:srcRect b="0" l="533" r="583" t="5678"/>
          <a:stretch/>
        </p:blipFill>
        <p:spPr>
          <a:xfrm>
            <a:off x="543075" y="1452600"/>
            <a:ext cx="8057848" cy="268020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 txBox="1"/>
          <p:nvPr/>
        </p:nvSpPr>
        <p:spPr>
          <a:xfrm>
            <a:off x="3030000" y="1076613"/>
            <a:ext cx="30840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Number of Businesses by City</a:t>
            </a:r>
            <a:endParaRPr b="1"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Restaurants + Food Comprise Majority of Reviews.</a:t>
            </a:r>
            <a:endParaRPr sz="2200"/>
          </a:p>
        </p:txBody>
      </p:sp>
      <p:pic>
        <p:nvPicPr>
          <p:cNvPr id="147" name="Google Shape;147;p27"/>
          <p:cNvPicPr preferRelativeResize="0"/>
          <p:nvPr/>
        </p:nvPicPr>
        <p:blipFill rotWithShape="1">
          <a:blip r:embed="rId3">
            <a:alphaModFix/>
          </a:blip>
          <a:srcRect b="1328" l="650" r="768" t="8921"/>
          <a:stretch/>
        </p:blipFill>
        <p:spPr>
          <a:xfrm>
            <a:off x="862838" y="1452600"/>
            <a:ext cx="7418325" cy="2981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8" name="Google Shape;148;p27"/>
          <p:cNvSpPr txBox="1"/>
          <p:nvPr/>
        </p:nvSpPr>
        <p:spPr>
          <a:xfrm>
            <a:off x="2665650" y="1076613"/>
            <a:ext cx="3812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Number of Businesses by Function</a:t>
            </a:r>
            <a:endParaRPr b="1"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Mean Compound Sentiment Score by Cuisine.</a:t>
            </a:r>
            <a:endParaRPr sz="2200"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450" y="1182575"/>
            <a:ext cx="5361100" cy="3356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Mean Star Rating by Cuisine.</a:t>
            </a:r>
            <a:endParaRPr sz="2200"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8288" y="1017725"/>
            <a:ext cx="1907425" cy="4016526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17725"/>
            <a:ext cx="8520600" cy="3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Goal: 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Explore Philadelphia's favorite cuisine based on the sentiment of Yelp user reviews.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Motivation: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Explore differences in user review sentiment across cuisines to inform restaurant owners about Philadelphia’s preferences.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Hypothesis: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compound sentiment score of Yelp restaurant user reviews will have a statistically significant difference across cuisines.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Research Question: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Which cuisine in Philadelphia has the greatest proportion of positive to negative Yelp user reviews and how does this compare to Yelp’s numeric ratings?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Modeling Approach: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Utilize the VADER Package to determine average sentiment of user reviews by cuisine; Run an ANOVA test for statistical significance.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Acquisition and Explanation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58200" y="2397900"/>
            <a:ext cx="4495800" cy="23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Source:</a:t>
            </a:r>
            <a:r>
              <a:rPr lang="en"/>
              <a:t>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Yelp Dataset (published by Yelp for academic use)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Type: </a:t>
            </a:r>
            <a:endParaRPr b="1"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Text, Metadata, and Numeric Data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Size: </a:t>
            </a:r>
            <a:endParaRPr b="1"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9 GB+, 6.9 million reviews</a:t>
            </a:r>
            <a:endParaRPr b="1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Data Filtering:</a:t>
            </a:r>
            <a:endParaRPr b="1"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Combined multiple JSON tables on Business ID after filtering for relevant columns and </a:t>
            </a:r>
            <a:r>
              <a:rPr lang="en"/>
              <a:t>restaurants</a:t>
            </a:r>
            <a:r>
              <a:rPr lang="en"/>
              <a:t> in </a:t>
            </a:r>
            <a:r>
              <a:rPr lang="en"/>
              <a:t>Philadelphia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0900" y="1259475"/>
            <a:ext cx="4101300" cy="2745049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 b="-5430" l="0" r="0" t="5430"/>
          <a:stretch/>
        </p:blipFill>
        <p:spPr>
          <a:xfrm>
            <a:off x="204625" y="1259486"/>
            <a:ext cx="4495849" cy="11384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Plan and Justification 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2687825"/>
            <a:ext cx="8520600" cy="20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initial cleaning, we tried to </a:t>
            </a:r>
            <a:r>
              <a:rPr lang="en"/>
              <a:t>understand our data better by conducting EDA and ran into some problems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solving these problems we ran our sentiment analysis and calculated mean sentiment score for each cuisine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then ran an ANOVA test to see if these mean scores were statistically different 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11351" l="0" r="0" t="13921"/>
          <a:stretch/>
        </p:blipFill>
        <p:spPr>
          <a:xfrm>
            <a:off x="629838" y="1152475"/>
            <a:ext cx="7884324" cy="148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Tricky Analysis Decision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499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Upon initial EDA we noticed that our dataset had the most </a:t>
            </a:r>
            <a:r>
              <a:rPr lang="en"/>
              <a:t>restaurants</a:t>
            </a:r>
            <a:r>
              <a:rPr lang="en"/>
              <a:t> in </a:t>
            </a:r>
            <a:r>
              <a:rPr lang="en"/>
              <a:t>Philadelphia</a:t>
            </a:r>
            <a:r>
              <a:rPr lang="en"/>
              <a:t> so we chose to focus on that city (instead of NYC)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dataset also included categories other than restaurants so we filtered out our data for just restaurants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Lastly</a:t>
            </a:r>
            <a:r>
              <a:rPr lang="en"/>
              <a:t>, we had to </a:t>
            </a:r>
            <a:r>
              <a:rPr lang="en"/>
              <a:t>separate</a:t>
            </a:r>
            <a:r>
              <a:rPr lang="en"/>
              <a:t> the </a:t>
            </a:r>
            <a:r>
              <a:rPr lang="en"/>
              <a:t>various</a:t>
            </a:r>
            <a:r>
              <a:rPr lang="en"/>
              <a:t> cuisines in the categories column, </a:t>
            </a:r>
            <a:r>
              <a:rPr lang="en"/>
              <a:t>which</a:t>
            </a:r>
            <a:r>
              <a:rPr lang="en"/>
              <a:t> was tricky 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0" l="0" r="33576" t="0"/>
          <a:stretch/>
        </p:blipFill>
        <p:spPr>
          <a:xfrm>
            <a:off x="5417925" y="878525"/>
            <a:ext cx="3511952" cy="2000499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4" name="Google Shape;84;p17"/>
          <p:cNvPicPr preferRelativeResize="0"/>
          <p:nvPr/>
        </p:nvPicPr>
        <p:blipFill rotWithShape="1">
          <a:blip r:embed="rId4">
            <a:alphaModFix/>
          </a:blip>
          <a:srcRect b="0" l="0" r="19315" t="0"/>
          <a:stretch/>
        </p:blipFill>
        <p:spPr>
          <a:xfrm>
            <a:off x="5417925" y="2992375"/>
            <a:ext cx="3511948" cy="2000499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 and Uncertainty Validation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dataset may be biased as we are only using data from one city and the number of </a:t>
            </a:r>
            <a:r>
              <a:rPr lang="en"/>
              <a:t>restaurants+reviews of</a:t>
            </a:r>
            <a:r>
              <a:rPr lang="en"/>
              <a:t> each cuisine are not equal.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Our data is likely only useful for Philadelphia as different cities have different populations with unique preferences.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Additionally</a:t>
            </a:r>
            <a:r>
              <a:rPr lang="en"/>
              <a:t>, Yelp data presents selection bias, as individuals who choose to leave reviews are likely those driven by a positive or negative experience.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Conclusions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85525" y="1183688"/>
            <a:ext cx="361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French, Spanish, and </a:t>
            </a:r>
            <a:r>
              <a:rPr lang="en"/>
              <a:t>Korean</a:t>
            </a:r>
            <a:r>
              <a:rPr lang="en"/>
              <a:t> cuisine ranked highest by sentiment score.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Sentiment scores and numeric Yelp star rating exhibit a strong, albeit </a:t>
            </a:r>
            <a:r>
              <a:rPr lang="en"/>
              <a:t>imperfect</a:t>
            </a:r>
            <a:r>
              <a:rPr lang="en"/>
              <a:t>, correlation.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ANOVA test shows means to be statistically different 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625" y="1667375"/>
            <a:ext cx="3572775" cy="2449051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5575" y="1197950"/>
            <a:ext cx="1480650" cy="31178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9" name="Google Shape;99;p19"/>
          <p:cNvSpPr txBox="1"/>
          <p:nvPr/>
        </p:nvSpPr>
        <p:spPr>
          <a:xfrm>
            <a:off x="3827675" y="1242600"/>
            <a:ext cx="39465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2"/>
                </a:solidFill>
              </a:rPr>
              <a:t>Mean Sentiment Score by Cuisine</a:t>
            </a:r>
            <a:endParaRPr b="1" sz="1700">
              <a:solidFill>
                <a:schemeClr val="lt2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6700" y="4252000"/>
            <a:ext cx="3056952" cy="5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Expanded Sampling: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Additional analysis could be done to look into consumer preferences/reviews in additional cities. We could do analysis into the impact of demographics on review patterns.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Questions: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could use advanced sentiment analysis to determine the key drivers of negative and positive reviews. This may help restaurants prioritize decisions in order to maximize customer satisfaction and positive reviews.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[1]“Loading Yelp json Data and Visualization,” </a:t>
            </a:r>
            <a:r>
              <a:rPr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kaggle.com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https://www.kaggle.com/code/ravijoe/loading-yelp-json-data-and-visualization/notebook (accessed Feb. 13, 2024).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[2]“Sentiment Analysis of the Yelp Reviews Data,” </a:t>
            </a:r>
            <a:r>
              <a:rPr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kaggle.com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https://www.kaggle.com/code/suzanaiacob/sentiment-analysis-of-the-yelp-reviews-data (accessed Feb. 13, 2024).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[3]“Yelp Dataset,” </a:t>
            </a:r>
            <a:r>
              <a:rPr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www.yelp.com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https://www.yelp.com/dataset/documentation/main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(accessed Feb. 01, 2024).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