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6b5e7554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6b5e755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 lag observations = previous values in a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differencing is a statistical operation to make non-stationary time series data stationary - important because stationary data </a:t>
            </a:r>
            <a:r>
              <a:rPr lang="en"/>
              <a:t>simplifies</a:t>
            </a:r>
            <a:r>
              <a:rPr lang="en"/>
              <a:t> the </a:t>
            </a:r>
            <a:r>
              <a:rPr lang="en"/>
              <a:t>statistical</a:t>
            </a:r>
            <a:r>
              <a:rPr lang="en"/>
              <a:t> properties (bias, variance) allowing for better modeling/forecasting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helps smooth out fluctuations in data to make forecasts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60b7085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60b7085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60b7085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60b7085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42f05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42f05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683f0ee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683f0ee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0b708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0b708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60b7085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60b7085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0b7085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60b7085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83f0e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83f0e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0b7085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60b7085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0b7085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0b7085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heguardian.com/world/2023/nov/03/delhi-india-air-quality-pollution-spike-world-health-organization-limit#:~:text=Delhi%2C%20home%20to%20about%2033" TargetMode="External"/><Relationship Id="rId4" Type="http://schemas.openxmlformats.org/officeDocument/2006/relationships/hyperlink" Target="https://www.weather.gov/media/lsx/climate/stl/temp/temp_stl_heating_degree_days.pdf" TargetMode="External"/><Relationship Id="rId5" Type="http://schemas.openxmlformats.org/officeDocument/2006/relationships/hyperlink" Target="https://www.weather.gov/media/lsx/climate/stl/temp/temp_stl_cooling_degree_days.pdf" TargetMode="External"/><Relationship Id="rId6" Type="http://schemas.openxmlformats.org/officeDocument/2006/relationships/hyperlink" Target="https://www.bls.gov/eag/eag.mo_stlouis_msa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St. Louis’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</a:t>
            </a:r>
            <a:r>
              <a:rPr lang="en"/>
              <a:t>Quality Index 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50100" y="4071925"/>
            <a:ext cx="736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710">
                <a:solidFill>
                  <a:schemeClr val="dk1"/>
                </a:solidFill>
              </a:rPr>
              <a:t>Group 15 </a:t>
            </a:r>
            <a:endParaRPr b="1" sz="17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710">
                <a:solidFill>
                  <a:schemeClr val="dk1"/>
                </a:solidFill>
              </a:rPr>
              <a:t>Presenter: Ananya Goel </a:t>
            </a:r>
            <a:endParaRPr b="1" sz="17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710">
                <a:solidFill>
                  <a:schemeClr val="dk1"/>
                </a:solidFill>
              </a:rPr>
              <a:t>Group Members: Rishi Raghavan, Aidan Wiktorowicz </a:t>
            </a:r>
            <a:endParaRPr b="1" sz="17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7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710">
                <a:solidFill>
                  <a:schemeClr val="dk1"/>
                </a:solidFill>
              </a:rPr>
              <a:t>DS 4002- Spring 2024</a:t>
            </a:r>
            <a:endParaRPr b="1" sz="17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Results and Conclusions: ARIMA Model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325" y="1262137"/>
            <a:ext cx="3338524" cy="29470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2"/>
          <p:cNvGrpSpPr/>
          <p:nvPr/>
        </p:nvGrpSpPr>
        <p:grpSpPr>
          <a:xfrm>
            <a:off x="657938" y="2004529"/>
            <a:ext cx="4089775" cy="833409"/>
            <a:chOff x="679925" y="2187004"/>
            <a:chExt cx="4089775" cy="833409"/>
          </a:xfrm>
        </p:grpSpPr>
        <p:sp>
          <p:nvSpPr>
            <p:cNvPr id="129" name="Google Shape;129;p22"/>
            <p:cNvSpPr/>
            <p:nvPr/>
          </p:nvSpPr>
          <p:spPr>
            <a:xfrm>
              <a:off x="679925" y="2250913"/>
              <a:ext cx="4045800" cy="76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723900" y="2187004"/>
              <a:ext cx="4045800" cy="76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/>
                <a:t>p: number of lag observations in the model (lag order) </a:t>
              </a:r>
              <a:endParaRPr i="1" sz="1300"/>
            </a:p>
          </p:txBody>
        </p:sp>
      </p:grpSp>
      <p:sp>
        <p:nvSpPr>
          <p:cNvPr id="131" name="Google Shape;131;p22"/>
          <p:cNvSpPr txBox="1"/>
          <p:nvPr/>
        </p:nvSpPr>
        <p:spPr>
          <a:xfrm>
            <a:off x="488225" y="1186975"/>
            <a:ext cx="4429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ARIMA:</a:t>
            </a:r>
            <a:r>
              <a:rPr lang="en" sz="1300">
                <a:solidFill>
                  <a:schemeClr val="dk2"/>
                </a:solidFill>
              </a:rPr>
              <a:t> Statistical analysis that uses time-series data to better understand data trends, and provide data </a:t>
            </a:r>
            <a:r>
              <a:rPr lang="en" sz="1300">
                <a:solidFill>
                  <a:schemeClr val="dk2"/>
                </a:solidFill>
              </a:rPr>
              <a:t>forecasts</a:t>
            </a:r>
            <a:r>
              <a:rPr lang="en" sz="1300">
                <a:solidFill>
                  <a:schemeClr val="dk2"/>
                </a:solidFill>
              </a:rPr>
              <a:t>  </a:t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657950" y="3052641"/>
            <a:ext cx="4089775" cy="833409"/>
            <a:chOff x="679925" y="2187004"/>
            <a:chExt cx="4089775" cy="833409"/>
          </a:xfrm>
        </p:grpSpPr>
        <p:sp>
          <p:nvSpPr>
            <p:cNvPr id="133" name="Google Shape;133;p22"/>
            <p:cNvSpPr/>
            <p:nvPr/>
          </p:nvSpPr>
          <p:spPr>
            <a:xfrm>
              <a:off x="679925" y="2250913"/>
              <a:ext cx="4045800" cy="76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723900" y="2187004"/>
              <a:ext cx="4045800" cy="76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/>
                <a:t>d</a:t>
              </a:r>
              <a:r>
                <a:rPr i="1" lang="en" sz="1300"/>
                <a:t>: the degree of differencing (how many times the differencing operation is performed to make data stationary</a:t>
              </a:r>
              <a:endParaRPr i="1" sz="1300"/>
            </a:p>
          </p:txBody>
        </p:sp>
      </p:grpSp>
      <p:grpSp>
        <p:nvGrpSpPr>
          <p:cNvPr id="135" name="Google Shape;135;p22"/>
          <p:cNvGrpSpPr/>
          <p:nvPr/>
        </p:nvGrpSpPr>
        <p:grpSpPr>
          <a:xfrm>
            <a:off x="657938" y="4100754"/>
            <a:ext cx="4089775" cy="833409"/>
            <a:chOff x="679925" y="2187004"/>
            <a:chExt cx="4089775" cy="833409"/>
          </a:xfrm>
        </p:grpSpPr>
        <p:sp>
          <p:nvSpPr>
            <p:cNvPr id="136" name="Google Shape;136;p22"/>
            <p:cNvSpPr/>
            <p:nvPr/>
          </p:nvSpPr>
          <p:spPr>
            <a:xfrm>
              <a:off x="679925" y="2250913"/>
              <a:ext cx="4045800" cy="76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723900" y="2187004"/>
              <a:ext cx="4045800" cy="769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/>
                <a:t>q</a:t>
              </a:r>
              <a:r>
                <a:rPr i="1" lang="en" sz="1300"/>
                <a:t>: size of the moving average window (moving average order)</a:t>
              </a:r>
              <a:endParaRPr i="1" sz="1300"/>
            </a:p>
          </p:txBody>
        </p:sp>
      </p:grp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699" y="4361475"/>
            <a:ext cx="303777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</a:t>
            </a:r>
            <a:endParaRPr b="1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466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expansive dataset with a longer time period and </a:t>
            </a:r>
            <a:r>
              <a:rPr lang="en"/>
              <a:t>daily</a:t>
            </a:r>
            <a:r>
              <a:rPr lang="en"/>
              <a:t> readings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to larger cities like New Delhi, NYC, and LA where air quality is a huge concern and an </a:t>
            </a:r>
            <a:r>
              <a:rPr lang="en"/>
              <a:t>analysis</a:t>
            </a:r>
            <a:r>
              <a:rPr lang="en"/>
              <a:t> like this could influence policy decisions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non-linear analysis to avoid </a:t>
            </a:r>
            <a:r>
              <a:rPr lang="en"/>
              <a:t>underestimating</a:t>
            </a:r>
            <a:r>
              <a:rPr lang="en"/>
              <a:t> effect of independent </a:t>
            </a:r>
            <a:r>
              <a:rPr lang="en"/>
              <a:t>variables</a:t>
            </a:r>
            <a:r>
              <a:rPr lang="en"/>
              <a:t> 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9691" r="2528" t="0"/>
          <a:stretch/>
        </p:blipFill>
        <p:spPr>
          <a:xfrm>
            <a:off x="4973700" y="1323850"/>
            <a:ext cx="4065651" cy="260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Ellis-Petersen, Hannah. “Delhi Air Pollution Spikes to 100 Times WHO Health Limit.”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Guardian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3 Nov. 2023,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www.theguardian.com/world/2023/nov/03/delhi-india-air-quality-pollution-spike-world-health-organization-limit#:~:text=Delhi%2C%20home%20to%20about%2033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Hayes, A. (2024, February 23).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Autoregressive Integrated Moving Average (ARIMA) Prediction Model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Investopedia. https://www.investopedia.com/terms/a/autoregressive-integrated-moving-average-arima.asp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EPA,OAR. “Outdoor Air Quality Data | US EPA.”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EPA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8 July 2014, www.epa.gov/outdoor-air-quality-data.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“Vehicle Miles Traveled.”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Stlouisfed.org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2019, fred.stlouisfed.org/series/TRFVOLUSM227NFWA.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https://www.weather.gov/media/lsx/climate/stl/temp/temp_stl_heating_degree_days.pdf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https://www.weather.gov/media/lsx/climate/stl/temp/temp_stl_cooling_degree_days.pdf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https://www.bls.gov/eag/eag.mo_stlouis_msa.htm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4575" y="1098900"/>
            <a:ext cx="81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Char char="●"/>
            </a:pPr>
            <a:r>
              <a:rPr b="1" lang="en" sz="1765">
                <a:solidFill>
                  <a:schemeClr val="dk1"/>
                </a:solidFill>
              </a:rPr>
              <a:t>Goal: </a:t>
            </a:r>
            <a:endParaRPr b="1" sz="176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Analyse the Air Quality Index of St. Louis, MO and study trends between </a:t>
            </a:r>
            <a:r>
              <a:rPr lang="en" sz="1395">
                <a:solidFill>
                  <a:schemeClr val="dk1"/>
                </a:solidFill>
              </a:rPr>
              <a:t>average</a:t>
            </a:r>
            <a:r>
              <a:rPr lang="en" sz="1395">
                <a:solidFill>
                  <a:schemeClr val="dk1"/>
                </a:solidFill>
              </a:rPr>
              <a:t> monthly </a:t>
            </a:r>
            <a:r>
              <a:rPr b="1" lang="en" sz="1395">
                <a:solidFill>
                  <a:schemeClr val="dk1"/>
                </a:solidFill>
              </a:rPr>
              <a:t>AQI, vehicle miles travelled, heating and cooling degree days, and labor force numbers</a:t>
            </a:r>
            <a:r>
              <a:rPr lang="en" sz="1395">
                <a:solidFill>
                  <a:schemeClr val="dk1"/>
                </a:solidFill>
              </a:rPr>
              <a:t>. </a:t>
            </a:r>
            <a:r>
              <a:rPr lang="en" sz="1395">
                <a:solidFill>
                  <a:schemeClr val="dk1"/>
                </a:solidFill>
              </a:rPr>
              <a:t>Additionally</a:t>
            </a:r>
            <a:r>
              <a:rPr lang="en" sz="1395">
                <a:solidFill>
                  <a:schemeClr val="dk1"/>
                </a:solidFill>
              </a:rPr>
              <a:t>, explore whether these </a:t>
            </a:r>
            <a:r>
              <a:rPr lang="en" sz="1395">
                <a:solidFill>
                  <a:schemeClr val="dk1"/>
                </a:solidFill>
              </a:rPr>
              <a:t>variables</a:t>
            </a:r>
            <a:r>
              <a:rPr lang="en" sz="1395">
                <a:solidFill>
                  <a:schemeClr val="dk1"/>
                </a:solidFill>
              </a:rPr>
              <a:t> can </a:t>
            </a:r>
            <a:r>
              <a:rPr lang="en" sz="1395">
                <a:solidFill>
                  <a:schemeClr val="dk1"/>
                </a:solidFill>
              </a:rPr>
              <a:t>explain the trends between 2010 and 2023 and help inform policymakers and climate activists. </a:t>
            </a:r>
            <a:endParaRPr sz="1395">
              <a:solidFill>
                <a:schemeClr val="dk1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Char char="●"/>
            </a:pPr>
            <a:r>
              <a:rPr b="1" lang="en" sz="1765">
                <a:solidFill>
                  <a:schemeClr val="dk1"/>
                </a:solidFill>
              </a:rPr>
              <a:t>Research Question:</a:t>
            </a:r>
            <a:endParaRPr b="1" sz="176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Can the changes in St Louis’ Air Quality Index be significantly attributed to the monthly average vehicle miles travelled, heating and cooling degree days, and labor force numbers.</a:t>
            </a:r>
            <a:endParaRPr sz="1395">
              <a:solidFill>
                <a:schemeClr val="dk1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Char char="●"/>
            </a:pPr>
            <a:r>
              <a:rPr b="1" lang="en" sz="1765">
                <a:solidFill>
                  <a:schemeClr val="dk1"/>
                </a:solidFill>
              </a:rPr>
              <a:t>Hypothesis:</a:t>
            </a:r>
            <a:endParaRPr b="1" sz="176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V</a:t>
            </a:r>
            <a:r>
              <a:rPr lang="en" sz="1395">
                <a:solidFill>
                  <a:schemeClr val="dk1"/>
                </a:solidFill>
              </a:rPr>
              <a:t>ehicle miles travelled, heating and cooling degree days, and labor force numbers</a:t>
            </a:r>
            <a:r>
              <a:rPr lang="en" sz="1395">
                <a:solidFill>
                  <a:schemeClr val="dk1"/>
                </a:solidFill>
              </a:rPr>
              <a:t> will have a significant positive relationship with AQI. </a:t>
            </a:r>
            <a:endParaRPr b="1" sz="1395">
              <a:solidFill>
                <a:schemeClr val="dk1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Char char="●"/>
            </a:pPr>
            <a:r>
              <a:rPr b="1" lang="en" sz="1765">
                <a:solidFill>
                  <a:schemeClr val="dk1"/>
                </a:solidFill>
              </a:rPr>
              <a:t>Modeling Approach:</a:t>
            </a:r>
            <a:endParaRPr b="1" sz="176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Using a multivariate linear regression to study the relationship between the AQI and the independent variables and test significance. Use ARIMA model to predict future AQI. </a:t>
            </a:r>
            <a:endParaRPr sz="13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 and w</a:t>
            </a:r>
            <a:r>
              <a:rPr b="1" lang="en"/>
              <a:t>hy is this relevant? 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3206" y="1152475"/>
            <a:ext cx="3699095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2132" r="2256" t="0"/>
          <a:stretch/>
        </p:blipFill>
        <p:spPr>
          <a:xfrm>
            <a:off x="509000" y="1152475"/>
            <a:ext cx="396477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030875" y="1614175"/>
            <a:ext cx="4938300" cy="2596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</a:t>
            </a:r>
            <a:r>
              <a:rPr b="1" lang="en"/>
              <a:t>Acquisition</a:t>
            </a:r>
            <a:r>
              <a:rPr b="1" lang="en"/>
              <a:t> and Explanation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1067350"/>
            <a:ext cx="40986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Source: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AQI: United States Environmental Protection Agency (US EPA)</a:t>
            </a:r>
            <a:endParaRPr sz="1300">
              <a:solidFill>
                <a:schemeClr val="dk1"/>
              </a:solidFill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Vehicles Miles Traveled: St. Louis Fed</a:t>
            </a:r>
            <a:endParaRPr sz="1300">
              <a:solidFill>
                <a:schemeClr val="dk1"/>
              </a:solidFill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Heating and Cooling degree days: National Oceanic and Atmospheric Agency (NOAA)</a:t>
            </a:r>
            <a:endParaRPr sz="1300">
              <a:solidFill>
                <a:schemeClr val="dk1"/>
              </a:solidFill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Labor Force: </a:t>
            </a:r>
            <a:r>
              <a:rPr lang="en" sz="1300">
                <a:solidFill>
                  <a:schemeClr val="dk1"/>
                </a:solidFill>
              </a:rPr>
              <a:t>US Bureau of Labor Statistics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Time Period:</a:t>
            </a:r>
            <a:endParaRPr b="1" sz="17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Monthly data from 2010-2023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Total 168 data points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Data Cleaning </a:t>
            </a:r>
            <a:endParaRPr b="1" sz="1700">
              <a:solidFill>
                <a:schemeClr val="dk1"/>
              </a:solidFill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Converted daily data to </a:t>
            </a:r>
            <a:r>
              <a:rPr lang="en" sz="1300">
                <a:solidFill>
                  <a:schemeClr val="dk1"/>
                </a:solidFill>
              </a:rPr>
              <a:t>average</a:t>
            </a:r>
            <a:r>
              <a:rPr lang="en" sz="1300">
                <a:solidFill>
                  <a:schemeClr val="dk1"/>
                </a:solidFill>
              </a:rPr>
              <a:t> monthly data </a:t>
            </a:r>
            <a:endParaRPr sz="1300">
              <a:solidFill>
                <a:schemeClr val="dk1"/>
              </a:solidFill>
            </a:endParaRPr>
          </a:p>
          <a:p>
            <a:pPr indent="-3111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Combined data from multiple sources and excel sheets to single sheet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00" y="1749200"/>
            <a:ext cx="4938249" cy="246156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Exploratory Data Analysis 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751600" y="1161575"/>
            <a:ext cx="33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variability across all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</a:t>
            </a:r>
            <a:r>
              <a:rPr lang="en"/>
              <a:t>factors may move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forces and seasons likely determinants of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Covid-19 impact clearly observable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26" y="1017726"/>
            <a:ext cx="2681305" cy="204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146" y="1017725"/>
            <a:ext cx="2681304" cy="204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39" y="3065917"/>
            <a:ext cx="2681304" cy="1949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125" y="3065917"/>
            <a:ext cx="2537325" cy="189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Plan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87925" y="2768100"/>
            <a:ext cx="86805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combining our datasets, we conducted some </a:t>
            </a:r>
            <a:r>
              <a:rPr lang="en"/>
              <a:t>initial</a:t>
            </a:r>
            <a:r>
              <a:rPr lang="en"/>
              <a:t> analysis to see initials trends </a:t>
            </a:r>
            <a:r>
              <a:rPr lang="en"/>
              <a:t>between</a:t>
            </a:r>
            <a:r>
              <a:rPr lang="en"/>
              <a:t> our </a:t>
            </a:r>
            <a:r>
              <a:rPr lang="en"/>
              <a:t>variables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ran a multivariate linear analysis with AQI as the dependent variable and the rest of the </a:t>
            </a:r>
            <a:r>
              <a:rPr lang="en"/>
              <a:t>variables</a:t>
            </a:r>
            <a:r>
              <a:rPr lang="en"/>
              <a:t> as dependent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used the ARIMA model to predict future AQI values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" y="1094050"/>
            <a:ext cx="8408250" cy="1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500" y="1254011"/>
            <a:ext cx="1946650" cy="10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6572250" y="1678653"/>
            <a:ext cx="4644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572000" y="1665278"/>
            <a:ext cx="464400" cy="258900"/>
          </a:xfrm>
          <a:prstGeom prst="rightArrow">
            <a:avLst>
              <a:gd fmla="val 50000" name="adj1"/>
              <a:gd fmla="val 51757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385425" y="1652988"/>
            <a:ext cx="543600" cy="283500"/>
          </a:xfrm>
          <a:prstGeom prst="rightArrow">
            <a:avLst>
              <a:gd fmla="val 50000" name="adj1"/>
              <a:gd fmla="val 81922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 Analysis Decision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46584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regression analysis did not produced strong results which made us doubt our model so we </a:t>
            </a:r>
            <a:r>
              <a:rPr lang="en"/>
              <a:t>decided</a:t>
            </a:r>
            <a:r>
              <a:rPr lang="en"/>
              <a:t> to calculate the Pearson Coefficient to study the relationship between each independent variable and AQI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weren’t sure if a prediction model would work/be </a:t>
            </a:r>
            <a:r>
              <a:rPr lang="en"/>
              <a:t>reliable</a:t>
            </a:r>
            <a:r>
              <a:rPr lang="en"/>
              <a:t> since our regression did not produce </a:t>
            </a:r>
            <a:r>
              <a:rPr lang="en"/>
              <a:t>expected</a:t>
            </a:r>
            <a:r>
              <a:rPr lang="en"/>
              <a:t> results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750" y="1438000"/>
            <a:ext cx="3803050" cy="240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6950" l="0" r="0" t="0"/>
          <a:stretch/>
        </p:blipFill>
        <p:spPr>
          <a:xfrm>
            <a:off x="6365550" y="2282725"/>
            <a:ext cx="2708125" cy="27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Bias and Uncertainty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66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linear regression may not be the most suitable model for our research question and thus might underestimate the effects of the independent variables on AQI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averages may not accurately reflect changes in daily readings/ overfit our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compare daily reading(AQI and Heating and Cooling Degree Days) with monthly data(Vehicle Miles Travelled and Labor Force)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affected different variables differently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and Conclusions: Multi-Linear Regression</a:t>
            </a:r>
            <a:endParaRPr b="1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0155"/>
            <a:ext cx="4048075" cy="23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86450"/>
            <a:ext cx="8301325" cy="8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43175" y="1410150"/>
            <a:ext cx="41598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and weak R-Squared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coefficient of vehicle miles?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Heating+Cooling Degree Days has largest effect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Labor Force and Vehicle Miles have minimal impact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