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5C7"/>
    <a:srgbClr val="B3F2E9"/>
    <a:srgbClr val="A57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0379C-F45B-4FDD-ACFE-1006C85875BD}" v="272" dt="2025-10-22T14:51:06.714"/>
  </p1510:revLst>
</p1510:revInfo>
</file>

<file path=ppt/tableStyles.xml><?xml version="1.0" encoding="utf-8"?>
<a:tblStyleLst xmlns:a="http://schemas.openxmlformats.org/drawingml/2006/main" def="{E6CB0575-8917-6D86-BD0F-C20A0FB85E9C}">
  <a:tblStyle styleId="{E6CB0575-8917-6D86-BD0F-C20A0FB85E9C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B9EBBA-996F-894A-B54A-D6246ED52CEA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C52C72-DE31-F449-A4ED-4C594FD91407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62726E-379B-B349-9EED-81ED093FA806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3A1323-8D79-1946-B0D7-40001CF92E9D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FA1846-DA80-1C48-A609-854EA85C59AD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302355-E14B-8545-A8F8-0FE83CC9D524}" type="datetimeFigureOut">
              <a:rPr lang="en-US"/>
              <a:t>10/22/2025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640F58-564D-2B4F-AE67-E407BA4FCF45}" type="datetimeFigureOut">
              <a:rPr lang="en-US"/>
              <a:t>10/22/2025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3A34C8-038E-2045-AF43-DF7DBB8E0E9E}" type="datetimeFigureOut">
              <a:rPr lang="en-US"/>
              <a:t>10/22/2025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18C68F-D26B-8F47-958C-23B49CF8A634}" type="datetimeFigureOut">
              <a:rPr lang="en-US"/>
              <a:t>10/22/2025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0DF5E60-9974-AC48-9591-99C2BB44B7CF}" type="datetimeFigureOut">
              <a:rPr lang="en-US"/>
              <a:t>10/22/2025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9B482E8-6E0E-1B4F-B1FD-C69DB9E858D9}" type="datetimeFigureOut">
              <a:rPr lang="en-US"/>
              <a:t>10/22/2025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B482E8-6E0E-1B4F-B1FD-C69DB9E858D9}" type="datetimeFigureOut">
              <a:rPr lang="en-US"/>
              <a:t>10/22/2025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969476" y="2523742"/>
            <a:ext cx="9144000" cy="1324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Verdana"/>
                <a:ea typeface="Verdana"/>
                <a:cs typeface="Times New Roman"/>
              </a:rPr>
              <a:t>Дипломный проект</a:t>
            </a:r>
            <a:br>
              <a:rPr lang="ru-RU" sz="2800" dirty="0">
                <a:latin typeface="Verdana"/>
                <a:ea typeface="Verdana"/>
                <a:cs typeface="Times New Roman"/>
              </a:rPr>
            </a:br>
            <a:r>
              <a:rPr lang="ru-RU" sz="2800" b="1" dirty="0">
                <a:solidFill>
                  <a:schemeClr val="bg1"/>
                </a:solidFill>
                <a:latin typeface="Verdana"/>
                <a:ea typeface="Verdana"/>
                <a:cs typeface="Times New Roman"/>
              </a:rPr>
              <a:t>Разработка веб-приложения для фото-агентства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300126" y="5446908"/>
            <a:ext cx="5759496" cy="32355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0000" lnSpcReduction="20000"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Выполнил</a:t>
            </a:r>
            <a:r>
              <a:rPr lang="en-US" b="1" dirty="0">
                <a:solidFill>
                  <a:schemeClr val="bg1"/>
                </a:solidFill>
                <a:latin typeface="Verdana"/>
                <a:ea typeface="Verdana"/>
              </a:rPr>
              <a:t>: </a:t>
            </a: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Волков В.Г.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997611" y="0"/>
            <a:ext cx="7665663" cy="17983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ПРАВИТЕЛЬСТВО САНКТ-ПЕТЕРБУРГА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КОМИТЕТ ПО НАУКЕ И ВЫСШЕЙ ШКОЛЕ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Санкт-Петербургское государственное бюджетное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профессиональное образовательное учреждение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«ПЕТРОВСКИЙ КОЛЛЕДЖ»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(СПб ГБПОУ «Петровский колледж»)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Отделение заочного обучения</a:t>
            </a:r>
            <a:endParaRPr dirty="0"/>
          </a:p>
        </p:txBody>
      </p:sp>
      <p:sp>
        <p:nvSpPr>
          <p:cNvPr id="5" name="Подзаголовок 2"/>
          <p:cNvSpPr txBox="1"/>
          <p:nvPr/>
        </p:nvSpPr>
        <p:spPr bwMode="auto">
          <a:xfrm>
            <a:off x="6531106" y="6005191"/>
            <a:ext cx="4670475" cy="323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Руководитель</a:t>
            </a:r>
            <a:r>
              <a:rPr lang="en-US" b="1" dirty="0">
                <a:solidFill>
                  <a:schemeClr val="bg1"/>
                </a:solidFill>
                <a:latin typeface="Verdana"/>
                <a:ea typeface="Verdana"/>
              </a:rPr>
              <a:t>: </a:t>
            </a: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Спиридонова Т.С.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96963" y="6474649"/>
            <a:ext cx="2398107" cy="304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rgbClr val="0070C0"/>
                </a:solidFill>
                <a:latin typeface="Verdana"/>
                <a:ea typeface="Verdana"/>
              </a:rPr>
              <a:t>Санкт-Петербург,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43294" name="Заголовок 2"/>
          <p:cNvSpPr>
            <a:spLocks noGrp="1"/>
          </p:cNvSpPr>
          <p:nvPr>
            <p:ph type="title"/>
          </p:nvPr>
        </p:nvSpPr>
        <p:spPr bwMode="auto">
          <a:xfrm>
            <a:off x="2915623" y="938209"/>
            <a:ext cx="7140918" cy="98583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Цель и задачи дипломной работы</a:t>
            </a:r>
            <a:endParaRPr sz="2800" b="1"/>
          </a:p>
        </p:txBody>
      </p:sp>
      <p:sp>
        <p:nvSpPr>
          <p:cNvPr id="663906039" name="TextBox 663906038"/>
          <p:cNvSpPr txBox="1"/>
          <p:nvPr/>
        </p:nvSpPr>
        <p:spPr bwMode="auto">
          <a:xfrm>
            <a:off x="11637999" y="6492873"/>
            <a:ext cx="476464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2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30487677" name="Прямоугольник 2"/>
          <p:cNvSpPr/>
          <p:nvPr/>
        </p:nvSpPr>
        <p:spPr bwMode="auto">
          <a:xfrm>
            <a:off x="1127448" y="2256049"/>
            <a:ext cx="10673782" cy="4621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ru-RU" dirty="0">
                <a:latin typeface="Verdana"/>
                <a:ea typeface="Verdana"/>
                <a:cs typeface="Times New Roman"/>
              </a:rPr>
              <a:t>Цель дипломного проекта - разработать веб-приложение для фотоагентства</a:t>
            </a:r>
            <a:endParaRPr dirty="0"/>
          </a:p>
        </p:txBody>
      </p:sp>
      <p:sp>
        <p:nvSpPr>
          <p:cNvPr id="2146140988" name="Овал 2146140987"/>
          <p:cNvSpPr/>
          <p:nvPr/>
        </p:nvSpPr>
        <p:spPr bwMode="auto">
          <a:xfrm>
            <a:off x="1124924" y="3543300"/>
            <a:ext cx="1323974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0958560" name="Овал 1800958559"/>
          <p:cNvSpPr/>
          <p:nvPr/>
        </p:nvSpPr>
        <p:spPr bwMode="auto">
          <a:xfrm>
            <a:off x="2872761" y="3543300"/>
            <a:ext cx="1323973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441704" name="Овал 1888441703"/>
          <p:cNvSpPr/>
          <p:nvPr/>
        </p:nvSpPr>
        <p:spPr bwMode="auto">
          <a:xfrm>
            <a:off x="4630123" y="3543300"/>
            <a:ext cx="1323973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781473" name="Овал 481781472"/>
          <p:cNvSpPr/>
          <p:nvPr/>
        </p:nvSpPr>
        <p:spPr bwMode="auto">
          <a:xfrm>
            <a:off x="6411298" y="3543300"/>
            <a:ext cx="1323973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4923366" name="Овал 1374923365"/>
          <p:cNvSpPr/>
          <p:nvPr/>
        </p:nvSpPr>
        <p:spPr bwMode="auto">
          <a:xfrm>
            <a:off x="8173422" y="3543300"/>
            <a:ext cx="1323973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659234" name="Овал 637659233"/>
          <p:cNvSpPr/>
          <p:nvPr/>
        </p:nvSpPr>
        <p:spPr bwMode="auto">
          <a:xfrm>
            <a:off x="10013681" y="3543300"/>
            <a:ext cx="1323973" cy="1295399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1924651" name="Шеврон 1361924650"/>
          <p:cNvSpPr/>
          <p:nvPr/>
        </p:nvSpPr>
        <p:spPr bwMode="auto">
          <a:xfrm>
            <a:off x="2534625" y="3976687"/>
            <a:ext cx="304799" cy="428625"/>
          </a:xfrm>
          <a:prstGeom prst="chevron">
            <a:avLst>
              <a:gd name="adj" fmla="val 50000"/>
            </a:avLst>
          </a:prstGeom>
          <a:solidFill>
            <a:srgbClr val="B3F2E9"/>
          </a:solidFill>
          <a:ln w="12699" cap="flat" cmpd="sng" algn="ctr">
            <a:solidFill>
              <a:srgbClr val="B3F2E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034415" name="Шеврон 1908034414"/>
          <p:cNvSpPr/>
          <p:nvPr/>
        </p:nvSpPr>
        <p:spPr bwMode="auto">
          <a:xfrm>
            <a:off x="4258650" y="3976687"/>
            <a:ext cx="304799" cy="428625"/>
          </a:xfrm>
          <a:prstGeom prst="chevron">
            <a:avLst>
              <a:gd name="adj" fmla="val 50000"/>
            </a:avLst>
          </a:prstGeom>
          <a:solidFill>
            <a:srgbClr val="B3F2E9"/>
          </a:solidFill>
          <a:ln w="12699" cap="flat" cmpd="sng" algn="ctr">
            <a:solidFill>
              <a:srgbClr val="B3F2E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0978403" name="Шеврон 2140978402"/>
          <p:cNvSpPr/>
          <p:nvPr/>
        </p:nvSpPr>
        <p:spPr bwMode="auto">
          <a:xfrm>
            <a:off x="6042260" y="3976687"/>
            <a:ext cx="304799" cy="428625"/>
          </a:xfrm>
          <a:prstGeom prst="chevron">
            <a:avLst>
              <a:gd name="adj" fmla="val 50000"/>
            </a:avLst>
          </a:prstGeom>
          <a:solidFill>
            <a:srgbClr val="B3F2E9"/>
          </a:solidFill>
          <a:ln w="12699" cap="flat" cmpd="sng" algn="ctr">
            <a:solidFill>
              <a:srgbClr val="B3F2E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8080863" name="Шеврон 1528080862"/>
          <p:cNvSpPr/>
          <p:nvPr/>
        </p:nvSpPr>
        <p:spPr bwMode="auto">
          <a:xfrm>
            <a:off x="7804384" y="3976687"/>
            <a:ext cx="304799" cy="428625"/>
          </a:xfrm>
          <a:prstGeom prst="chevron">
            <a:avLst>
              <a:gd name="adj" fmla="val 50000"/>
            </a:avLst>
          </a:prstGeom>
          <a:solidFill>
            <a:srgbClr val="B3F2E9"/>
          </a:solidFill>
          <a:ln w="12699" cap="flat" cmpd="sng" algn="ctr">
            <a:solidFill>
              <a:srgbClr val="B3F2E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245435" name="Шеврон 1587245434"/>
          <p:cNvSpPr/>
          <p:nvPr/>
        </p:nvSpPr>
        <p:spPr bwMode="auto">
          <a:xfrm>
            <a:off x="9566508" y="3976687"/>
            <a:ext cx="304799" cy="428625"/>
          </a:xfrm>
          <a:prstGeom prst="chevron">
            <a:avLst>
              <a:gd name="adj" fmla="val 50000"/>
            </a:avLst>
          </a:prstGeom>
          <a:solidFill>
            <a:srgbClr val="B3F2E9"/>
          </a:solidFill>
          <a:ln w="12699" cap="flat" cmpd="sng" algn="ctr">
            <a:solidFill>
              <a:srgbClr val="B3F2E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7760901" name="TextBox 1267760900"/>
          <p:cNvSpPr txBox="1"/>
          <p:nvPr/>
        </p:nvSpPr>
        <p:spPr bwMode="auto">
          <a:xfrm>
            <a:off x="895891" y="4930139"/>
            <a:ext cx="1782038" cy="640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200" dirty="0">
                <a:latin typeface="Verdana"/>
                <a:ea typeface="Verdana"/>
                <a:cs typeface="Times New Roman"/>
              </a:rPr>
              <a:t>проанализировать рынок</a:t>
            </a:r>
            <a:endParaRPr sz="1200" dirty="0"/>
          </a:p>
        </p:txBody>
      </p:sp>
      <p:sp>
        <p:nvSpPr>
          <p:cNvPr id="1556098971" name="TextBox 1556098970"/>
          <p:cNvSpPr txBox="1"/>
          <p:nvPr/>
        </p:nvSpPr>
        <p:spPr bwMode="auto">
          <a:xfrm>
            <a:off x="2643710" y="4930139"/>
            <a:ext cx="1783045" cy="61568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разработать базу данных</a:t>
            </a:r>
          </a:p>
        </p:txBody>
      </p:sp>
      <p:sp>
        <p:nvSpPr>
          <p:cNvPr id="1635737842" name="TextBox 1635737841"/>
          <p:cNvSpPr txBox="1"/>
          <p:nvPr/>
        </p:nvSpPr>
        <p:spPr bwMode="auto">
          <a:xfrm>
            <a:off x="4405835" y="4930139"/>
            <a:ext cx="1782108" cy="9155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200" dirty="0">
                <a:latin typeface="Verdana"/>
                <a:ea typeface="Verdana"/>
                <a:cs typeface="Times New Roman"/>
              </a:rPr>
              <a:t>спроектировать программное обеспечение </a:t>
            </a:r>
            <a:endParaRPr sz="1200" dirty="0"/>
          </a:p>
        </p:txBody>
      </p:sp>
      <p:sp>
        <p:nvSpPr>
          <p:cNvPr id="1714071691" name="TextBox 1714071690"/>
          <p:cNvSpPr txBox="1"/>
          <p:nvPr/>
        </p:nvSpPr>
        <p:spPr bwMode="auto">
          <a:xfrm>
            <a:off x="6215584" y="4930139"/>
            <a:ext cx="1782144" cy="66704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200" dirty="0">
                <a:latin typeface="Verdana"/>
                <a:ea typeface="Verdana"/>
                <a:cs typeface="Times New Roman"/>
              </a:rPr>
              <a:t>создать интерфейсы</a:t>
            </a:r>
            <a:endParaRPr sz="1200" dirty="0"/>
          </a:p>
        </p:txBody>
      </p:sp>
      <p:sp>
        <p:nvSpPr>
          <p:cNvPr id="800866272" name="TextBox 800866271"/>
          <p:cNvSpPr txBox="1"/>
          <p:nvPr/>
        </p:nvSpPr>
        <p:spPr bwMode="auto">
          <a:xfrm>
            <a:off x="7930083" y="4930139"/>
            <a:ext cx="1782179" cy="122822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200" dirty="0">
                <a:latin typeface="Verdana"/>
                <a:ea typeface="Verdana"/>
                <a:cs typeface="Times New Roman"/>
              </a:rPr>
              <a:t>разработать и написать код программного модуля</a:t>
            </a:r>
            <a:endParaRPr sz="1200" dirty="0"/>
          </a:p>
        </p:txBody>
      </p:sp>
      <p:sp>
        <p:nvSpPr>
          <p:cNvPr id="254414097" name="TextBox 254414096"/>
          <p:cNvSpPr txBox="1"/>
          <p:nvPr/>
        </p:nvSpPr>
        <p:spPr bwMode="auto">
          <a:xfrm>
            <a:off x="9787457" y="4930139"/>
            <a:ext cx="1782215" cy="6349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200" dirty="0">
                <a:latin typeface="Verdana"/>
                <a:ea typeface="Verdana"/>
                <a:cs typeface="Times New Roman"/>
              </a:rPr>
              <a:t>протестировать продукт</a:t>
            </a:r>
            <a:endParaRPr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892848"/>
            <a:ext cx="608417" cy="6162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3" y="3929621"/>
            <a:ext cx="604839" cy="5794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911234"/>
            <a:ext cx="600745" cy="5794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99" y="3933056"/>
            <a:ext cx="600745" cy="5978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898010"/>
            <a:ext cx="592723" cy="5927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905874"/>
            <a:ext cx="584859" cy="584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3424481" y="966786"/>
            <a:ext cx="5343034" cy="13255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Описание предметной области</a:t>
            </a:r>
            <a:endParaRPr sz="2800" b="1">
              <a:solidFill>
                <a:srgbClr val="0070C0"/>
              </a:solidFill>
            </a:endParaRPr>
          </a:p>
        </p:txBody>
      </p:sp>
      <p:sp>
        <p:nvSpPr>
          <p:cNvPr id="1040429102" name="TextBox 1040429101"/>
          <p:cNvSpPr txBox="1"/>
          <p:nvPr/>
        </p:nvSpPr>
        <p:spPr bwMode="auto">
          <a:xfrm>
            <a:off x="11637999" y="6492874"/>
            <a:ext cx="476357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3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круг, символ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F1402E1-101A-83B1-77B4-9C36BDD4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16" y="2296584"/>
            <a:ext cx="3439584" cy="3439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761951" name="Заголовок 2"/>
          <p:cNvSpPr>
            <a:spLocks noGrp="1"/>
          </p:cNvSpPr>
          <p:nvPr>
            <p:ph type="title"/>
          </p:nvPr>
        </p:nvSpPr>
        <p:spPr bwMode="auto">
          <a:xfrm>
            <a:off x="3077550" y="966785"/>
            <a:ext cx="6544749" cy="132556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Инструментальные и системные программные средства</a:t>
            </a:r>
            <a:endParaRPr sz="7200" b="1"/>
          </a:p>
        </p:txBody>
      </p:sp>
      <p:sp>
        <p:nvSpPr>
          <p:cNvPr id="1504894621" name="TextBox 1504894620"/>
          <p:cNvSpPr txBox="1"/>
          <p:nvPr/>
        </p:nvSpPr>
        <p:spPr bwMode="auto">
          <a:xfrm>
            <a:off x="11637999" y="6492873"/>
            <a:ext cx="476464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5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Изображение выглядит как Цвет электрик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AEFD130-9D3F-F1A1-4D56-61E76161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995613"/>
            <a:ext cx="3721100" cy="20986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логотип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EC72E20-346B-FEDA-A5CA-7D386970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95613"/>
            <a:ext cx="3721100" cy="21018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A671C2A-0072-A327-4B3B-77952D0E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2995613"/>
            <a:ext cx="29368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461846" y="1351815"/>
            <a:ext cx="7441809" cy="85304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Проектирование ПО информационной системы</a:t>
            </a:r>
            <a:endParaRPr sz="7200" b="1" dirty="0"/>
          </a:p>
        </p:txBody>
      </p:sp>
      <p:sp>
        <p:nvSpPr>
          <p:cNvPr id="2125048651" name="TextBox 2125048650"/>
          <p:cNvSpPr txBox="1"/>
          <p:nvPr/>
        </p:nvSpPr>
        <p:spPr bwMode="auto">
          <a:xfrm>
            <a:off x="11637999" y="6492874"/>
            <a:ext cx="476465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6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88956" y="4383601"/>
            <a:ext cx="2221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rgbClr val="3585C7"/>
                </a:solidFill>
              </a:rPr>
              <a:t>Главная диаграмма прецедентов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942616" y="5764974"/>
            <a:ext cx="295232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0" algn="ctr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3585C7"/>
              </a:solidFill>
            </a:endParaRPr>
          </a:p>
        </p:txBody>
      </p:sp>
      <p:pic>
        <p:nvPicPr>
          <p:cNvPr id="5" name="Рисунок 4" descr="Изображение выглядит как текст, линия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DA6B552-9AFC-B652-ECF3-5740CACE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800350"/>
            <a:ext cx="95631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461846" y="1153551"/>
            <a:ext cx="7441809" cy="8530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Функции мобильного приложения</a:t>
            </a:r>
            <a:endParaRPr sz="7200" b="1"/>
          </a:p>
        </p:txBody>
      </p:sp>
      <p:sp>
        <p:nvSpPr>
          <p:cNvPr id="1605210528" name="Объект 2"/>
          <p:cNvSpPr>
            <a:spLocks noGrp="1"/>
          </p:cNvSpPr>
          <p:nvPr>
            <p:ph idx="1"/>
          </p:nvPr>
        </p:nvSpPr>
        <p:spPr bwMode="auto">
          <a:xfrm>
            <a:off x="1479602" y="2288204"/>
            <a:ext cx="6723009" cy="31814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72500" lnSpcReduction="20000"/>
          </a:bodyPr>
          <a:lstStyle/>
          <a:p>
            <a:pPr marL="0" indent="0">
              <a:buNone/>
              <a:defRPr/>
            </a:pPr>
            <a:r>
              <a:rPr lang="en-US" sz="3600" dirty="0">
                <a:ea typeface="+mn-lt"/>
                <a:cs typeface="+mn-lt"/>
              </a:rPr>
              <a:t> - </a:t>
            </a:r>
            <a:r>
              <a:rPr lang="en-US" sz="3600" dirty="0" err="1">
                <a:ea typeface="+mn-lt"/>
                <a:cs typeface="+mn-lt"/>
              </a:rPr>
              <a:t>регистрация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пользователей</a:t>
            </a:r>
            <a:r>
              <a:rPr lang="en-US" sz="3600" dirty="0">
                <a:ea typeface="+mn-lt"/>
                <a:cs typeface="+mn-lt"/>
              </a:rPr>
              <a:t> с </a:t>
            </a:r>
            <a:r>
              <a:rPr lang="en-US" sz="3600" dirty="0" err="1">
                <a:ea typeface="+mn-lt"/>
                <a:cs typeface="+mn-lt"/>
              </a:rPr>
              <a:t>ролями</a:t>
            </a:r>
            <a:r>
              <a:rPr lang="en-US" sz="3600" dirty="0">
                <a:ea typeface="+mn-lt"/>
                <a:cs typeface="+mn-lt"/>
              </a:rPr>
              <a:t> ;</a:t>
            </a:r>
            <a:endParaRPr lang="ru-RU" sz="3600" dirty="0">
              <a:latin typeface="Verdana"/>
              <a:ea typeface="Verdana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3600">
                <a:ea typeface="+mn-lt"/>
                <a:cs typeface="+mn-lt"/>
              </a:rPr>
              <a:t> - </a:t>
            </a:r>
            <a:r>
              <a:rPr lang="en-US" sz="3600" err="1">
                <a:ea typeface="+mn-lt"/>
                <a:cs typeface="+mn-lt"/>
              </a:rPr>
              <a:t>аутентификация</a:t>
            </a:r>
            <a:r>
              <a:rPr lang="en-US" sz="3600" dirty="0">
                <a:ea typeface="+mn-lt"/>
                <a:cs typeface="+mn-lt"/>
              </a:rPr>
              <a:t> с </a:t>
            </a:r>
            <a:r>
              <a:rPr lang="en-US" sz="3600" err="1">
                <a:ea typeface="+mn-lt"/>
                <a:cs typeface="+mn-lt"/>
              </a:rPr>
              <a:t>куки</a:t>
            </a:r>
            <a:r>
              <a:rPr lang="en-US" sz="3600" dirty="0">
                <a:ea typeface="+mn-lt"/>
                <a:cs typeface="+mn-lt"/>
              </a:rPr>
              <a:t> и </a:t>
            </a:r>
            <a:r>
              <a:rPr lang="en-US" sz="3600" err="1">
                <a:ea typeface="+mn-lt"/>
                <a:cs typeface="+mn-lt"/>
              </a:rPr>
              <a:t>перенаправлением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дашборды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по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ролям</a:t>
            </a:r>
            <a:r>
              <a:rPr lang="en-US" sz="3600" dirty="0">
                <a:ea typeface="+mn-lt"/>
                <a:cs typeface="+mn-lt"/>
              </a:rPr>
              <a:t>;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en-US" sz="3600" dirty="0">
                <a:ea typeface="+mn-lt"/>
                <a:cs typeface="+mn-lt"/>
              </a:rPr>
              <a:t> - </a:t>
            </a:r>
            <a:r>
              <a:rPr lang="en-US" sz="3600" dirty="0" err="1">
                <a:ea typeface="+mn-lt"/>
                <a:cs typeface="+mn-lt"/>
              </a:rPr>
              <a:t>редактирование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профилей</a:t>
            </a:r>
            <a:r>
              <a:rPr lang="en-US" sz="3600" dirty="0">
                <a:ea typeface="+mn-lt"/>
                <a:cs typeface="+mn-lt"/>
              </a:rPr>
              <a:t>;</a:t>
            </a:r>
            <a:endParaRPr dirty="0"/>
          </a:p>
          <a:p>
            <a:pPr marL="0" indent="0">
              <a:buNone/>
              <a:defRPr/>
            </a:pPr>
            <a:r>
              <a:rPr lang="en-US" sz="3600" dirty="0">
                <a:ea typeface="+mn-lt"/>
                <a:cs typeface="+mn-lt"/>
              </a:rPr>
              <a:t> - </a:t>
            </a:r>
            <a:r>
              <a:rPr lang="en-US" sz="3600" dirty="0" err="1">
                <a:ea typeface="+mn-lt"/>
                <a:cs typeface="+mn-lt"/>
              </a:rPr>
              <a:t>управление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фотогрфафами</a:t>
            </a:r>
            <a:r>
              <a:rPr lang="en-US" sz="3600" dirty="0">
                <a:ea typeface="+mn-lt"/>
                <a:cs typeface="+mn-lt"/>
              </a:rPr>
              <a:t>;</a:t>
            </a:r>
            <a:endParaRPr dirty="0"/>
          </a:p>
          <a:p>
            <a:pPr marL="0" indent="0">
              <a:buNone/>
              <a:defRPr/>
            </a:pPr>
            <a:r>
              <a:rPr lang="en-US" sz="3600" dirty="0">
                <a:ea typeface="+mn-lt"/>
                <a:cs typeface="+mn-lt"/>
              </a:rPr>
              <a:t> - </a:t>
            </a:r>
            <a:r>
              <a:rPr lang="en-US" sz="3600" dirty="0" err="1">
                <a:ea typeface="+mn-lt"/>
                <a:cs typeface="+mn-lt"/>
              </a:rPr>
              <a:t>поиск</a:t>
            </a:r>
            <a:r>
              <a:rPr lang="en-US" sz="3600" dirty="0">
                <a:ea typeface="+mn-lt"/>
                <a:cs typeface="+mn-lt"/>
              </a:rPr>
              <a:t> и </a:t>
            </a:r>
            <a:r>
              <a:rPr lang="en-US" sz="3600" dirty="0" err="1">
                <a:ea typeface="+mn-lt"/>
                <a:cs typeface="+mn-lt"/>
              </a:rPr>
              <a:t>просмотр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услуг</a:t>
            </a:r>
            <a:r>
              <a:rPr lang="en-US" sz="3600" dirty="0">
                <a:ea typeface="+mn-lt"/>
                <a:cs typeface="+mn-lt"/>
              </a:rPr>
              <a:t>/</a:t>
            </a:r>
            <a:r>
              <a:rPr lang="en-US" sz="3600" dirty="0" err="1">
                <a:ea typeface="+mn-lt"/>
                <a:cs typeface="+mn-lt"/>
              </a:rPr>
              <a:t>фотографов</a:t>
            </a:r>
            <a:r>
              <a:rPr lang="en-US" sz="3600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Arial"/>
            </a:endParaRPr>
          </a:p>
          <a:p>
            <a:pPr marL="0" indent="0">
              <a:buNone/>
              <a:defRPr/>
            </a:pPr>
            <a:r>
              <a:rPr lang="en-US" sz="3600" dirty="0" err="1">
                <a:ea typeface="+mn-lt"/>
                <a:cs typeface="+mn-lt"/>
              </a:rPr>
              <a:t>Кэширование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сессий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для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производительности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2108647688" name="TextBox 2108647687"/>
          <p:cNvSpPr txBox="1"/>
          <p:nvPr/>
        </p:nvSpPr>
        <p:spPr bwMode="auto">
          <a:xfrm>
            <a:off x="11637999" y="6492874"/>
            <a:ext cx="476465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7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круг, символ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20E407-E763-A85C-54BE-6FC3F47D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02083" y="2159001"/>
            <a:ext cx="3439584" cy="3439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461845" y="1048775"/>
            <a:ext cx="7441809" cy="8530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Модель базы данных</a:t>
            </a:r>
            <a:endParaRPr sz="7200" b="1" dirty="0"/>
          </a:p>
        </p:txBody>
      </p:sp>
      <p:sp>
        <p:nvSpPr>
          <p:cNvPr id="1531170429" name="TextBox 1531170428"/>
          <p:cNvSpPr txBox="1"/>
          <p:nvPr/>
        </p:nvSpPr>
        <p:spPr bwMode="auto">
          <a:xfrm>
            <a:off x="11637999" y="6492874"/>
            <a:ext cx="476465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8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2" name="Рисунок 1" descr="Изображение выглядит как текст, диаграмма, План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2C48D70-B93C-333E-CF4A-7909C167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816954"/>
            <a:ext cx="7736417" cy="40072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461846" y="1153551"/>
            <a:ext cx="7441809" cy="8530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Заключение</a:t>
            </a:r>
            <a:endParaRPr sz="7200" b="1"/>
          </a:p>
        </p:txBody>
      </p:sp>
      <p:sp>
        <p:nvSpPr>
          <p:cNvPr id="1729198685" name="Объект 2"/>
          <p:cNvSpPr>
            <a:spLocks noGrp="1"/>
          </p:cNvSpPr>
          <p:nvPr>
            <p:ph idx="1"/>
          </p:nvPr>
        </p:nvSpPr>
        <p:spPr bwMode="auto">
          <a:xfrm>
            <a:off x="1295523" y="2243259"/>
            <a:ext cx="10264726" cy="38137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228600" indent="0" algn="just">
              <a:lnSpc>
                <a:spcPct val="150000"/>
              </a:lnSpc>
              <a:buFont typeface="Arial"/>
              <a:buNone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	В ходе проделанной работы были выполнены следующие задачи:</a:t>
            </a:r>
          </a:p>
          <a:p>
            <a:pPr marL="359410" marR="0" indent="-228600" algn="just">
              <a:lnSpc>
                <a:spcPct val="150000"/>
              </a:lnSpc>
              <a:buFont typeface="Arial"/>
              <a:buChar char="–"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проанализирован рынок существующих программных продуктов;</a:t>
            </a:r>
          </a:p>
          <a:p>
            <a:pPr marL="359410" marR="0" indent="-228600" algn="just">
              <a:lnSpc>
                <a:spcPct val="150000"/>
              </a:lnSpc>
              <a:buFont typeface="Arial"/>
              <a:buChar char="–"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спроектировано программное обеспечение информационной системы;</a:t>
            </a:r>
          </a:p>
          <a:p>
            <a:pPr marL="359410" marR="0" indent="-228600" algn="just">
              <a:lnSpc>
                <a:spcPct val="150000"/>
              </a:lnSpc>
              <a:buFont typeface="Arial"/>
              <a:buChar char="–"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была рассмотрена и построена модель базы данных для хранения информации;</a:t>
            </a:r>
          </a:p>
          <a:p>
            <a:pPr marL="359410" marR="0" indent="-228600" algn="just">
              <a:lnSpc>
                <a:spcPct val="150000"/>
              </a:lnSpc>
              <a:buFont typeface="Arial"/>
              <a:buChar char="–"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созданы интерфейсы, написан и протестирован код программного продукта. </a:t>
            </a:r>
            <a:endParaRPr sz="1800" dirty="0">
              <a:latin typeface="Verdana"/>
              <a:ea typeface="Verdana"/>
              <a:cs typeface="Times New Roman"/>
            </a:endParaRPr>
          </a:p>
          <a:p>
            <a:pPr indent="0" algn="just">
              <a:lnSpc>
                <a:spcPct val="150000"/>
              </a:lnSpc>
              <a:buNone/>
              <a:defRPr/>
            </a:pPr>
            <a:r>
              <a:rPr lang="ru-RU" sz="1800" dirty="0">
                <a:latin typeface="Verdana"/>
                <a:ea typeface="Verdana"/>
                <a:cs typeface="Times New Roman"/>
              </a:rPr>
              <a:t>	С учетом выполнения задач, цель разработать веб-приложение для фото-агентства была выполнена успешно.</a:t>
            </a:r>
          </a:p>
        </p:txBody>
      </p:sp>
      <p:sp>
        <p:nvSpPr>
          <p:cNvPr id="1050226188" name="TextBox 1050226187"/>
          <p:cNvSpPr txBox="1"/>
          <p:nvPr/>
        </p:nvSpPr>
        <p:spPr bwMode="auto">
          <a:xfrm>
            <a:off x="11637999" y="6492874"/>
            <a:ext cx="476537" cy="37414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</a:rPr>
              <a:t>9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969476" y="2523742"/>
            <a:ext cx="9144000" cy="1324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>
                <a:solidFill>
                  <a:schemeClr val="bg1"/>
                </a:solidFill>
                <a:latin typeface="Verdana"/>
                <a:ea typeface="Verdana"/>
                <a:cs typeface="Times New Roman"/>
              </a:rPr>
              <a:t>Дипломный проект</a:t>
            </a:r>
            <a:br>
              <a:rPr lang="ru-RU" sz="2800" dirty="0">
                <a:latin typeface="Verdana"/>
                <a:ea typeface="Verdana"/>
                <a:cs typeface="Times New Roman"/>
              </a:rPr>
            </a:br>
            <a:r>
              <a:rPr lang="ru-RU" sz="2800" b="1" dirty="0">
                <a:solidFill>
                  <a:schemeClr val="bg1"/>
                </a:solidFill>
                <a:latin typeface="Verdana"/>
                <a:ea typeface="Verdana"/>
                <a:cs typeface="Times New Roman"/>
              </a:rPr>
              <a:t>Разработка веб-приложения для фото-агентства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300126" y="5446908"/>
            <a:ext cx="5759496" cy="32355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0000" lnSpcReduction="20000"/>
          </a:bodyPr>
          <a:lstStyle/>
          <a:p>
            <a:pPr>
              <a:defRPr/>
            </a:pP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Выполнил</a:t>
            </a:r>
            <a:r>
              <a:rPr lang="en-US" b="1" dirty="0">
                <a:solidFill>
                  <a:schemeClr val="bg1"/>
                </a:solidFill>
                <a:latin typeface="Verdana"/>
                <a:ea typeface="Verdana"/>
              </a:rPr>
              <a:t>: </a:t>
            </a: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Волков В.Г.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997611" y="0"/>
            <a:ext cx="7665663" cy="17983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ПРАВИТЕЛЬСТВО САНКТ-ПЕТЕРБУРГА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КОМИТЕТ ПО НАУКЕ И ВЫСШЕЙ ШКОЛЕ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Санкт-Петербургское государственное бюджетное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профессиональное образовательное учреждение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«ПЕТРОВСКИЙ КОЛЛЕДЖ»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(СПб ГБПОУ «Петровский колледж»)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Отделение заочного обучения</a:t>
            </a:r>
            <a:endParaRPr dirty="0"/>
          </a:p>
        </p:txBody>
      </p:sp>
      <p:sp>
        <p:nvSpPr>
          <p:cNvPr id="5" name="Подзаголовок 2"/>
          <p:cNvSpPr txBox="1"/>
          <p:nvPr/>
        </p:nvSpPr>
        <p:spPr bwMode="auto">
          <a:xfrm>
            <a:off x="6531106" y="6005191"/>
            <a:ext cx="4670475" cy="323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Руководитель</a:t>
            </a:r>
            <a:r>
              <a:rPr lang="en-US" b="1" dirty="0">
                <a:solidFill>
                  <a:schemeClr val="bg1"/>
                </a:solidFill>
                <a:latin typeface="Verdana"/>
                <a:ea typeface="Verdana"/>
              </a:rPr>
              <a:t>: </a:t>
            </a:r>
            <a:r>
              <a:rPr lang="ru-RU" b="1" dirty="0">
                <a:solidFill>
                  <a:schemeClr val="bg1"/>
                </a:solidFill>
                <a:latin typeface="Verdana"/>
                <a:ea typeface="Verdana"/>
              </a:rPr>
              <a:t>Спиридонова Т.С.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96963" y="6474649"/>
            <a:ext cx="2398107" cy="3048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rgbClr val="0070C0"/>
                </a:solidFill>
                <a:latin typeface="Verdana"/>
                <a:ea typeface="Verdana"/>
              </a:rPr>
              <a:t>Санкт-Петербург, 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728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</TotalTime>
  <Words>309</Words>
  <Application>Microsoft Office PowerPoint</Application>
  <DocSecurity>0</DocSecurity>
  <PresentationFormat>Широкоэкранный</PresentationFormat>
  <Paragraphs>66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Дипломный проект Разработка веб-приложения для фото-агентства</vt:lpstr>
      <vt:lpstr>Цель и задачи дипломной работы</vt:lpstr>
      <vt:lpstr>Описание предметной области</vt:lpstr>
      <vt:lpstr>Инструментальные и системные программные средства</vt:lpstr>
      <vt:lpstr>Проектирование ПО информационной системы</vt:lpstr>
      <vt:lpstr>Функции мобильного приложения</vt:lpstr>
      <vt:lpstr>Модель базы данных</vt:lpstr>
      <vt:lpstr>Заключение</vt:lpstr>
      <vt:lpstr>Дипломный проект Разработка веб-приложения для фото-агентства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рынка образовательных услуг</dc:title>
  <dc:subject/>
  <dc:creator>Сидякина Анастасия Алексеевна</dc:creator>
  <cp:keywords/>
  <dc:description/>
  <cp:lastModifiedBy>Ободников Владимир Романович</cp:lastModifiedBy>
  <cp:revision>198</cp:revision>
  <dcterms:created xsi:type="dcterms:W3CDTF">2023-01-30T07:02:12Z</dcterms:created>
  <dcterms:modified xsi:type="dcterms:W3CDTF">2025-10-22T14:51:29Z</dcterms:modified>
  <cp:category/>
  <dc:identifier/>
  <cp:contentStatus/>
  <dc:language/>
  <cp:version/>
</cp:coreProperties>
</file>