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5"/>
  </p:notesMasterIdLst>
  <p:sldIdLst>
    <p:sldId id="256" r:id="rId2"/>
    <p:sldId id="282" r:id="rId3"/>
    <p:sldId id="281" r:id="rId4"/>
    <p:sldId id="259" r:id="rId5"/>
    <p:sldId id="312" r:id="rId6"/>
    <p:sldId id="303" r:id="rId7"/>
    <p:sldId id="304" r:id="rId8"/>
    <p:sldId id="305" r:id="rId9"/>
    <p:sldId id="306" r:id="rId10"/>
    <p:sldId id="308" r:id="rId11"/>
    <p:sldId id="311" r:id="rId12"/>
    <p:sldId id="307" r:id="rId13"/>
    <p:sldId id="310" r:id="rId14"/>
    <p:sldId id="315" r:id="rId15"/>
    <p:sldId id="314" r:id="rId16"/>
    <p:sldId id="313" r:id="rId17"/>
    <p:sldId id="319" r:id="rId18"/>
    <p:sldId id="318" r:id="rId19"/>
    <p:sldId id="317" r:id="rId20"/>
    <p:sldId id="316" r:id="rId21"/>
    <p:sldId id="283" r:id="rId22"/>
    <p:sldId id="286" r:id="rId23"/>
    <p:sldId id="285" r:id="rId24"/>
    <p:sldId id="287" r:id="rId25"/>
    <p:sldId id="288" r:id="rId26"/>
    <p:sldId id="290" r:id="rId27"/>
    <p:sldId id="291" r:id="rId28"/>
    <p:sldId id="293" r:id="rId29"/>
    <p:sldId id="289" r:id="rId30"/>
    <p:sldId id="292" r:id="rId31"/>
    <p:sldId id="294" r:id="rId32"/>
    <p:sldId id="295" r:id="rId33"/>
    <p:sldId id="296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24" autoAdjust="0"/>
    <p:restoredTop sz="94660"/>
  </p:normalViewPr>
  <p:slideViewPr>
    <p:cSldViewPr>
      <p:cViewPr>
        <p:scale>
          <a:sx n="100" d="100"/>
          <a:sy n="100" d="100"/>
        </p:scale>
        <p:origin x="1176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482ED-1F35-4DAD-8ADC-4F64A06467CE}" type="datetimeFigureOut">
              <a:rPr lang="ko-KR" altLang="en-US" smtClean="0"/>
              <a:pPr/>
              <a:t>2023-01-20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D3F2A-F9C2-453E-B804-AD4BC790DD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2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 &gt;</a:t>
            </a:r>
            <a:r>
              <a:rPr lang="en-US" altLang="ko-KR" baseline="0" dirty="0" smtClean="0"/>
              <a:t> R &gt; P &gt; S &amp;&amp; R &gt; (S+T)/2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D3F2A-F9C2-453E-B804-AD4BC790DDCB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88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pic>
        <p:nvPicPr>
          <p:cNvPr id="8" name="Picture 2" descr="C:\Users\Jiwon\Desktop\20160108 신입사원연수\slogan_koscom_jpg\financial_it_partner_koscom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6453336"/>
            <a:ext cx="958717" cy="25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</p:spPr>
        <p:txBody>
          <a:bodyPr/>
          <a:lstStyle/>
          <a:p>
            <a:endParaRPr lang="ko-KR" altLang="en-US" baseline="30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15338" y="6500834"/>
            <a:ext cx="757214" cy="220641"/>
          </a:xfrm>
          <a:prstGeom prst="rect">
            <a:avLst/>
          </a:prstGeom>
        </p:spPr>
        <p:txBody>
          <a:bodyPr/>
          <a:lstStyle/>
          <a:p>
            <a:fld id="{59030710-BA2E-43F2-86A1-79BCA04F7F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428596" y="678356"/>
            <a:ext cx="8358246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</a:schemeClr>
              </a:gs>
              <a:gs pos="5000">
                <a:schemeClr val="accent3"/>
              </a:gs>
              <a:gs pos="80000">
                <a:schemeClr val="accent3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857232"/>
            <a:ext cx="4038600" cy="5268931"/>
          </a:xfrm>
        </p:spPr>
        <p:txBody>
          <a:bodyPr>
            <a:normAutofit/>
          </a:bodyPr>
          <a:lstStyle>
            <a:lvl1pPr>
              <a:defRPr lang="ko-KR" altLang="en-US" sz="1800" dirty="0" smtClean="0"/>
            </a:lvl1pPr>
            <a:lvl2pPr>
              <a:defRPr lang="ko-KR" altLang="en-US" sz="1600" dirty="0" smtClean="0"/>
            </a:lvl2pPr>
            <a:lvl3pPr>
              <a:defRPr lang="ko-KR" altLang="en-US" sz="1400" dirty="0" smtClean="0"/>
            </a:lvl3pPr>
            <a:lvl4pPr>
              <a:defRPr lang="ko-KR" altLang="en-US" sz="1200" dirty="0" smtClean="0"/>
            </a:lvl4pPr>
            <a:lvl5pPr>
              <a:defRPr lang="ko-KR" altLang="en-US" sz="1200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57232"/>
            <a:ext cx="4038600" cy="5268931"/>
          </a:xfrm>
        </p:spPr>
        <p:txBody>
          <a:bodyPr>
            <a:normAutofit/>
          </a:bodyPr>
          <a:lstStyle>
            <a:lvl1pPr>
              <a:defRPr lang="ko-KR" altLang="en-US" sz="1800" smtClean="0"/>
            </a:lvl1pPr>
            <a:lvl2pPr>
              <a:defRPr lang="ko-KR" altLang="en-US" sz="1600" smtClean="0"/>
            </a:lvl2pPr>
            <a:lvl3pPr>
              <a:defRPr lang="ko-KR" altLang="en-US" sz="1400" smtClean="0"/>
            </a:lvl3pPr>
            <a:lvl4pPr>
              <a:defRPr lang="ko-KR" altLang="en-US" sz="1200" smtClean="0"/>
            </a:lvl4pPr>
            <a:lvl5pPr>
              <a:defRPr lang="ko-KR" altLang="en-US"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</p:spPr>
        <p:txBody>
          <a:bodyPr/>
          <a:lstStyle/>
          <a:p>
            <a:endParaRPr lang="ko-KR" altLang="en-US" baseline="30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5338" y="6500834"/>
            <a:ext cx="757214" cy="220641"/>
          </a:xfrm>
          <a:prstGeom prst="rect">
            <a:avLst/>
          </a:prstGeom>
        </p:spPr>
        <p:txBody>
          <a:bodyPr/>
          <a:lstStyle/>
          <a:p>
            <a:fld id="{59030710-BA2E-43F2-86A1-79BCA04F7F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428596" y="678356"/>
            <a:ext cx="8358246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</a:schemeClr>
              </a:gs>
              <a:gs pos="5000">
                <a:schemeClr val="accent3"/>
              </a:gs>
              <a:gs pos="80000">
                <a:schemeClr val="accent3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76200">
              <a:bevelT h="0"/>
            </a:sp3d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</p:spPr>
        <p:txBody>
          <a:bodyPr/>
          <a:lstStyle/>
          <a:p>
            <a:endParaRPr lang="ko-KR" altLang="en-US" baseline="30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15338" y="6500834"/>
            <a:ext cx="757214" cy="220641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extrusionH="76200">
              <a:bevelT h="0"/>
            </a:sp3d>
          </a:bodyPr>
          <a:lstStyle>
            <a:lvl1pPr algn="r">
              <a:defRPr sz="1200" b="1">
                <a:solidFill>
                  <a:srgbClr val="002060"/>
                </a:solidFill>
              </a:defRPr>
            </a:lvl1pPr>
          </a:lstStyle>
          <a:p>
            <a:fld id="{59030710-BA2E-43F2-86A1-79BCA04F7F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28596" y="678356"/>
            <a:ext cx="8358246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</a:schemeClr>
              </a:gs>
              <a:gs pos="5000">
                <a:schemeClr val="accent3"/>
              </a:gs>
              <a:gs pos="80000">
                <a:schemeClr val="accent3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C:\Users\Jiwon\Desktop\20160108 신입사원연수\slogan_koscom_jpg\financial_it_partner_koscom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6453336"/>
            <a:ext cx="958717" cy="25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</p:spPr>
        <p:txBody>
          <a:bodyPr/>
          <a:lstStyle/>
          <a:p>
            <a:endParaRPr lang="ko-KR" altLang="en-US" baseline="30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15338" y="6500834"/>
            <a:ext cx="757214" cy="220641"/>
          </a:xfrm>
          <a:prstGeom prst="rect">
            <a:avLst/>
          </a:prstGeom>
        </p:spPr>
        <p:txBody>
          <a:bodyPr/>
          <a:lstStyle/>
          <a:p>
            <a:fld id="{59030710-BA2E-43F2-86A1-79BCA04F7F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</p:spPr>
        <p:txBody>
          <a:bodyPr/>
          <a:lstStyle/>
          <a:p>
            <a:endParaRPr lang="ko-KR" altLang="en-US" baseline="30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5338" y="6500834"/>
            <a:ext cx="757214" cy="220641"/>
          </a:xfrm>
          <a:prstGeom prst="rect">
            <a:avLst/>
          </a:prstGeom>
        </p:spPr>
        <p:txBody>
          <a:bodyPr/>
          <a:lstStyle/>
          <a:p>
            <a:fld id="{59030710-BA2E-43F2-86A1-79BCA04F7F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</p:spPr>
        <p:txBody>
          <a:bodyPr/>
          <a:lstStyle/>
          <a:p>
            <a:endParaRPr lang="ko-KR" altLang="en-US" baseline="30000" dirty="0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857232"/>
            <a:ext cx="82296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0" y="0"/>
            <a:ext cx="9144000" cy="6858000"/>
          </a:xfrm>
          <a:prstGeom prst="roundRect">
            <a:avLst>
              <a:gd name="adj" fmla="val 3773"/>
            </a:avLst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b="1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288" indent="-268288" algn="l" defTabSz="914400" rtl="0" eaLnBrk="1" latinLnBrk="1" hangingPunct="1">
        <a:lnSpc>
          <a:spcPct val="130000"/>
        </a:lnSpc>
        <a:spcBef>
          <a:spcPct val="20000"/>
        </a:spcBef>
        <a:buClr>
          <a:schemeClr val="accent1">
            <a:lumMod val="60000"/>
            <a:lumOff val="40000"/>
          </a:schemeClr>
        </a:buClr>
        <a:buSzPct val="100000"/>
        <a:buFont typeface="Wingdings" pitchFamily="2" charset="2"/>
        <a:buChar char="§"/>
        <a:defRPr sz="18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65113" algn="l" defTabSz="914400" rtl="0" eaLnBrk="1" latinLnBrk="1" hangingPunct="1">
        <a:lnSpc>
          <a:spcPct val="130000"/>
        </a:lnSpc>
        <a:spcBef>
          <a:spcPct val="20000"/>
        </a:spcBef>
        <a:buClr>
          <a:schemeClr val="accent2">
            <a:lumMod val="60000"/>
            <a:lumOff val="40000"/>
          </a:schemeClr>
        </a:buClr>
        <a:buSzPct val="100000"/>
        <a:buFont typeface="Wingdings" pitchFamily="2" charset="2"/>
        <a:buChar char="§"/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992188" indent="-271463" algn="l" defTabSz="914400" rtl="0" eaLnBrk="1" latinLnBrk="1" hangingPunct="1">
        <a:lnSpc>
          <a:spcPct val="130000"/>
        </a:lnSpc>
        <a:spcBef>
          <a:spcPct val="20000"/>
        </a:spcBef>
        <a:buClr>
          <a:schemeClr val="accent3">
            <a:lumMod val="60000"/>
            <a:lumOff val="40000"/>
          </a:schemeClr>
        </a:buClr>
        <a:buSzPct val="100000"/>
        <a:buFont typeface="Wingdings" pitchFamily="2" charset="2"/>
        <a:buChar char="§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341438" indent="-268288" algn="l" defTabSz="914400" rtl="0" eaLnBrk="1" latinLnBrk="1" hangingPunct="1">
        <a:lnSpc>
          <a:spcPct val="130000"/>
        </a:lnSpc>
        <a:spcBef>
          <a:spcPct val="20000"/>
        </a:spcBef>
        <a:buClr>
          <a:schemeClr val="accent4">
            <a:lumMod val="60000"/>
            <a:lumOff val="40000"/>
          </a:schemeClr>
        </a:buClr>
        <a:buSzPct val="100000"/>
        <a:buFont typeface="Wingdings" pitchFamily="2" charset="2"/>
        <a:buChar char="§"/>
        <a:defRPr sz="12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1704975" indent="-269875" algn="l" defTabSz="914400" rtl="0" eaLnBrk="1" latinLnBrk="1" hangingPunct="1">
        <a:lnSpc>
          <a:spcPct val="130000"/>
        </a:lnSpc>
        <a:spcBef>
          <a:spcPct val="20000"/>
        </a:spcBef>
        <a:buClr>
          <a:schemeClr val="accent5">
            <a:lumMod val="60000"/>
            <a:lumOff val="40000"/>
          </a:schemeClr>
        </a:buClr>
        <a:buSzPct val="100000"/>
        <a:buFont typeface="Wingdings" pitchFamily="2" charset="2"/>
        <a:buChar char="§"/>
        <a:defRPr sz="12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685800" y="1772817"/>
            <a:ext cx="7772400" cy="2185242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600" dirty="0" smtClean="0"/>
              <a:t>2023 </a:t>
            </a:r>
            <a:r>
              <a:rPr lang="ko-KR" altLang="en-US" sz="3600" dirty="0" err="1" smtClean="0"/>
              <a:t>본부별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OJT</a:t>
            </a:r>
            <a:br>
              <a:rPr lang="en-US" altLang="ko-KR" sz="3600" dirty="0" smtClean="0"/>
            </a:br>
            <a:r>
              <a:rPr lang="ko-KR" altLang="en-US" sz="3600" dirty="0" smtClean="0"/>
              <a:t>데이터사업본부</a:t>
            </a:r>
            <a:endParaRPr lang="ko-KR" altLang="en-US" sz="3600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76200">
              <a:bevelT h="0"/>
            </a:sp3d>
          </a:bodyPr>
          <a:lstStyle/>
          <a:p>
            <a:endParaRPr lang="en-US" altLang="ko-KR" b="1" dirty="0" smtClean="0"/>
          </a:p>
          <a:p>
            <a:endParaRPr lang="en-US" altLang="ko-KR" b="1" dirty="0" smtClean="0"/>
          </a:p>
          <a:p>
            <a:pPr>
              <a:lnSpc>
                <a:spcPct val="100000"/>
              </a:lnSpc>
            </a:pPr>
            <a:r>
              <a:rPr lang="en-US" altLang="ko-KR" b="1" dirty="0" smtClean="0"/>
              <a:t>2023. </a:t>
            </a:r>
            <a:r>
              <a:rPr lang="en-US" altLang="ko-KR" b="1" dirty="0" smtClean="0"/>
              <a:t>1. </a:t>
            </a:r>
            <a:r>
              <a:rPr lang="en-US" altLang="ko-KR" b="1" dirty="0" smtClean="0"/>
              <a:t>25.</a:t>
            </a:r>
            <a:endParaRPr lang="en-US" altLang="ko-KR" b="1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CHECK</a:t>
            </a:r>
            <a:r>
              <a:rPr lang="ko-KR" altLang="en-US" dirty="0" smtClean="0"/>
              <a:t>사업부</a:t>
            </a:r>
            <a:r>
              <a:rPr lang="ko-KR" altLang="en-US" b="1" dirty="0" smtClean="0"/>
              <a:t>   </a:t>
            </a:r>
            <a:r>
              <a:rPr lang="ko-KR" altLang="en-US" b="1" dirty="0" smtClean="0"/>
              <a:t>안 지 원</a:t>
            </a:r>
            <a:endParaRPr lang="en-US" altLang="ko-KR" b="1" dirty="0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938212"/>
            <a:ext cx="75438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1211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938212"/>
            <a:ext cx="28194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95433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938212"/>
            <a:ext cx="75438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40224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938212"/>
            <a:ext cx="28194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56218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819150"/>
            <a:ext cx="51625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92200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819150"/>
            <a:ext cx="50482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52184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923925"/>
            <a:ext cx="52387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85518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082082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431300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6502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환영인사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3" name="그룹 1623"/>
          <p:cNvGrpSpPr/>
          <p:nvPr/>
        </p:nvGrpSpPr>
        <p:grpSpPr>
          <a:xfrm>
            <a:off x="935596" y="1304764"/>
            <a:ext cx="7272808" cy="360040"/>
            <a:chOff x="611560" y="1052736"/>
            <a:chExt cx="7272808" cy="360040"/>
          </a:xfrm>
        </p:grpSpPr>
        <p:sp>
          <p:nvSpPr>
            <p:cNvPr id="1556" name="타원 1555"/>
            <p:cNvSpPr/>
            <p:nvPr/>
          </p:nvSpPr>
          <p:spPr>
            <a:xfrm>
              <a:off x="61156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7" name="타원 1556"/>
            <p:cNvSpPr/>
            <p:nvPr/>
          </p:nvSpPr>
          <p:spPr>
            <a:xfrm>
              <a:off x="104360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8" name="타원 1557"/>
            <p:cNvSpPr/>
            <p:nvPr/>
          </p:nvSpPr>
          <p:spPr>
            <a:xfrm>
              <a:off x="147565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9" name="타원 1558"/>
            <p:cNvSpPr/>
            <p:nvPr/>
          </p:nvSpPr>
          <p:spPr>
            <a:xfrm>
              <a:off x="190770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0" name="타원 1559"/>
            <p:cNvSpPr/>
            <p:nvPr/>
          </p:nvSpPr>
          <p:spPr>
            <a:xfrm>
              <a:off x="233975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1" name="타원 1560"/>
            <p:cNvSpPr/>
            <p:nvPr/>
          </p:nvSpPr>
          <p:spPr>
            <a:xfrm>
              <a:off x="277180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2" name="타원 1561"/>
            <p:cNvSpPr/>
            <p:nvPr/>
          </p:nvSpPr>
          <p:spPr>
            <a:xfrm>
              <a:off x="320384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3" name="타원 1562"/>
            <p:cNvSpPr/>
            <p:nvPr/>
          </p:nvSpPr>
          <p:spPr>
            <a:xfrm>
              <a:off x="363589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4" name="타원 1563"/>
            <p:cNvSpPr/>
            <p:nvPr/>
          </p:nvSpPr>
          <p:spPr>
            <a:xfrm>
              <a:off x="406794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5" name="타원 1564"/>
            <p:cNvSpPr/>
            <p:nvPr/>
          </p:nvSpPr>
          <p:spPr>
            <a:xfrm>
              <a:off x="449999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6" name="타원 1565"/>
            <p:cNvSpPr/>
            <p:nvPr/>
          </p:nvSpPr>
          <p:spPr>
            <a:xfrm>
              <a:off x="493204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7" name="타원 1566"/>
            <p:cNvSpPr/>
            <p:nvPr/>
          </p:nvSpPr>
          <p:spPr>
            <a:xfrm>
              <a:off x="536408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8" name="타원 1567"/>
            <p:cNvSpPr/>
            <p:nvPr/>
          </p:nvSpPr>
          <p:spPr>
            <a:xfrm>
              <a:off x="579613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9" name="타원 1568"/>
            <p:cNvSpPr/>
            <p:nvPr/>
          </p:nvSpPr>
          <p:spPr>
            <a:xfrm>
              <a:off x="622818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0" name="타원 1569"/>
            <p:cNvSpPr/>
            <p:nvPr/>
          </p:nvSpPr>
          <p:spPr>
            <a:xfrm>
              <a:off x="666023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1" name="타원 1570"/>
            <p:cNvSpPr/>
            <p:nvPr/>
          </p:nvSpPr>
          <p:spPr>
            <a:xfrm>
              <a:off x="709228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2" name="타원 1571"/>
            <p:cNvSpPr/>
            <p:nvPr/>
          </p:nvSpPr>
          <p:spPr>
            <a:xfrm>
              <a:off x="752432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1624"/>
          <p:cNvGrpSpPr/>
          <p:nvPr/>
        </p:nvGrpSpPr>
        <p:grpSpPr>
          <a:xfrm>
            <a:off x="935596" y="1736812"/>
            <a:ext cx="7272808" cy="360040"/>
            <a:chOff x="611560" y="1052736"/>
            <a:chExt cx="7272808" cy="360040"/>
          </a:xfrm>
        </p:grpSpPr>
        <p:sp>
          <p:nvSpPr>
            <p:cNvPr id="1626" name="타원 1625"/>
            <p:cNvSpPr/>
            <p:nvPr/>
          </p:nvSpPr>
          <p:spPr>
            <a:xfrm>
              <a:off x="61156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7" name="타원 1626"/>
            <p:cNvSpPr/>
            <p:nvPr/>
          </p:nvSpPr>
          <p:spPr>
            <a:xfrm>
              <a:off x="104360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8" name="타원 1627"/>
            <p:cNvSpPr/>
            <p:nvPr/>
          </p:nvSpPr>
          <p:spPr>
            <a:xfrm>
              <a:off x="147565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9" name="타원 1628"/>
            <p:cNvSpPr/>
            <p:nvPr/>
          </p:nvSpPr>
          <p:spPr>
            <a:xfrm>
              <a:off x="190770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0" name="타원 1629"/>
            <p:cNvSpPr/>
            <p:nvPr/>
          </p:nvSpPr>
          <p:spPr>
            <a:xfrm>
              <a:off x="233975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1" name="타원 1630"/>
            <p:cNvSpPr/>
            <p:nvPr/>
          </p:nvSpPr>
          <p:spPr>
            <a:xfrm>
              <a:off x="277180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2" name="타원 1631"/>
            <p:cNvSpPr/>
            <p:nvPr/>
          </p:nvSpPr>
          <p:spPr>
            <a:xfrm>
              <a:off x="320384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3" name="타원 1632"/>
            <p:cNvSpPr/>
            <p:nvPr/>
          </p:nvSpPr>
          <p:spPr>
            <a:xfrm>
              <a:off x="363589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4" name="타원 1633"/>
            <p:cNvSpPr/>
            <p:nvPr/>
          </p:nvSpPr>
          <p:spPr>
            <a:xfrm>
              <a:off x="406794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5" name="타원 1634"/>
            <p:cNvSpPr/>
            <p:nvPr/>
          </p:nvSpPr>
          <p:spPr>
            <a:xfrm>
              <a:off x="449999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6" name="타원 1635"/>
            <p:cNvSpPr/>
            <p:nvPr/>
          </p:nvSpPr>
          <p:spPr>
            <a:xfrm>
              <a:off x="493204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7" name="타원 1636"/>
            <p:cNvSpPr/>
            <p:nvPr/>
          </p:nvSpPr>
          <p:spPr>
            <a:xfrm>
              <a:off x="536408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8" name="타원 1637"/>
            <p:cNvSpPr/>
            <p:nvPr/>
          </p:nvSpPr>
          <p:spPr>
            <a:xfrm>
              <a:off x="579613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9" name="타원 1638"/>
            <p:cNvSpPr/>
            <p:nvPr/>
          </p:nvSpPr>
          <p:spPr>
            <a:xfrm>
              <a:off x="622818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0" name="타원 1639"/>
            <p:cNvSpPr/>
            <p:nvPr/>
          </p:nvSpPr>
          <p:spPr>
            <a:xfrm>
              <a:off x="666023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1" name="타원 1640"/>
            <p:cNvSpPr/>
            <p:nvPr/>
          </p:nvSpPr>
          <p:spPr>
            <a:xfrm>
              <a:off x="709228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2" name="타원 1641"/>
            <p:cNvSpPr/>
            <p:nvPr/>
          </p:nvSpPr>
          <p:spPr>
            <a:xfrm>
              <a:off x="752432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1642"/>
          <p:cNvGrpSpPr/>
          <p:nvPr/>
        </p:nvGrpSpPr>
        <p:grpSpPr>
          <a:xfrm>
            <a:off x="935596" y="2168860"/>
            <a:ext cx="7272808" cy="360040"/>
            <a:chOff x="611560" y="1052736"/>
            <a:chExt cx="7272808" cy="360040"/>
          </a:xfrm>
        </p:grpSpPr>
        <p:sp>
          <p:nvSpPr>
            <p:cNvPr id="1644" name="타원 1643"/>
            <p:cNvSpPr/>
            <p:nvPr/>
          </p:nvSpPr>
          <p:spPr>
            <a:xfrm>
              <a:off x="61156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5" name="타원 1644"/>
            <p:cNvSpPr/>
            <p:nvPr/>
          </p:nvSpPr>
          <p:spPr>
            <a:xfrm>
              <a:off x="104360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6" name="타원 1645"/>
            <p:cNvSpPr/>
            <p:nvPr/>
          </p:nvSpPr>
          <p:spPr>
            <a:xfrm>
              <a:off x="147565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7" name="타원 1646"/>
            <p:cNvSpPr/>
            <p:nvPr/>
          </p:nvSpPr>
          <p:spPr>
            <a:xfrm>
              <a:off x="190770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8" name="타원 1647"/>
            <p:cNvSpPr/>
            <p:nvPr/>
          </p:nvSpPr>
          <p:spPr>
            <a:xfrm>
              <a:off x="233975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9" name="타원 1648"/>
            <p:cNvSpPr/>
            <p:nvPr/>
          </p:nvSpPr>
          <p:spPr>
            <a:xfrm>
              <a:off x="277180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0" name="타원 1649"/>
            <p:cNvSpPr/>
            <p:nvPr/>
          </p:nvSpPr>
          <p:spPr>
            <a:xfrm>
              <a:off x="320384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1" name="타원 1650"/>
            <p:cNvSpPr/>
            <p:nvPr/>
          </p:nvSpPr>
          <p:spPr>
            <a:xfrm>
              <a:off x="363589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2" name="타원 1651"/>
            <p:cNvSpPr/>
            <p:nvPr/>
          </p:nvSpPr>
          <p:spPr>
            <a:xfrm>
              <a:off x="406794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3" name="타원 1652"/>
            <p:cNvSpPr/>
            <p:nvPr/>
          </p:nvSpPr>
          <p:spPr>
            <a:xfrm>
              <a:off x="449999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4" name="타원 1653"/>
            <p:cNvSpPr/>
            <p:nvPr/>
          </p:nvSpPr>
          <p:spPr>
            <a:xfrm>
              <a:off x="493204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5" name="타원 1654"/>
            <p:cNvSpPr/>
            <p:nvPr/>
          </p:nvSpPr>
          <p:spPr>
            <a:xfrm>
              <a:off x="536408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6" name="타원 1655"/>
            <p:cNvSpPr/>
            <p:nvPr/>
          </p:nvSpPr>
          <p:spPr>
            <a:xfrm>
              <a:off x="579613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7" name="타원 1656"/>
            <p:cNvSpPr/>
            <p:nvPr/>
          </p:nvSpPr>
          <p:spPr>
            <a:xfrm>
              <a:off x="622818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8" name="타원 1657"/>
            <p:cNvSpPr/>
            <p:nvPr/>
          </p:nvSpPr>
          <p:spPr>
            <a:xfrm>
              <a:off x="666023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9" name="타원 1658"/>
            <p:cNvSpPr/>
            <p:nvPr/>
          </p:nvSpPr>
          <p:spPr>
            <a:xfrm>
              <a:off x="709228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0" name="타원 1659"/>
            <p:cNvSpPr/>
            <p:nvPr/>
          </p:nvSpPr>
          <p:spPr>
            <a:xfrm>
              <a:off x="752432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1660"/>
          <p:cNvGrpSpPr/>
          <p:nvPr/>
        </p:nvGrpSpPr>
        <p:grpSpPr>
          <a:xfrm>
            <a:off x="935596" y="2600908"/>
            <a:ext cx="7272808" cy="360040"/>
            <a:chOff x="611560" y="1052736"/>
            <a:chExt cx="7272808" cy="360040"/>
          </a:xfrm>
        </p:grpSpPr>
        <p:sp>
          <p:nvSpPr>
            <p:cNvPr id="1662" name="타원 1661"/>
            <p:cNvSpPr/>
            <p:nvPr/>
          </p:nvSpPr>
          <p:spPr>
            <a:xfrm>
              <a:off x="61156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3" name="타원 1662"/>
            <p:cNvSpPr/>
            <p:nvPr/>
          </p:nvSpPr>
          <p:spPr>
            <a:xfrm>
              <a:off x="104360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4" name="타원 1663"/>
            <p:cNvSpPr/>
            <p:nvPr/>
          </p:nvSpPr>
          <p:spPr>
            <a:xfrm>
              <a:off x="147565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5" name="타원 1664"/>
            <p:cNvSpPr/>
            <p:nvPr/>
          </p:nvSpPr>
          <p:spPr>
            <a:xfrm>
              <a:off x="190770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6" name="타원 1665"/>
            <p:cNvSpPr/>
            <p:nvPr/>
          </p:nvSpPr>
          <p:spPr>
            <a:xfrm>
              <a:off x="233975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7" name="타원 1666"/>
            <p:cNvSpPr/>
            <p:nvPr/>
          </p:nvSpPr>
          <p:spPr>
            <a:xfrm>
              <a:off x="277180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8" name="타원 1667"/>
            <p:cNvSpPr/>
            <p:nvPr/>
          </p:nvSpPr>
          <p:spPr>
            <a:xfrm>
              <a:off x="320384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9" name="타원 1668"/>
            <p:cNvSpPr/>
            <p:nvPr/>
          </p:nvSpPr>
          <p:spPr>
            <a:xfrm>
              <a:off x="363589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0" name="타원 1669"/>
            <p:cNvSpPr/>
            <p:nvPr/>
          </p:nvSpPr>
          <p:spPr>
            <a:xfrm>
              <a:off x="406794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1" name="타원 1670"/>
            <p:cNvSpPr/>
            <p:nvPr/>
          </p:nvSpPr>
          <p:spPr>
            <a:xfrm>
              <a:off x="449999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2" name="타원 1671"/>
            <p:cNvSpPr/>
            <p:nvPr/>
          </p:nvSpPr>
          <p:spPr>
            <a:xfrm>
              <a:off x="493204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3" name="타원 1672"/>
            <p:cNvSpPr/>
            <p:nvPr/>
          </p:nvSpPr>
          <p:spPr>
            <a:xfrm>
              <a:off x="536408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4" name="타원 1673"/>
            <p:cNvSpPr/>
            <p:nvPr/>
          </p:nvSpPr>
          <p:spPr>
            <a:xfrm>
              <a:off x="579613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5" name="타원 1674"/>
            <p:cNvSpPr/>
            <p:nvPr/>
          </p:nvSpPr>
          <p:spPr>
            <a:xfrm>
              <a:off x="622818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6" name="타원 1675"/>
            <p:cNvSpPr/>
            <p:nvPr/>
          </p:nvSpPr>
          <p:spPr>
            <a:xfrm>
              <a:off x="666023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7" name="타원 1676"/>
            <p:cNvSpPr/>
            <p:nvPr/>
          </p:nvSpPr>
          <p:spPr>
            <a:xfrm>
              <a:off x="709228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8" name="타원 1677"/>
            <p:cNvSpPr/>
            <p:nvPr/>
          </p:nvSpPr>
          <p:spPr>
            <a:xfrm>
              <a:off x="752432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1678"/>
          <p:cNvGrpSpPr/>
          <p:nvPr/>
        </p:nvGrpSpPr>
        <p:grpSpPr>
          <a:xfrm>
            <a:off x="935596" y="3032956"/>
            <a:ext cx="7272808" cy="360040"/>
            <a:chOff x="611560" y="1052736"/>
            <a:chExt cx="7272808" cy="360040"/>
          </a:xfrm>
        </p:grpSpPr>
        <p:sp>
          <p:nvSpPr>
            <p:cNvPr id="1680" name="타원 1679"/>
            <p:cNvSpPr/>
            <p:nvPr/>
          </p:nvSpPr>
          <p:spPr>
            <a:xfrm>
              <a:off x="61156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1" name="타원 1680"/>
            <p:cNvSpPr/>
            <p:nvPr/>
          </p:nvSpPr>
          <p:spPr>
            <a:xfrm>
              <a:off x="104360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2" name="타원 1681"/>
            <p:cNvSpPr/>
            <p:nvPr/>
          </p:nvSpPr>
          <p:spPr>
            <a:xfrm>
              <a:off x="147565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3" name="타원 1682"/>
            <p:cNvSpPr/>
            <p:nvPr/>
          </p:nvSpPr>
          <p:spPr>
            <a:xfrm>
              <a:off x="190770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4" name="타원 1683"/>
            <p:cNvSpPr/>
            <p:nvPr/>
          </p:nvSpPr>
          <p:spPr>
            <a:xfrm>
              <a:off x="233975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5" name="타원 1684"/>
            <p:cNvSpPr/>
            <p:nvPr/>
          </p:nvSpPr>
          <p:spPr>
            <a:xfrm>
              <a:off x="277180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6" name="타원 1685"/>
            <p:cNvSpPr/>
            <p:nvPr/>
          </p:nvSpPr>
          <p:spPr>
            <a:xfrm>
              <a:off x="320384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7" name="타원 1686"/>
            <p:cNvSpPr/>
            <p:nvPr/>
          </p:nvSpPr>
          <p:spPr>
            <a:xfrm>
              <a:off x="363589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8" name="타원 1687"/>
            <p:cNvSpPr/>
            <p:nvPr/>
          </p:nvSpPr>
          <p:spPr>
            <a:xfrm>
              <a:off x="406794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9" name="타원 1688"/>
            <p:cNvSpPr/>
            <p:nvPr/>
          </p:nvSpPr>
          <p:spPr>
            <a:xfrm>
              <a:off x="449999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0" name="타원 1689"/>
            <p:cNvSpPr/>
            <p:nvPr/>
          </p:nvSpPr>
          <p:spPr>
            <a:xfrm>
              <a:off x="493204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1" name="타원 1690"/>
            <p:cNvSpPr/>
            <p:nvPr/>
          </p:nvSpPr>
          <p:spPr>
            <a:xfrm>
              <a:off x="536408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2" name="타원 1691"/>
            <p:cNvSpPr/>
            <p:nvPr/>
          </p:nvSpPr>
          <p:spPr>
            <a:xfrm>
              <a:off x="579613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3" name="타원 1692"/>
            <p:cNvSpPr/>
            <p:nvPr/>
          </p:nvSpPr>
          <p:spPr>
            <a:xfrm>
              <a:off x="622818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4" name="타원 1693"/>
            <p:cNvSpPr/>
            <p:nvPr/>
          </p:nvSpPr>
          <p:spPr>
            <a:xfrm>
              <a:off x="666023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5" name="타원 1694"/>
            <p:cNvSpPr/>
            <p:nvPr/>
          </p:nvSpPr>
          <p:spPr>
            <a:xfrm>
              <a:off x="709228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6" name="타원 1695"/>
            <p:cNvSpPr/>
            <p:nvPr/>
          </p:nvSpPr>
          <p:spPr>
            <a:xfrm>
              <a:off x="752432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1696"/>
          <p:cNvGrpSpPr/>
          <p:nvPr/>
        </p:nvGrpSpPr>
        <p:grpSpPr>
          <a:xfrm>
            <a:off x="935596" y="3465004"/>
            <a:ext cx="7272808" cy="360040"/>
            <a:chOff x="611560" y="1052736"/>
            <a:chExt cx="7272808" cy="360040"/>
          </a:xfrm>
        </p:grpSpPr>
        <p:sp>
          <p:nvSpPr>
            <p:cNvPr id="1698" name="타원 1697"/>
            <p:cNvSpPr/>
            <p:nvPr/>
          </p:nvSpPr>
          <p:spPr>
            <a:xfrm>
              <a:off x="61156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9" name="타원 1698"/>
            <p:cNvSpPr/>
            <p:nvPr/>
          </p:nvSpPr>
          <p:spPr>
            <a:xfrm>
              <a:off x="104360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0" name="타원 1699"/>
            <p:cNvSpPr/>
            <p:nvPr/>
          </p:nvSpPr>
          <p:spPr>
            <a:xfrm>
              <a:off x="147565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1" name="타원 1700"/>
            <p:cNvSpPr/>
            <p:nvPr/>
          </p:nvSpPr>
          <p:spPr>
            <a:xfrm>
              <a:off x="190770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2" name="타원 1701"/>
            <p:cNvSpPr/>
            <p:nvPr/>
          </p:nvSpPr>
          <p:spPr>
            <a:xfrm>
              <a:off x="233975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3" name="타원 1702"/>
            <p:cNvSpPr/>
            <p:nvPr/>
          </p:nvSpPr>
          <p:spPr>
            <a:xfrm>
              <a:off x="277180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4" name="타원 1703"/>
            <p:cNvSpPr/>
            <p:nvPr/>
          </p:nvSpPr>
          <p:spPr>
            <a:xfrm>
              <a:off x="320384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5" name="타원 1704"/>
            <p:cNvSpPr/>
            <p:nvPr/>
          </p:nvSpPr>
          <p:spPr>
            <a:xfrm>
              <a:off x="363589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6" name="타원 1705"/>
            <p:cNvSpPr/>
            <p:nvPr/>
          </p:nvSpPr>
          <p:spPr>
            <a:xfrm>
              <a:off x="406794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7" name="타원 1706"/>
            <p:cNvSpPr/>
            <p:nvPr/>
          </p:nvSpPr>
          <p:spPr>
            <a:xfrm>
              <a:off x="449999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8" name="타원 1707"/>
            <p:cNvSpPr/>
            <p:nvPr/>
          </p:nvSpPr>
          <p:spPr>
            <a:xfrm>
              <a:off x="493204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9" name="타원 1708"/>
            <p:cNvSpPr/>
            <p:nvPr/>
          </p:nvSpPr>
          <p:spPr>
            <a:xfrm>
              <a:off x="536408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0" name="타원 1709"/>
            <p:cNvSpPr/>
            <p:nvPr/>
          </p:nvSpPr>
          <p:spPr>
            <a:xfrm>
              <a:off x="579613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1" name="타원 1710"/>
            <p:cNvSpPr/>
            <p:nvPr/>
          </p:nvSpPr>
          <p:spPr>
            <a:xfrm>
              <a:off x="622818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2" name="타원 1711"/>
            <p:cNvSpPr/>
            <p:nvPr/>
          </p:nvSpPr>
          <p:spPr>
            <a:xfrm>
              <a:off x="666023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3" name="타원 1712"/>
            <p:cNvSpPr/>
            <p:nvPr/>
          </p:nvSpPr>
          <p:spPr>
            <a:xfrm>
              <a:off x="709228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4" name="타원 1713"/>
            <p:cNvSpPr/>
            <p:nvPr/>
          </p:nvSpPr>
          <p:spPr>
            <a:xfrm>
              <a:off x="752432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714"/>
          <p:cNvGrpSpPr/>
          <p:nvPr/>
        </p:nvGrpSpPr>
        <p:grpSpPr>
          <a:xfrm>
            <a:off x="935596" y="3897052"/>
            <a:ext cx="7272808" cy="360040"/>
            <a:chOff x="611560" y="1052736"/>
            <a:chExt cx="7272808" cy="360040"/>
          </a:xfrm>
        </p:grpSpPr>
        <p:sp>
          <p:nvSpPr>
            <p:cNvPr id="1716" name="타원 1715"/>
            <p:cNvSpPr/>
            <p:nvPr/>
          </p:nvSpPr>
          <p:spPr>
            <a:xfrm>
              <a:off x="61156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7" name="타원 1716"/>
            <p:cNvSpPr/>
            <p:nvPr/>
          </p:nvSpPr>
          <p:spPr>
            <a:xfrm>
              <a:off x="104360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8" name="타원 1717"/>
            <p:cNvSpPr/>
            <p:nvPr/>
          </p:nvSpPr>
          <p:spPr>
            <a:xfrm>
              <a:off x="147565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9" name="타원 1718"/>
            <p:cNvSpPr/>
            <p:nvPr/>
          </p:nvSpPr>
          <p:spPr>
            <a:xfrm>
              <a:off x="190770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0" name="타원 1719"/>
            <p:cNvSpPr/>
            <p:nvPr/>
          </p:nvSpPr>
          <p:spPr>
            <a:xfrm>
              <a:off x="233975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1" name="타원 1720"/>
            <p:cNvSpPr/>
            <p:nvPr/>
          </p:nvSpPr>
          <p:spPr>
            <a:xfrm>
              <a:off x="277180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2" name="타원 1721"/>
            <p:cNvSpPr/>
            <p:nvPr/>
          </p:nvSpPr>
          <p:spPr>
            <a:xfrm>
              <a:off x="320384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3" name="타원 1722"/>
            <p:cNvSpPr/>
            <p:nvPr/>
          </p:nvSpPr>
          <p:spPr>
            <a:xfrm>
              <a:off x="363589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4" name="타원 1723"/>
            <p:cNvSpPr/>
            <p:nvPr/>
          </p:nvSpPr>
          <p:spPr>
            <a:xfrm>
              <a:off x="406794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5" name="타원 1724"/>
            <p:cNvSpPr/>
            <p:nvPr/>
          </p:nvSpPr>
          <p:spPr>
            <a:xfrm>
              <a:off x="449999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6" name="타원 1725"/>
            <p:cNvSpPr/>
            <p:nvPr/>
          </p:nvSpPr>
          <p:spPr>
            <a:xfrm>
              <a:off x="493204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7" name="타원 1726"/>
            <p:cNvSpPr/>
            <p:nvPr/>
          </p:nvSpPr>
          <p:spPr>
            <a:xfrm>
              <a:off x="536408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8" name="타원 1727"/>
            <p:cNvSpPr/>
            <p:nvPr/>
          </p:nvSpPr>
          <p:spPr>
            <a:xfrm>
              <a:off x="579613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9" name="타원 1728"/>
            <p:cNvSpPr/>
            <p:nvPr/>
          </p:nvSpPr>
          <p:spPr>
            <a:xfrm>
              <a:off x="622818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0" name="타원 1729"/>
            <p:cNvSpPr/>
            <p:nvPr/>
          </p:nvSpPr>
          <p:spPr>
            <a:xfrm>
              <a:off x="666023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1" name="타원 1730"/>
            <p:cNvSpPr/>
            <p:nvPr/>
          </p:nvSpPr>
          <p:spPr>
            <a:xfrm>
              <a:off x="709228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2" name="타원 1731"/>
            <p:cNvSpPr/>
            <p:nvPr/>
          </p:nvSpPr>
          <p:spPr>
            <a:xfrm>
              <a:off x="752432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732"/>
          <p:cNvGrpSpPr/>
          <p:nvPr/>
        </p:nvGrpSpPr>
        <p:grpSpPr>
          <a:xfrm>
            <a:off x="935596" y="4329100"/>
            <a:ext cx="7272808" cy="360040"/>
            <a:chOff x="611560" y="1052736"/>
            <a:chExt cx="7272808" cy="360040"/>
          </a:xfrm>
        </p:grpSpPr>
        <p:sp>
          <p:nvSpPr>
            <p:cNvPr id="1734" name="타원 1733"/>
            <p:cNvSpPr/>
            <p:nvPr/>
          </p:nvSpPr>
          <p:spPr>
            <a:xfrm>
              <a:off x="61156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5" name="타원 1734"/>
            <p:cNvSpPr/>
            <p:nvPr/>
          </p:nvSpPr>
          <p:spPr>
            <a:xfrm>
              <a:off x="104360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6" name="타원 1735"/>
            <p:cNvSpPr/>
            <p:nvPr/>
          </p:nvSpPr>
          <p:spPr>
            <a:xfrm>
              <a:off x="147565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7" name="타원 1736"/>
            <p:cNvSpPr/>
            <p:nvPr/>
          </p:nvSpPr>
          <p:spPr>
            <a:xfrm>
              <a:off x="190770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8" name="타원 1737"/>
            <p:cNvSpPr/>
            <p:nvPr/>
          </p:nvSpPr>
          <p:spPr>
            <a:xfrm>
              <a:off x="233975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9" name="타원 1738"/>
            <p:cNvSpPr/>
            <p:nvPr/>
          </p:nvSpPr>
          <p:spPr>
            <a:xfrm>
              <a:off x="277180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0" name="타원 1739"/>
            <p:cNvSpPr/>
            <p:nvPr/>
          </p:nvSpPr>
          <p:spPr>
            <a:xfrm>
              <a:off x="320384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1" name="타원 1740"/>
            <p:cNvSpPr/>
            <p:nvPr/>
          </p:nvSpPr>
          <p:spPr>
            <a:xfrm>
              <a:off x="363589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2" name="타원 1741"/>
            <p:cNvSpPr/>
            <p:nvPr/>
          </p:nvSpPr>
          <p:spPr>
            <a:xfrm>
              <a:off x="406794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3" name="타원 1742"/>
            <p:cNvSpPr/>
            <p:nvPr/>
          </p:nvSpPr>
          <p:spPr>
            <a:xfrm>
              <a:off x="449999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4" name="타원 1743"/>
            <p:cNvSpPr/>
            <p:nvPr/>
          </p:nvSpPr>
          <p:spPr>
            <a:xfrm>
              <a:off x="493204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5" name="타원 1744"/>
            <p:cNvSpPr/>
            <p:nvPr/>
          </p:nvSpPr>
          <p:spPr>
            <a:xfrm>
              <a:off x="536408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6" name="타원 1745"/>
            <p:cNvSpPr/>
            <p:nvPr/>
          </p:nvSpPr>
          <p:spPr>
            <a:xfrm>
              <a:off x="579613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7" name="타원 1746"/>
            <p:cNvSpPr/>
            <p:nvPr/>
          </p:nvSpPr>
          <p:spPr>
            <a:xfrm>
              <a:off x="622818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8" name="타원 1747"/>
            <p:cNvSpPr/>
            <p:nvPr/>
          </p:nvSpPr>
          <p:spPr>
            <a:xfrm>
              <a:off x="666023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9" name="타원 1748"/>
            <p:cNvSpPr/>
            <p:nvPr/>
          </p:nvSpPr>
          <p:spPr>
            <a:xfrm>
              <a:off x="709228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0" name="타원 1749"/>
            <p:cNvSpPr/>
            <p:nvPr/>
          </p:nvSpPr>
          <p:spPr>
            <a:xfrm>
              <a:off x="752432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750"/>
          <p:cNvGrpSpPr/>
          <p:nvPr/>
        </p:nvGrpSpPr>
        <p:grpSpPr>
          <a:xfrm>
            <a:off x="935596" y="4761148"/>
            <a:ext cx="7272808" cy="360040"/>
            <a:chOff x="611560" y="1052736"/>
            <a:chExt cx="7272808" cy="360040"/>
          </a:xfrm>
        </p:grpSpPr>
        <p:sp>
          <p:nvSpPr>
            <p:cNvPr id="1752" name="타원 1751"/>
            <p:cNvSpPr/>
            <p:nvPr/>
          </p:nvSpPr>
          <p:spPr>
            <a:xfrm>
              <a:off x="61156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3" name="타원 1752"/>
            <p:cNvSpPr/>
            <p:nvPr/>
          </p:nvSpPr>
          <p:spPr>
            <a:xfrm>
              <a:off x="104360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4" name="타원 1753"/>
            <p:cNvSpPr/>
            <p:nvPr/>
          </p:nvSpPr>
          <p:spPr>
            <a:xfrm>
              <a:off x="147565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5" name="타원 1754"/>
            <p:cNvSpPr/>
            <p:nvPr/>
          </p:nvSpPr>
          <p:spPr>
            <a:xfrm>
              <a:off x="190770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6" name="타원 1755"/>
            <p:cNvSpPr/>
            <p:nvPr/>
          </p:nvSpPr>
          <p:spPr>
            <a:xfrm>
              <a:off x="233975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7" name="타원 1756"/>
            <p:cNvSpPr/>
            <p:nvPr/>
          </p:nvSpPr>
          <p:spPr>
            <a:xfrm>
              <a:off x="277180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8" name="타원 1757"/>
            <p:cNvSpPr/>
            <p:nvPr/>
          </p:nvSpPr>
          <p:spPr>
            <a:xfrm>
              <a:off x="320384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9" name="타원 1758"/>
            <p:cNvSpPr/>
            <p:nvPr/>
          </p:nvSpPr>
          <p:spPr>
            <a:xfrm>
              <a:off x="363589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0" name="타원 1759"/>
            <p:cNvSpPr/>
            <p:nvPr/>
          </p:nvSpPr>
          <p:spPr>
            <a:xfrm>
              <a:off x="406794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1" name="타원 1760"/>
            <p:cNvSpPr/>
            <p:nvPr/>
          </p:nvSpPr>
          <p:spPr>
            <a:xfrm>
              <a:off x="449999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2" name="타원 1761"/>
            <p:cNvSpPr/>
            <p:nvPr/>
          </p:nvSpPr>
          <p:spPr>
            <a:xfrm>
              <a:off x="493204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3" name="타원 1762"/>
            <p:cNvSpPr/>
            <p:nvPr/>
          </p:nvSpPr>
          <p:spPr>
            <a:xfrm>
              <a:off x="536408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4" name="타원 1763"/>
            <p:cNvSpPr/>
            <p:nvPr/>
          </p:nvSpPr>
          <p:spPr>
            <a:xfrm>
              <a:off x="579613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5" name="타원 1764"/>
            <p:cNvSpPr/>
            <p:nvPr/>
          </p:nvSpPr>
          <p:spPr>
            <a:xfrm>
              <a:off x="622818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6" name="타원 1765"/>
            <p:cNvSpPr/>
            <p:nvPr/>
          </p:nvSpPr>
          <p:spPr>
            <a:xfrm>
              <a:off x="666023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7" name="타원 1766"/>
            <p:cNvSpPr/>
            <p:nvPr/>
          </p:nvSpPr>
          <p:spPr>
            <a:xfrm>
              <a:off x="709228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8" name="타원 1767"/>
            <p:cNvSpPr/>
            <p:nvPr/>
          </p:nvSpPr>
          <p:spPr>
            <a:xfrm>
              <a:off x="752432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768"/>
          <p:cNvGrpSpPr/>
          <p:nvPr/>
        </p:nvGrpSpPr>
        <p:grpSpPr>
          <a:xfrm>
            <a:off x="935596" y="5193196"/>
            <a:ext cx="7272808" cy="360040"/>
            <a:chOff x="611560" y="1052736"/>
            <a:chExt cx="7272808" cy="360040"/>
          </a:xfrm>
        </p:grpSpPr>
        <p:sp>
          <p:nvSpPr>
            <p:cNvPr id="1770" name="타원 1769"/>
            <p:cNvSpPr/>
            <p:nvPr/>
          </p:nvSpPr>
          <p:spPr>
            <a:xfrm>
              <a:off x="61156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1" name="타원 1770"/>
            <p:cNvSpPr/>
            <p:nvPr/>
          </p:nvSpPr>
          <p:spPr>
            <a:xfrm>
              <a:off x="104360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2" name="타원 1771"/>
            <p:cNvSpPr/>
            <p:nvPr/>
          </p:nvSpPr>
          <p:spPr>
            <a:xfrm>
              <a:off x="147565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3" name="타원 1772"/>
            <p:cNvSpPr/>
            <p:nvPr/>
          </p:nvSpPr>
          <p:spPr>
            <a:xfrm>
              <a:off x="190770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4" name="타원 1773"/>
            <p:cNvSpPr/>
            <p:nvPr/>
          </p:nvSpPr>
          <p:spPr>
            <a:xfrm>
              <a:off x="233975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5" name="타원 1774"/>
            <p:cNvSpPr/>
            <p:nvPr/>
          </p:nvSpPr>
          <p:spPr>
            <a:xfrm>
              <a:off x="277180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6" name="타원 1775"/>
            <p:cNvSpPr/>
            <p:nvPr/>
          </p:nvSpPr>
          <p:spPr>
            <a:xfrm>
              <a:off x="320384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7" name="타원 1776"/>
            <p:cNvSpPr/>
            <p:nvPr/>
          </p:nvSpPr>
          <p:spPr>
            <a:xfrm>
              <a:off x="363589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8" name="타원 1777"/>
            <p:cNvSpPr/>
            <p:nvPr/>
          </p:nvSpPr>
          <p:spPr>
            <a:xfrm>
              <a:off x="406794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9" name="타원 1778"/>
            <p:cNvSpPr/>
            <p:nvPr/>
          </p:nvSpPr>
          <p:spPr>
            <a:xfrm>
              <a:off x="449999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0" name="타원 1779"/>
            <p:cNvSpPr/>
            <p:nvPr/>
          </p:nvSpPr>
          <p:spPr>
            <a:xfrm>
              <a:off x="493204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1" name="타원 1780"/>
            <p:cNvSpPr/>
            <p:nvPr/>
          </p:nvSpPr>
          <p:spPr>
            <a:xfrm>
              <a:off x="536408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2" name="타원 1781"/>
            <p:cNvSpPr/>
            <p:nvPr/>
          </p:nvSpPr>
          <p:spPr>
            <a:xfrm>
              <a:off x="579613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3" name="타원 1782"/>
            <p:cNvSpPr/>
            <p:nvPr/>
          </p:nvSpPr>
          <p:spPr>
            <a:xfrm>
              <a:off x="622818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4" name="타원 1783"/>
            <p:cNvSpPr/>
            <p:nvPr/>
          </p:nvSpPr>
          <p:spPr>
            <a:xfrm>
              <a:off x="666023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5" name="타원 1784"/>
            <p:cNvSpPr/>
            <p:nvPr/>
          </p:nvSpPr>
          <p:spPr>
            <a:xfrm>
              <a:off x="709228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6" name="타원 1785"/>
            <p:cNvSpPr/>
            <p:nvPr/>
          </p:nvSpPr>
          <p:spPr>
            <a:xfrm>
              <a:off x="752432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3203848" y="2969076"/>
            <a:ext cx="2645276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en-US" altLang="ko-KR" sz="6600" b="1" spc="-100" dirty="0" smtClean="0"/>
              <a:t>??? </a:t>
            </a:r>
            <a:r>
              <a:rPr lang="en-US" altLang="ko-KR" sz="6600" b="1" spc="-100" dirty="0" smtClean="0"/>
              <a:t>: 1</a:t>
            </a:r>
            <a:endParaRPr lang="ko-KR" altLang="en-US" sz="6600" b="1" spc="-100" dirty="0" smtClean="0"/>
          </a:p>
        </p:txBody>
      </p:sp>
      <p:sp>
        <p:nvSpPr>
          <p:cNvPr id="188" name="타원 187"/>
          <p:cNvSpPr/>
          <p:nvPr/>
        </p:nvSpPr>
        <p:spPr>
          <a:xfrm>
            <a:off x="4823743" y="2598812"/>
            <a:ext cx="360040" cy="360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0" name="그룹 1768"/>
          <p:cNvGrpSpPr/>
          <p:nvPr/>
        </p:nvGrpSpPr>
        <p:grpSpPr>
          <a:xfrm>
            <a:off x="935596" y="5631460"/>
            <a:ext cx="7272808" cy="360040"/>
            <a:chOff x="611560" y="1052736"/>
            <a:chExt cx="7272808" cy="360040"/>
          </a:xfrm>
        </p:grpSpPr>
        <p:sp>
          <p:nvSpPr>
            <p:cNvPr id="191" name="타원 190"/>
            <p:cNvSpPr/>
            <p:nvPr/>
          </p:nvSpPr>
          <p:spPr>
            <a:xfrm>
              <a:off x="61156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>
              <a:off x="104360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/>
            <p:cNvSpPr/>
            <p:nvPr/>
          </p:nvSpPr>
          <p:spPr>
            <a:xfrm>
              <a:off x="147565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190770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233975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277180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320384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/>
            <p:cNvSpPr/>
            <p:nvPr/>
          </p:nvSpPr>
          <p:spPr>
            <a:xfrm>
              <a:off x="363589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/>
            <p:cNvSpPr/>
            <p:nvPr/>
          </p:nvSpPr>
          <p:spPr>
            <a:xfrm>
              <a:off x="406794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/>
            <p:cNvSpPr/>
            <p:nvPr/>
          </p:nvSpPr>
          <p:spPr>
            <a:xfrm>
              <a:off x="449999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/>
            <p:cNvSpPr/>
            <p:nvPr/>
          </p:nvSpPr>
          <p:spPr>
            <a:xfrm>
              <a:off x="493204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/>
            <p:cNvSpPr/>
            <p:nvPr/>
          </p:nvSpPr>
          <p:spPr>
            <a:xfrm>
              <a:off x="536408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/>
            <p:cNvSpPr/>
            <p:nvPr/>
          </p:nvSpPr>
          <p:spPr>
            <a:xfrm>
              <a:off x="5796136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/>
            <p:cNvSpPr/>
            <p:nvPr/>
          </p:nvSpPr>
          <p:spPr>
            <a:xfrm>
              <a:off x="6228184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/>
            <p:cNvSpPr/>
            <p:nvPr/>
          </p:nvSpPr>
          <p:spPr>
            <a:xfrm>
              <a:off x="6660232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/>
            <p:cNvSpPr/>
            <p:nvPr/>
          </p:nvSpPr>
          <p:spPr>
            <a:xfrm>
              <a:off x="7092280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/>
            <p:cNvSpPr/>
            <p:nvPr/>
          </p:nvSpPr>
          <p:spPr>
            <a:xfrm>
              <a:off x="7524328" y="1052736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18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93524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6148" name="Picture 4" descr="http://www.bcksngn.com/news/photo/201509/411_329_40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7491" y="-56271"/>
            <a:ext cx="11158982" cy="697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15616" y="5826169"/>
            <a:ext cx="595387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ko-KR" altLang="en-US" sz="2400" b="1" spc="-1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를</a:t>
            </a:r>
            <a:r>
              <a:rPr lang="ko-KR" altLang="en-US" sz="2400" b="1" spc="-1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가장 성공적으로 해결할 수 있는 어떤 전략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374" y="5241394"/>
            <a:ext cx="324479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en-US" altLang="ko-KR" sz="3200" b="1" spc="-1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 </a:t>
            </a:r>
            <a:r>
              <a:rPr lang="ko-KR" altLang="en-US" sz="3200" b="1" spc="-1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죄수의 딜레마 </a:t>
            </a:r>
            <a:r>
              <a:rPr lang="en-US" altLang="ko-KR" sz="3200" b="1" spc="-1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”</a:t>
            </a:r>
            <a:endParaRPr lang="ko-KR" altLang="en-US" sz="3200" b="1" spc="-1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289358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죄수의 딜레마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695598"/>
            <a:ext cx="258756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en-US" altLang="ko-KR" sz="2000" b="1" spc="-100" dirty="0" smtClean="0">
                <a:solidFill>
                  <a:srgbClr val="00B0F0"/>
                </a:solidFill>
              </a:rPr>
              <a:t>Prisoner’s Dilemma</a:t>
            </a:r>
            <a:endParaRPr lang="ko-KR" altLang="en-US" sz="2000" b="1" spc="-100" dirty="0" smtClean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1137" y="1700808"/>
            <a:ext cx="630172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저쪽</a:t>
            </a:r>
            <a:r>
              <a:rPr lang="en-US" altLang="ko-KR" sz="2000" b="1" spc="-100" dirty="0" smtClean="0"/>
              <a:t>[A]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이 입을 </a:t>
            </a:r>
            <a:r>
              <a:rPr lang="ko-KR" altLang="en-US" sz="2000" b="1" spc="-100" dirty="0" smtClean="0">
                <a:solidFill>
                  <a:srgbClr val="0070C0"/>
                </a:solidFill>
              </a:rPr>
              <a:t>다물고 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네</a:t>
            </a:r>
            <a:r>
              <a:rPr lang="en-US" altLang="ko-KR" sz="2000" b="1" spc="-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1" spc="-100" dirty="0"/>
              <a:t>[B]</a:t>
            </a:r>
            <a:r>
              <a:rPr lang="en-US" altLang="ko-KR" sz="2000" b="1" spc="-100" dirty="0">
                <a:solidFill>
                  <a:srgbClr val="0070C0"/>
                </a:solidFill>
              </a:rPr>
              <a:t> 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가 </a:t>
            </a:r>
            <a:r>
              <a:rPr lang="ko-KR" altLang="en-US" sz="2000" b="1" spc="-100" dirty="0" smtClean="0">
                <a:solidFill>
                  <a:srgbClr val="FF0000"/>
                </a:solidFill>
              </a:rPr>
              <a:t>자백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한다면</a:t>
            </a: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저쪽엔</a:t>
            </a:r>
            <a:r>
              <a:rPr lang="ko-KR" altLang="en-US" sz="2000" b="1" spc="-100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b="1" spc="-100" dirty="0" smtClean="0">
                <a:solidFill>
                  <a:schemeClr val="accent1">
                    <a:lumMod val="50000"/>
                  </a:schemeClr>
                </a:solidFill>
              </a:rPr>
              <a:t>20</a:t>
            </a:r>
            <a:r>
              <a:rPr lang="ko-KR" altLang="en-US" sz="2000" b="1" spc="-100" dirty="0" smtClean="0">
                <a:solidFill>
                  <a:schemeClr val="accent1">
                    <a:lumMod val="50000"/>
                  </a:schemeClr>
                </a:solidFill>
              </a:rPr>
              <a:t>년 형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을 구형하고 넌 </a:t>
            </a:r>
            <a:r>
              <a:rPr lang="ko-KR" altLang="en-US" sz="2000" b="1" spc="-100" dirty="0" smtClean="0">
                <a:solidFill>
                  <a:srgbClr val="FFC000"/>
                </a:solidFill>
              </a:rPr>
              <a:t>자유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의 몸으로 풀어주겠다</a:t>
            </a: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0854" y="2780928"/>
            <a:ext cx="532229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하지만 네가 입을 다물었는데 저쪽이 자백한다면</a:t>
            </a: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반대로 네가 </a:t>
            </a: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년 형을 받게 될 것이다</a:t>
            </a: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9050" y="4109010"/>
            <a:ext cx="468589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둘 다</a:t>
            </a:r>
            <a:r>
              <a:rPr lang="ko-KR" altLang="en-US" sz="2000" b="1" spc="-100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spc="-100" dirty="0" smtClean="0">
                <a:solidFill>
                  <a:srgbClr val="FF0000"/>
                </a:solidFill>
              </a:rPr>
              <a:t>자백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한다면 </a:t>
            </a:r>
            <a:r>
              <a:rPr lang="en-US" altLang="ko-KR" sz="2000" b="1" spc="-100" dirty="0" smtClean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ko-KR" altLang="en-US" sz="2000" b="1" spc="-100" dirty="0" smtClean="0">
                <a:solidFill>
                  <a:schemeClr val="accent1">
                    <a:lumMod val="75000"/>
                  </a:schemeClr>
                </a:solidFill>
              </a:rPr>
              <a:t>년 형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씩 받게 될 것이고</a:t>
            </a: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endParaRPr lang="ko-KR" altLang="en-US" sz="2000" b="1" spc="-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4937" y="5157192"/>
            <a:ext cx="523412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둘 다 </a:t>
            </a:r>
            <a:r>
              <a:rPr lang="ko-KR" altLang="en-US" sz="2000" b="1" spc="-100" dirty="0" smtClean="0">
                <a:solidFill>
                  <a:srgbClr val="0070C0"/>
                </a:solidFill>
              </a:rPr>
              <a:t>자백하지 않는다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면 </a:t>
            </a:r>
            <a:r>
              <a:rPr lang="en-US" altLang="ko-KR" sz="2000" b="1" spc="-100" dirty="0" smtClean="0">
                <a:solidFill>
                  <a:schemeClr val="accent1"/>
                </a:solidFill>
              </a:rPr>
              <a:t>6</a:t>
            </a:r>
            <a:r>
              <a:rPr lang="ko-KR" altLang="en-US" sz="2000" b="1" spc="-100" dirty="0" smtClean="0">
                <a:solidFill>
                  <a:schemeClr val="accent1"/>
                </a:solidFill>
              </a:rPr>
              <a:t>개월</a:t>
            </a:r>
            <a:r>
              <a:rPr lang="ko-KR" altLang="en-US" sz="2000" b="1" spc="-100" dirty="0" smtClean="0">
                <a:solidFill>
                  <a:srgbClr val="00B050"/>
                </a:solidFill>
              </a:rPr>
              <a:t> 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뒤 풀어주겠다</a:t>
            </a: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.”</a:t>
            </a:r>
            <a:endParaRPr lang="ko-KR" altLang="en-US" sz="2000" b="1" spc="-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18605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우월전</a:t>
            </a:r>
            <a:r>
              <a:rPr lang="ko-KR" altLang="en-US" dirty="0"/>
              <a:t>략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8194" name="Picture 2" descr="C:\Users\Jiwon\Desktop\e1RcYf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63" y="836712"/>
            <a:ext cx="5517874" cy="301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74067" y="4166210"/>
            <a:ext cx="1757211" cy="138499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rgbClr val="0070C0"/>
                </a:solidFill>
              </a:rPr>
              <a:t>Cooperate</a:t>
            </a:r>
          </a:p>
          <a:p>
            <a:pPr algn="ctr"/>
            <a:r>
              <a:rPr lang="ko-KR" altLang="en-US" b="1" spc="-100" dirty="0" smtClean="0">
                <a:sym typeface="Wingdings" pitchFamily="2" charset="2"/>
              </a:rPr>
              <a:t>자백하지 않는다</a:t>
            </a:r>
            <a:endParaRPr lang="en-US" altLang="ko-KR" b="1" spc="-100" dirty="0" smtClean="0">
              <a:sym typeface="Wingdings" pitchFamily="2" charset="2"/>
            </a:endParaRPr>
          </a:p>
          <a:p>
            <a:pPr algn="ctr"/>
            <a:endParaRPr lang="en-US" altLang="ko-KR" b="1" spc="-100" dirty="0">
              <a:sym typeface="Wingdings" pitchFamily="2" charset="2"/>
            </a:endParaRPr>
          </a:p>
          <a:p>
            <a:pPr algn="ctr"/>
            <a:r>
              <a:rPr lang="ko-KR" altLang="en-US" sz="2800" b="1" spc="-100" dirty="0" smtClean="0">
                <a:solidFill>
                  <a:srgbClr val="0070C0"/>
                </a:solidFill>
              </a:rPr>
              <a:t>협력</a:t>
            </a:r>
            <a:endParaRPr lang="en-US" altLang="ko-KR" b="1" spc="-1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221" y="4166210"/>
            <a:ext cx="1056700" cy="138499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rgbClr val="FF0000"/>
                </a:solidFill>
              </a:rPr>
              <a:t>Defect</a:t>
            </a:r>
          </a:p>
          <a:p>
            <a:pPr algn="ctr"/>
            <a:r>
              <a:rPr lang="ko-KR" altLang="en-US" b="1" spc="-100" dirty="0" smtClean="0"/>
              <a:t>자백한다</a:t>
            </a:r>
            <a:endParaRPr lang="en-US" altLang="ko-KR" b="1" spc="-100" dirty="0" smtClean="0"/>
          </a:p>
          <a:p>
            <a:pPr algn="ctr"/>
            <a:endParaRPr lang="en-US" altLang="ko-KR" b="1" spc="-100" dirty="0"/>
          </a:p>
          <a:p>
            <a:pPr algn="ctr"/>
            <a:r>
              <a:rPr lang="ko-KR" altLang="en-US" sz="2800" b="1" spc="-100" dirty="0">
                <a:solidFill>
                  <a:srgbClr val="FF0000"/>
                </a:solidFill>
              </a:rPr>
              <a:t>배반</a:t>
            </a:r>
            <a:endParaRPr lang="en-US" altLang="ko-KR" b="1" spc="-100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5009" y="4597097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/>
              <a:t>vs.</a:t>
            </a:r>
          </a:p>
        </p:txBody>
      </p:sp>
      <p:sp>
        <p:nvSpPr>
          <p:cNvPr id="9" name="타원 8"/>
          <p:cNvSpPr/>
          <p:nvPr/>
        </p:nvSpPr>
        <p:spPr>
          <a:xfrm>
            <a:off x="5997646" y="4019691"/>
            <a:ext cx="1872208" cy="15549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20072" y="5661248"/>
            <a:ext cx="2715808" cy="61555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ko-KR" altLang="en-US" b="1" spc="-100" dirty="0" smtClean="0"/>
              <a:t>우월전략</a:t>
            </a:r>
            <a:endParaRPr lang="en-US" altLang="ko-KR" b="1" spc="-100" dirty="0" smtClean="0"/>
          </a:p>
          <a:p>
            <a:r>
              <a:rPr lang="en-US" altLang="ko-KR" sz="1600" b="1" spc="-1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600" b="1" spc="-100" dirty="0" smtClean="0">
                <a:solidFill>
                  <a:schemeClr val="bg1">
                    <a:lumMod val="50000"/>
                  </a:schemeClr>
                </a:solidFill>
              </a:rPr>
              <a:t>어떠한</a:t>
            </a:r>
            <a:r>
              <a:rPr lang="en-US" altLang="ko-KR" sz="1600" b="1" spc="-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b="1" spc="-100" dirty="0" smtClean="0">
                <a:solidFill>
                  <a:schemeClr val="bg1">
                    <a:lumMod val="50000"/>
                  </a:schemeClr>
                </a:solidFill>
              </a:rPr>
              <a:t>경우에도 유리한 전략</a:t>
            </a:r>
            <a:endParaRPr lang="en-US" altLang="ko-KR" sz="1600" b="1" spc="-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6084434" y="5157192"/>
            <a:ext cx="315787" cy="50405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644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9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개별 주체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공동</a:t>
            </a:r>
            <a:r>
              <a:rPr lang="ko-KR" altLang="en-US" dirty="0"/>
              <a:t>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2887" y="908720"/>
            <a:ext cx="2727029" cy="1166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>
              <a:lnSpc>
                <a:spcPct val="120000"/>
              </a:lnSpc>
            </a:pP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[A]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는</a:t>
            </a: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합리적 사고를 바탕으로</a:t>
            </a: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000" b="1" spc="-100" dirty="0" smtClean="0">
                <a:solidFill>
                  <a:srgbClr val="FF0000"/>
                </a:solidFill>
              </a:rPr>
              <a:t>자백하기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로 결정했다</a:t>
            </a: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2000" b="1" spc="-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908720"/>
            <a:ext cx="2727029" cy="1166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>
              <a:lnSpc>
                <a:spcPct val="120000"/>
              </a:lnSpc>
            </a:pP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[B]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도</a:t>
            </a: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합리적 사고를 바탕으로</a:t>
            </a: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000" b="1" spc="-100" dirty="0" smtClean="0">
                <a:solidFill>
                  <a:srgbClr val="FF0000"/>
                </a:solidFill>
              </a:rPr>
              <a:t>자백하기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로 결정했다</a:t>
            </a: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2000" b="1" spc="-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7400" y="2492896"/>
            <a:ext cx="6449201" cy="49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b="1" spc="-100" dirty="0" smtClean="0">
                <a:solidFill>
                  <a:schemeClr val="bg1">
                    <a:lumMod val="50000"/>
                  </a:schemeClr>
                </a:solidFill>
              </a:rPr>
              <a:t>따라서 </a:t>
            </a:r>
            <a:r>
              <a:rPr lang="en-US" altLang="ko-KR" sz="2400" b="1" spc="-100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ko-KR" altLang="en-US" sz="2400" b="1" spc="-100" dirty="0" smtClean="0">
                <a:solidFill>
                  <a:schemeClr val="bg1">
                    <a:lumMod val="50000"/>
                  </a:schemeClr>
                </a:solidFill>
              </a:rPr>
              <a:t>와 </a:t>
            </a:r>
            <a:r>
              <a:rPr lang="en-US" altLang="ko-KR" sz="2400" b="1" spc="-1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ko-KR" altLang="en-US" sz="2400" b="1" spc="-100" dirty="0" smtClean="0">
                <a:solidFill>
                  <a:schemeClr val="bg1">
                    <a:lumMod val="50000"/>
                  </a:schemeClr>
                </a:solidFill>
              </a:rPr>
              <a:t>는 사이 좋게 </a:t>
            </a:r>
            <a:r>
              <a:rPr lang="en-US" altLang="ko-KR" sz="2400" b="1" spc="-100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ko-KR" altLang="en-US" sz="2400" b="1" spc="-100" dirty="0" smtClean="0">
                <a:solidFill>
                  <a:schemeClr val="accent6">
                    <a:lumMod val="75000"/>
                  </a:schemeClr>
                </a:solidFill>
              </a:rPr>
              <a:t>년 형</a:t>
            </a:r>
            <a:r>
              <a:rPr lang="ko-KR" altLang="en-US" sz="2400" b="1" spc="-100" dirty="0" smtClean="0">
                <a:solidFill>
                  <a:schemeClr val="bg1">
                    <a:lumMod val="50000"/>
                  </a:schemeClr>
                </a:solidFill>
              </a:rPr>
              <a:t>을 구형 받았다</a:t>
            </a:r>
            <a:r>
              <a:rPr lang="en-US" altLang="ko-KR" sz="2400" b="1" spc="-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2400" b="1" spc="-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4628" y="3491909"/>
            <a:ext cx="2574743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둘 다 </a:t>
            </a:r>
            <a:r>
              <a:rPr lang="ko-KR" altLang="en-US" sz="2000" b="1" spc="-100" dirty="0" smtClean="0">
                <a:solidFill>
                  <a:srgbClr val="0070C0"/>
                </a:solidFill>
              </a:rPr>
              <a:t>자백 안 했으면</a:t>
            </a:r>
            <a:endParaRPr lang="en-US" altLang="ko-KR" sz="2000" b="1" spc="-100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2400" b="1" spc="-100" dirty="0" smtClean="0">
                <a:solidFill>
                  <a:schemeClr val="accent1"/>
                </a:solidFill>
              </a:rPr>
              <a:t>6</a:t>
            </a:r>
            <a:r>
              <a:rPr lang="ko-KR" altLang="en-US" sz="2400" b="1" spc="-100" dirty="0" smtClean="0">
                <a:solidFill>
                  <a:schemeClr val="accent1"/>
                </a:solidFill>
              </a:rPr>
              <a:t>개월</a:t>
            </a:r>
            <a:r>
              <a:rPr lang="ko-KR" altLang="en-US" sz="2400" b="1" spc="-100" dirty="0" smtClean="0">
                <a:solidFill>
                  <a:schemeClr val="bg1">
                    <a:lumMod val="50000"/>
                  </a:schemeClr>
                </a:solidFill>
              </a:rPr>
              <a:t>만</a:t>
            </a:r>
            <a:endParaRPr lang="en-US" altLang="ko-KR" sz="24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살고 나오면 되는데</a:t>
            </a: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2000" b="1" spc="-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2075" y="5088279"/>
            <a:ext cx="6412333" cy="93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>
              <a:lnSpc>
                <a:spcPct val="120000"/>
              </a:lnSpc>
            </a:pPr>
            <a:r>
              <a:rPr lang="ko-KR" altLang="en-US" sz="2400" b="1" spc="-100" dirty="0" smtClean="0">
                <a:solidFill>
                  <a:srgbClr val="FF0000"/>
                </a:solidFill>
              </a:rPr>
              <a:t>합리성</a:t>
            </a:r>
            <a:r>
              <a:rPr lang="ko-KR" altLang="en-US" sz="2400" b="1" spc="-100" dirty="0" smtClean="0"/>
              <a:t>에 기반한 개인의 </a:t>
            </a:r>
            <a:r>
              <a:rPr lang="ko-KR" altLang="en-US" sz="2400" b="1" spc="-100" dirty="0" smtClean="0">
                <a:solidFill>
                  <a:schemeClr val="accent1">
                    <a:lumMod val="75000"/>
                  </a:schemeClr>
                </a:solidFill>
              </a:rPr>
              <a:t>최선의 선택</a:t>
            </a:r>
            <a:r>
              <a:rPr lang="ko-KR" altLang="en-US" sz="2400" b="1" spc="-100" dirty="0" smtClean="0"/>
              <a:t>이</a:t>
            </a:r>
            <a:endParaRPr lang="en-US" altLang="ko-KR" sz="2400" b="1" spc="-100" dirty="0" smtClean="0"/>
          </a:p>
          <a:p>
            <a:pPr>
              <a:lnSpc>
                <a:spcPct val="120000"/>
              </a:lnSpc>
            </a:pPr>
            <a:r>
              <a:rPr lang="ko-KR" altLang="en-US" sz="2400" b="1" spc="-100" dirty="0" smtClean="0"/>
              <a:t>반드시</a:t>
            </a:r>
            <a:r>
              <a:rPr lang="en-US" altLang="ko-KR" sz="2400" b="1" spc="-100" dirty="0"/>
              <a:t> </a:t>
            </a:r>
            <a:r>
              <a:rPr lang="ko-KR" altLang="en-US" sz="2400" b="1" spc="-100" dirty="0" smtClean="0"/>
              <a:t>공동체의 </a:t>
            </a:r>
            <a:r>
              <a:rPr lang="ko-KR" altLang="en-US" sz="2400" b="1" spc="-100" dirty="0" smtClean="0">
                <a:solidFill>
                  <a:schemeClr val="accent1"/>
                </a:solidFill>
              </a:rPr>
              <a:t>최선의 결과</a:t>
            </a:r>
            <a:r>
              <a:rPr lang="ko-KR" altLang="en-US" sz="2400" b="1" spc="-100" dirty="0" smtClean="0"/>
              <a:t>로 이어지진 않는다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823963" y="5292109"/>
            <a:ext cx="832770" cy="466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735346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죄수의 딜레마 게임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99754" y="825404"/>
            <a:ext cx="1757211" cy="138499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rgbClr val="0070C0"/>
                </a:solidFill>
              </a:rPr>
              <a:t>Cooperate</a:t>
            </a:r>
          </a:p>
          <a:p>
            <a:pPr algn="ctr"/>
            <a:r>
              <a:rPr lang="ko-KR" altLang="en-US" b="1" spc="-100" dirty="0" smtClean="0">
                <a:sym typeface="Wingdings" pitchFamily="2" charset="2"/>
              </a:rPr>
              <a:t>자백하지 않는다</a:t>
            </a:r>
            <a:endParaRPr lang="en-US" altLang="ko-KR" b="1" spc="-100" dirty="0" smtClean="0">
              <a:sym typeface="Wingdings" pitchFamily="2" charset="2"/>
            </a:endParaRPr>
          </a:p>
          <a:p>
            <a:pPr algn="ctr"/>
            <a:endParaRPr lang="en-US" altLang="ko-KR" b="1" spc="-100" dirty="0">
              <a:sym typeface="Wingdings" pitchFamily="2" charset="2"/>
            </a:endParaRPr>
          </a:p>
          <a:p>
            <a:pPr algn="ctr"/>
            <a:r>
              <a:rPr lang="ko-KR" altLang="en-US" sz="2800" b="1" spc="-100" dirty="0" smtClean="0">
                <a:solidFill>
                  <a:srgbClr val="0070C0"/>
                </a:solidFill>
              </a:rPr>
              <a:t>협력</a:t>
            </a:r>
            <a:endParaRPr lang="en-US" altLang="ko-KR" b="1" spc="-1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9737" y="825404"/>
            <a:ext cx="1056700" cy="138499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rgbClr val="FF0000"/>
                </a:solidFill>
              </a:rPr>
              <a:t>Defect</a:t>
            </a:r>
          </a:p>
          <a:p>
            <a:pPr algn="ctr"/>
            <a:r>
              <a:rPr lang="ko-KR" altLang="en-US" b="1" spc="-100" dirty="0" smtClean="0"/>
              <a:t>자백한다</a:t>
            </a:r>
            <a:endParaRPr lang="en-US" altLang="ko-KR" b="1" spc="-100" dirty="0" smtClean="0"/>
          </a:p>
          <a:p>
            <a:pPr algn="ctr"/>
            <a:endParaRPr lang="en-US" altLang="ko-KR" b="1" spc="-100" dirty="0"/>
          </a:p>
          <a:p>
            <a:pPr algn="ctr"/>
            <a:r>
              <a:rPr lang="ko-KR" altLang="en-US" sz="2800" b="1" spc="-100" dirty="0">
                <a:solidFill>
                  <a:srgbClr val="FF0000"/>
                </a:solidFill>
              </a:rPr>
              <a:t>배반</a:t>
            </a:r>
            <a:endParaRPr lang="en-US" altLang="ko-KR" b="1" spc="-100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017" y="1256291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/>
              <a:t>vs.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5028290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ko-KR" altLang="en-US" sz="2800" b="1" spc="-100" dirty="0" smtClean="0">
                <a:solidFill>
                  <a:srgbClr val="FF0000"/>
                </a:solidFill>
              </a:rPr>
              <a:t>배반</a:t>
            </a:r>
            <a:endParaRPr lang="en-US" altLang="ko-KR" b="1" spc="-100" dirty="0" smtClean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941210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ko-KR" altLang="en-US" sz="2800" b="1" spc="-100" dirty="0" smtClean="0">
                <a:solidFill>
                  <a:srgbClr val="0070C0"/>
                </a:solidFill>
              </a:rPr>
              <a:t>협력</a:t>
            </a:r>
            <a:endParaRPr lang="en-US" altLang="ko-KR" b="1" spc="-100" dirty="0">
              <a:solidFill>
                <a:srgbClr val="0070C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56721" y="2554748"/>
            <a:ext cx="1296144" cy="1296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56721" y="4641828"/>
            <a:ext cx="1296144" cy="1296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770015" y="4641828"/>
            <a:ext cx="1296144" cy="1296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78422" y="2538494"/>
            <a:ext cx="652743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6000" b="1" spc="-100" dirty="0" smtClean="0">
                <a:solidFill>
                  <a:srgbClr val="00B0F0"/>
                </a:solidFill>
              </a:rPr>
              <a:t>3</a:t>
            </a:r>
            <a:endParaRPr lang="en-US" altLang="ko-KR" sz="4400" b="1" spc="-100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43814" y="4684259"/>
            <a:ext cx="548548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6000" b="1" spc="-100" dirty="0">
                <a:solidFill>
                  <a:srgbClr val="FFFF00"/>
                </a:solidFill>
              </a:rPr>
              <a:t>1</a:t>
            </a:r>
            <a:endParaRPr lang="en-US" altLang="ko-KR" sz="4400" b="1" spc="-100" dirty="0">
              <a:solidFill>
                <a:srgbClr val="FFFF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70015" y="2535533"/>
            <a:ext cx="1296144" cy="1296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411760" y="3888414"/>
            <a:ext cx="1786065" cy="6093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>
              <a:lnSpc>
                <a:spcPct val="80000"/>
              </a:lnSpc>
            </a:pPr>
            <a:r>
              <a:rPr lang="ko-KR" altLang="en-US" sz="1400" b="1" spc="-100" dirty="0" smtClean="0"/>
              <a:t>보상</a:t>
            </a:r>
            <a:endParaRPr lang="en-US" altLang="ko-KR" sz="1400" b="1" spc="-100" dirty="0" smtClean="0"/>
          </a:p>
          <a:p>
            <a:pPr algn="ctr">
              <a:lnSpc>
                <a:spcPct val="80000"/>
              </a:lnSpc>
            </a:pPr>
            <a:r>
              <a:rPr lang="en-US" altLang="ko-KR" sz="1400" b="1" spc="-100" dirty="0" smtClean="0">
                <a:solidFill>
                  <a:schemeClr val="bg1">
                    <a:lumMod val="65000"/>
                  </a:schemeClr>
                </a:solidFill>
              </a:rPr>
              <a:t>Reward for</a:t>
            </a:r>
          </a:p>
          <a:p>
            <a:pPr algn="ctr">
              <a:lnSpc>
                <a:spcPct val="80000"/>
              </a:lnSpc>
            </a:pPr>
            <a:r>
              <a:rPr lang="en-US" altLang="ko-KR" sz="1400" b="1" spc="-100" dirty="0" smtClean="0">
                <a:solidFill>
                  <a:schemeClr val="bg1">
                    <a:lumMod val="65000"/>
                  </a:schemeClr>
                </a:solidFill>
              </a:rPr>
              <a:t>mutual cooperation</a:t>
            </a:r>
            <a:endParaRPr lang="ko-KR" altLang="en-US" sz="1400" b="1" spc="-1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36368" y="5987954"/>
            <a:ext cx="1136850" cy="6093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>
              <a:lnSpc>
                <a:spcPct val="80000"/>
              </a:lnSpc>
            </a:pPr>
            <a:r>
              <a:rPr lang="ko-KR" altLang="en-US" sz="1400" b="1" spc="-100" dirty="0" smtClean="0"/>
              <a:t>유혹</a:t>
            </a:r>
            <a:endParaRPr lang="en-US" altLang="ko-KR" sz="1400" b="1" spc="-100" dirty="0" smtClean="0"/>
          </a:p>
          <a:p>
            <a:pPr algn="ctr">
              <a:lnSpc>
                <a:spcPct val="80000"/>
              </a:lnSpc>
            </a:pPr>
            <a:r>
              <a:rPr lang="en-US" altLang="ko-KR" sz="1400" b="1" spc="-100" dirty="0" smtClean="0">
                <a:solidFill>
                  <a:schemeClr val="bg1">
                    <a:lumMod val="65000"/>
                  </a:schemeClr>
                </a:solidFill>
              </a:rPr>
              <a:t>Temptation</a:t>
            </a:r>
          </a:p>
          <a:p>
            <a:pPr algn="ctr">
              <a:lnSpc>
                <a:spcPct val="80000"/>
              </a:lnSpc>
            </a:pPr>
            <a:r>
              <a:rPr lang="en-US" altLang="ko-KR" sz="1400" b="1" spc="-100" dirty="0" smtClean="0">
                <a:solidFill>
                  <a:schemeClr val="bg1">
                    <a:lumMod val="65000"/>
                  </a:schemeClr>
                </a:solidFill>
              </a:rPr>
              <a:t>to defect</a:t>
            </a:r>
            <a:endParaRPr lang="ko-KR" altLang="en-US" sz="1400" b="1" spc="-1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26854" y="5987954"/>
            <a:ext cx="1582484" cy="6093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>
              <a:lnSpc>
                <a:spcPct val="80000"/>
              </a:lnSpc>
            </a:pPr>
            <a:r>
              <a:rPr lang="ko-KR" altLang="en-US" sz="1400" b="1" spc="-100" dirty="0" smtClean="0"/>
              <a:t>징벌</a:t>
            </a:r>
            <a:endParaRPr lang="en-US" altLang="ko-KR" sz="1400" b="1" spc="-100" dirty="0" smtClean="0"/>
          </a:p>
          <a:p>
            <a:pPr algn="ctr">
              <a:lnSpc>
                <a:spcPct val="80000"/>
              </a:lnSpc>
            </a:pPr>
            <a:r>
              <a:rPr lang="en-US" altLang="ko-KR" sz="1400" b="1" spc="-100" dirty="0" smtClean="0">
                <a:solidFill>
                  <a:schemeClr val="bg1">
                    <a:lumMod val="65000"/>
                  </a:schemeClr>
                </a:solidFill>
              </a:rPr>
              <a:t>Punishment for</a:t>
            </a:r>
          </a:p>
          <a:p>
            <a:pPr algn="ctr">
              <a:lnSpc>
                <a:spcPct val="80000"/>
              </a:lnSpc>
            </a:pPr>
            <a:r>
              <a:rPr lang="en-US" altLang="ko-KR" sz="1400" b="1" spc="-100" dirty="0" smtClean="0">
                <a:solidFill>
                  <a:schemeClr val="bg1">
                    <a:lumMod val="65000"/>
                  </a:schemeClr>
                </a:solidFill>
              </a:rPr>
              <a:t>mutual defection</a:t>
            </a:r>
            <a:endParaRPr lang="ko-KR" altLang="en-US" sz="1400" b="1" spc="-1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6622" y="3888414"/>
            <a:ext cx="1402948" cy="43704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>
              <a:lnSpc>
                <a:spcPct val="80000"/>
              </a:lnSpc>
            </a:pPr>
            <a:r>
              <a:rPr lang="ko-KR" altLang="en-US" sz="1400" b="1" spc="-100" dirty="0" smtClean="0"/>
              <a:t>머저리의</a:t>
            </a:r>
            <a:r>
              <a:rPr lang="en-US" altLang="ko-KR" sz="1400" b="1" spc="-100" dirty="0"/>
              <a:t> </a:t>
            </a:r>
            <a:r>
              <a:rPr lang="ko-KR" altLang="en-US" sz="1400" b="1" spc="-100" dirty="0" smtClean="0"/>
              <a:t>빈손</a:t>
            </a:r>
            <a:endParaRPr lang="en-US" altLang="ko-KR" sz="1400" b="1" spc="-100" dirty="0" smtClean="0"/>
          </a:p>
          <a:p>
            <a:pPr algn="ctr">
              <a:lnSpc>
                <a:spcPct val="80000"/>
              </a:lnSpc>
            </a:pPr>
            <a:r>
              <a:rPr lang="en-US" altLang="ko-KR" sz="1400" b="1" spc="-100" dirty="0" smtClean="0">
                <a:solidFill>
                  <a:schemeClr val="bg1">
                    <a:lumMod val="65000"/>
                  </a:schemeClr>
                </a:solidFill>
              </a:rPr>
              <a:t>Sucker’s payoff</a:t>
            </a:r>
            <a:endParaRPr lang="ko-KR" altLang="en-US" sz="1400" b="1" spc="-1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62060" y="2538494"/>
            <a:ext cx="71205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6000" b="1" spc="-100" dirty="0" smtClean="0">
                <a:solidFill>
                  <a:schemeClr val="bg1"/>
                </a:solidFill>
              </a:rPr>
              <a:t>0</a:t>
            </a:r>
            <a:endParaRPr lang="en-US" altLang="ko-KR" sz="4400" b="1" spc="-1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78422" y="4659801"/>
            <a:ext cx="652743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6000" b="1" spc="-100" dirty="0" smtClean="0">
                <a:solidFill>
                  <a:srgbClr val="FF0000"/>
                </a:solidFill>
              </a:rPr>
              <a:t>5</a:t>
            </a:r>
            <a:endParaRPr lang="en-US" altLang="ko-KR" sz="4400" b="1" spc="-1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76653" y="3045105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en-US" altLang="ko-KR" sz="1400" b="1" spc="-100" dirty="0" smtClean="0"/>
              <a:t>0.5 </a:t>
            </a:r>
            <a:r>
              <a:rPr lang="ko-KR" altLang="en-US" sz="1400" b="1" spc="-100" dirty="0" smtClean="0"/>
              <a:t>년</a:t>
            </a:r>
            <a:endParaRPr lang="en-US" altLang="ko-KR" sz="1400" b="1" spc="-1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7080274" y="3045105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en-US" altLang="ko-KR" sz="1400" b="1" spc="-100" dirty="0" smtClean="0"/>
              <a:t>20 </a:t>
            </a:r>
            <a:r>
              <a:rPr lang="ko-KR" altLang="en-US" sz="1400" b="1" spc="-100" dirty="0" smtClean="0"/>
              <a:t>년</a:t>
            </a:r>
            <a:endParaRPr lang="en-US" altLang="ko-KR" sz="1400" b="1" spc="-1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3976653" y="515140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en-US" altLang="ko-KR" sz="1400" b="1" spc="-100" dirty="0" smtClean="0"/>
              <a:t>free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80274" y="515140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en-US" altLang="ko-KR" sz="1400" b="1" spc="-100" dirty="0" smtClean="0"/>
              <a:t>8 </a:t>
            </a:r>
            <a:r>
              <a:rPr lang="ko-KR" altLang="en-US" sz="1400" b="1" spc="-100" dirty="0" smtClean="0"/>
              <a:t>년</a:t>
            </a:r>
            <a:endParaRPr lang="en-US" altLang="ko-KR" sz="1400" b="1" spc="-100" dirty="0" smtClean="0"/>
          </a:p>
        </p:txBody>
      </p:sp>
      <p:cxnSp>
        <p:nvCxnSpPr>
          <p:cNvPr id="48" name="직선 연결선 47"/>
          <p:cNvCxnSpPr/>
          <p:nvPr/>
        </p:nvCxnSpPr>
        <p:spPr>
          <a:xfrm>
            <a:off x="683568" y="2337572"/>
            <a:ext cx="7992888" cy="11308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979712" y="1700808"/>
            <a:ext cx="0" cy="4896544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83568" y="4509120"/>
            <a:ext cx="7992888" cy="11308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932040" y="1700808"/>
            <a:ext cx="0" cy="4896544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884368" y="1700808"/>
            <a:ext cx="0" cy="4896544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82758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4" grpId="0"/>
      <p:bldP spid="13" grpId="0"/>
      <p:bldP spid="15" grpId="0" animBg="1"/>
      <p:bldP spid="17" grpId="0" animBg="1"/>
      <p:bldP spid="18" grpId="0" animBg="1"/>
      <p:bldP spid="27" grpId="0"/>
      <p:bldP spid="28" grpId="0"/>
      <p:bldP spid="33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반복되는 죄수의 딜레마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692696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en-US" altLang="ko-KR" sz="2000" b="1" spc="-100" dirty="0" smtClean="0">
                <a:solidFill>
                  <a:srgbClr val="00B0F0"/>
                </a:solidFill>
              </a:rPr>
              <a:t>Iterated Prisoner’s Dilemma</a:t>
            </a:r>
            <a:endParaRPr lang="ko-KR" altLang="en-US" sz="2000" b="1" spc="-100" dirty="0" smtClean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670" y="5517232"/>
            <a:ext cx="574869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ko-KR" altLang="en-US" sz="2400" b="1" spc="-100" dirty="0" smtClean="0"/>
              <a:t>가장 </a:t>
            </a:r>
            <a:r>
              <a:rPr lang="ko-KR" altLang="en-US" sz="2400" b="1" spc="-100" dirty="0" smtClean="0">
                <a:solidFill>
                  <a:schemeClr val="accent1"/>
                </a:solidFill>
              </a:rPr>
              <a:t>높은</a:t>
            </a:r>
            <a:r>
              <a:rPr lang="ko-KR" altLang="en-US" sz="2400" b="1" spc="-100" dirty="0" smtClean="0"/>
              <a:t> 득점을 하는 전략은 어떤 것일까</a:t>
            </a:r>
            <a:r>
              <a:rPr lang="en-US" altLang="ko-KR" sz="2400" b="1" spc="-100" dirty="0" smtClean="0"/>
              <a:t>?</a:t>
            </a:r>
            <a:endParaRPr lang="ko-KR" altLang="en-US" sz="2400" b="1" spc="-100" dirty="0" smtClean="0"/>
          </a:p>
        </p:txBody>
      </p:sp>
      <p:sp>
        <p:nvSpPr>
          <p:cNvPr id="8" name="오른쪽 화살표 7"/>
          <p:cNvSpPr/>
          <p:nvPr/>
        </p:nvSpPr>
        <p:spPr>
          <a:xfrm>
            <a:off x="823963" y="5517232"/>
            <a:ext cx="832770" cy="466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타원 8"/>
          <p:cNvSpPr/>
          <p:nvPr/>
        </p:nvSpPr>
        <p:spPr>
          <a:xfrm>
            <a:off x="1259632" y="1484784"/>
            <a:ext cx="432048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55576" y="2444891"/>
            <a:ext cx="432048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55576" y="3404998"/>
            <a:ext cx="432048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259632" y="4365104"/>
            <a:ext cx="432048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452320" y="1484784"/>
            <a:ext cx="432048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956376" y="2444891"/>
            <a:ext cx="432048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956376" y="3404998"/>
            <a:ext cx="432048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452320" y="4365104"/>
            <a:ext cx="432048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9" idx="6"/>
            <a:endCxn id="16" idx="2"/>
          </p:cNvCxnSpPr>
          <p:nvPr/>
        </p:nvCxnSpPr>
        <p:spPr>
          <a:xfrm>
            <a:off x="1691680" y="1700808"/>
            <a:ext cx="576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17" idx="2"/>
          </p:cNvCxnSpPr>
          <p:nvPr/>
        </p:nvCxnSpPr>
        <p:spPr>
          <a:xfrm>
            <a:off x="1763688" y="1700808"/>
            <a:ext cx="6192688" cy="960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9" idx="6"/>
            <a:endCxn id="18" idx="2"/>
          </p:cNvCxnSpPr>
          <p:nvPr/>
        </p:nvCxnSpPr>
        <p:spPr>
          <a:xfrm>
            <a:off x="1691680" y="1700808"/>
            <a:ext cx="6264696" cy="192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9" idx="6"/>
            <a:endCxn id="19" idx="2"/>
          </p:cNvCxnSpPr>
          <p:nvPr/>
        </p:nvCxnSpPr>
        <p:spPr>
          <a:xfrm>
            <a:off x="1691680" y="1700808"/>
            <a:ext cx="576064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0" idx="6"/>
            <a:endCxn id="16" idx="2"/>
          </p:cNvCxnSpPr>
          <p:nvPr/>
        </p:nvCxnSpPr>
        <p:spPr>
          <a:xfrm flipV="1">
            <a:off x="1187624" y="1700808"/>
            <a:ext cx="6264696" cy="960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1" idx="6"/>
            <a:endCxn id="16" idx="2"/>
          </p:cNvCxnSpPr>
          <p:nvPr/>
        </p:nvCxnSpPr>
        <p:spPr>
          <a:xfrm flipV="1">
            <a:off x="1187624" y="1700808"/>
            <a:ext cx="6264696" cy="192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3" idx="6"/>
            <a:endCxn id="16" idx="2"/>
          </p:cNvCxnSpPr>
          <p:nvPr/>
        </p:nvCxnSpPr>
        <p:spPr>
          <a:xfrm flipV="1">
            <a:off x="1691680" y="1700808"/>
            <a:ext cx="576064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0" idx="6"/>
            <a:endCxn id="17" idx="2"/>
          </p:cNvCxnSpPr>
          <p:nvPr/>
        </p:nvCxnSpPr>
        <p:spPr>
          <a:xfrm>
            <a:off x="1187624" y="2660915"/>
            <a:ext cx="676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9" idx="3"/>
            <a:endCxn id="10" idx="0"/>
          </p:cNvCxnSpPr>
          <p:nvPr/>
        </p:nvCxnSpPr>
        <p:spPr>
          <a:xfrm flipH="1">
            <a:off x="971600" y="1853560"/>
            <a:ext cx="351304" cy="59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9" idx="3"/>
            <a:endCxn id="11" idx="0"/>
          </p:cNvCxnSpPr>
          <p:nvPr/>
        </p:nvCxnSpPr>
        <p:spPr>
          <a:xfrm flipH="1">
            <a:off x="971600" y="1853560"/>
            <a:ext cx="351304" cy="155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9" idx="3"/>
            <a:endCxn id="13" idx="0"/>
          </p:cNvCxnSpPr>
          <p:nvPr/>
        </p:nvCxnSpPr>
        <p:spPr>
          <a:xfrm>
            <a:off x="1322904" y="1853560"/>
            <a:ext cx="152752" cy="251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4"/>
            <a:endCxn id="13" idx="0"/>
          </p:cNvCxnSpPr>
          <p:nvPr/>
        </p:nvCxnSpPr>
        <p:spPr>
          <a:xfrm>
            <a:off x="971600" y="3837046"/>
            <a:ext cx="504056" cy="52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0" idx="4"/>
            <a:endCxn id="11" idx="0"/>
          </p:cNvCxnSpPr>
          <p:nvPr/>
        </p:nvCxnSpPr>
        <p:spPr>
          <a:xfrm>
            <a:off x="971600" y="2876939"/>
            <a:ext cx="0" cy="52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3" idx="0"/>
            <a:endCxn id="10" idx="4"/>
          </p:cNvCxnSpPr>
          <p:nvPr/>
        </p:nvCxnSpPr>
        <p:spPr>
          <a:xfrm flipH="1" flipV="1">
            <a:off x="971600" y="2876939"/>
            <a:ext cx="504056" cy="148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11" idx="6"/>
            <a:endCxn id="17" idx="2"/>
          </p:cNvCxnSpPr>
          <p:nvPr/>
        </p:nvCxnSpPr>
        <p:spPr>
          <a:xfrm flipV="1">
            <a:off x="1187624" y="2660915"/>
            <a:ext cx="6768752" cy="960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7" idx="2"/>
            <a:endCxn id="13" idx="6"/>
          </p:cNvCxnSpPr>
          <p:nvPr/>
        </p:nvCxnSpPr>
        <p:spPr>
          <a:xfrm flipH="1">
            <a:off x="1691680" y="2660915"/>
            <a:ext cx="6264696" cy="1920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1" idx="6"/>
          </p:cNvCxnSpPr>
          <p:nvPr/>
        </p:nvCxnSpPr>
        <p:spPr>
          <a:xfrm>
            <a:off x="1187624" y="3621022"/>
            <a:ext cx="6984776" cy="24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8" idx="2"/>
            <a:endCxn id="13" idx="6"/>
          </p:cNvCxnSpPr>
          <p:nvPr/>
        </p:nvCxnSpPr>
        <p:spPr>
          <a:xfrm flipH="1">
            <a:off x="1691680" y="3621022"/>
            <a:ext cx="6264696" cy="960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13" idx="6"/>
            <a:endCxn id="19" idx="2"/>
          </p:cNvCxnSpPr>
          <p:nvPr/>
        </p:nvCxnSpPr>
        <p:spPr>
          <a:xfrm>
            <a:off x="1691680" y="4581128"/>
            <a:ext cx="576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10" idx="6"/>
            <a:endCxn id="18" idx="2"/>
          </p:cNvCxnSpPr>
          <p:nvPr/>
        </p:nvCxnSpPr>
        <p:spPr>
          <a:xfrm>
            <a:off x="1187624" y="2660915"/>
            <a:ext cx="6768752" cy="960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0" idx="6"/>
            <a:endCxn id="19" idx="2"/>
          </p:cNvCxnSpPr>
          <p:nvPr/>
        </p:nvCxnSpPr>
        <p:spPr>
          <a:xfrm>
            <a:off x="1187624" y="2660915"/>
            <a:ext cx="6264696" cy="1920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16" idx="5"/>
            <a:endCxn id="17" idx="0"/>
          </p:cNvCxnSpPr>
          <p:nvPr/>
        </p:nvCxnSpPr>
        <p:spPr>
          <a:xfrm>
            <a:off x="7821096" y="1853560"/>
            <a:ext cx="351304" cy="59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6" idx="5"/>
            <a:endCxn id="18" idx="0"/>
          </p:cNvCxnSpPr>
          <p:nvPr/>
        </p:nvCxnSpPr>
        <p:spPr>
          <a:xfrm>
            <a:off x="7821096" y="1853560"/>
            <a:ext cx="351304" cy="155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6" idx="5"/>
            <a:endCxn id="19" idx="0"/>
          </p:cNvCxnSpPr>
          <p:nvPr/>
        </p:nvCxnSpPr>
        <p:spPr>
          <a:xfrm flipH="1">
            <a:off x="7668344" y="1853560"/>
            <a:ext cx="152752" cy="251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17" idx="4"/>
            <a:endCxn id="18" idx="0"/>
          </p:cNvCxnSpPr>
          <p:nvPr/>
        </p:nvCxnSpPr>
        <p:spPr>
          <a:xfrm>
            <a:off x="8172400" y="2876939"/>
            <a:ext cx="0" cy="52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17" idx="4"/>
            <a:endCxn id="19" idx="0"/>
          </p:cNvCxnSpPr>
          <p:nvPr/>
        </p:nvCxnSpPr>
        <p:spPr>
          <a:xfrm flipH="1">
            <a:off x="7668344" y="2876939"/>
            <a:ext cx="504056" cy="148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endCxn id="19" idx="0"/>
          </p:cNvCxnSpPr>
          <p:nvPr/>
        </p:nvCxnSpPr>
        <p:spPr>
          <a:xfrm flipH="1">
            <a:off x="7668344" y="3861048"/>
            <a:ext cx="50405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19" idx="2"/>
            <a:endCxn id="11" idx="6"/>
          </p:cNvCxnSpPr>
          <p:nvPr/>
        </p:nvCxnSpPr>
        <p:spPr>
          <a:xfrm flipH="1" flipV="1">
            <a:off x="1187624" y="3621022"/>
            <a:ext cx="6264696" cy="960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4520" y="1484784"/>
            <a:ext cx="4834978" cy="33239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>
              <a:lnSpc>
                <a:spcPct val="150000"/>
              </a:lnSpc>
            </a:pP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다양한 의사결정 기준을 가진</a:t>
            </a:r>
            <a:r>
              <a:rPr lang="en-US" altLang="ko-KR" sz="2000" b="1" spc="-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여러 전략들이</a:t>
            </a: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00B0F0"/>
                </a:solidFill>
              </a:rPr>
              <a:t>지속적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으로 서로 만나</a:t>
            </a: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상대와의 </a:t>
            </a:r>
            <a:r>
              <a:rPr lang="ko-KR" altLang="en-US" sz="2000" b="1" spc="-100" dirty="0" smtClean="0">
                <a:solidFill>
                  <a:schemeClr val="accent1"/>
                </a:solidFill>
              </a:rPr>
              <a:t>과거 상호작용 결과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를 바탕으로</a:t>
            </a: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협력 또는 배반의 상호작용을</a:t>
            </a: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00B050"/>
                </a:solidFill>
              </a:rPr>
              <a:t>반복적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으로 수행한다</a:t>
            </a: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6517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정답 공개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59627" y="1876762"/>
            <a:ext cx="622478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상대가 직전에 나에게 했던 선택을 </a:t>
            </a:r>
            <a:r>
              <a:rPr lang="ko-KR" altLang="en-US" sz="2000" b="1" spc="-100" dirty="0" smtClean="0">
                <a:solidFill>
                  <a:srgbClr val="00B0F0"/>
                </a:solidFill>
              </a:rPr>
              <a:t>그대로 </a:t>
            </a:r>
            <a:r>
              <a:rPr lang="ko-KR" altLang="en-US" sz="2000" b="1" spc="-100" dirty="0" smtClean="0">
                <a:solidFill>
                  <a:srgbClr val="FF0000"/>
                </a:solidFill>
              </a:rPr>
              <a:t>되돌려</a:t>
            </a:r>
            <a:r>
              <a:rPr lang="ko-KR" altLang="en-US" sz="2000" b="1" spc="-100" dirty="0" smtClean="0">
                <a:solidFill>
                  <a:srgbClr val="00B0F0"/>
                </a:solidFill>
              </a:rPr>
              <a:t> 준다</a:t>
            </a: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88146" y="2348880"/>
            <a:ext cx="3967753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처음 만나는 상대에겐 </a:t>
            </a:r>
            <a:r>
              <a:rPr lang="en-US" altLang="ko-KR" sz="2000" b="1" spc="-100" dirty="0" smtClean="0">
                <a:solidFill>
                  <a:srgbClr val="00B0F0"/>
                </a:solidFill>
              </a:rPr>
              <a:t>‘</a:t>
            </a:r>
            <a:r>
              <a:rPr lang="ko-KR" altLang="en-US" sz="2000" b="1" spc="-100" dirty="0" smtClean="0">
                <a:solidFill>
                  <a:srgbClr val="00B0F0"/>
                </a:solidFill>
              </a:rPr>
              <a:t>협력</a:t>
            </a:r>
            <a:r>
              <a:rPr lang="en-US" altLang="ko-KR" sz="2000" b="1" spc="-100" dirty="0" smtClean="0">
                <a:solidFill>
                  <a:srgbClr val="00B0F0"/>
                </a:solidFill>
              </a:rPr>
              <a:t>’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한다</a:t>
            </a: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6" y="4838698"/>
            <a:ext cx="2738544" cy="155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844" y="3033735"/>
            <a:ext cx="2732307" cy="1559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470" y="4809634"/>
            <a:ext cx="2757258" cy="155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41" y="2963368"/>
            <a:ext cx="2657447" cy="356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10066" y="3049458"/>
            <a:ext cx="2738544" cy="1540820"/>
            <a:chOff x="210066" y="2384355"/>
            <a:chExt cx="2738544" cy="1540820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6" y="2384355"/>
              <a:ext cx="2738544" cy="154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8" name="Picture 10" descr="http://ko.lovelymosaictile.com/uploads/lovelymosaictile.com/images/20140228/13935699784927_540x540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8" t="10276" b="50000"/>
            <a:stretch/>
          </p:blipFill>
          <p:spPr bwMode="auto">
            <a:xfrm rot="10800000" flipV="1">
              <a:off x="606798" y="2683668"/>
              <a:ext cx="159965" cy="70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http://ko.lovelymosaictile.com/uploads/lovelymosaictile.com/images/20140228/13935699784927_540x540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b="61255"/>
            <a:stretch/>
          </p:blipFill>
          <p:spPr bwMode="auto">
            <a:xfrm rot="10800000" flipV="1">
              <a:off x="440109" y="2755597"/>
              <a:ext cx="88484" cy="68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3630076" y="908720"/>
            <a:ext cx="188385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800" b="1" u="sng" spc="-100" dirty="0" smtClean="0"/>
              <a:t>Tit-for-tat</a:t>
            </a:r>
            <a:endParaRPr lang="ko-KR" altLang="en-US" sz="2800" b="1" u="sng" spc="-100" dirty="0" smtClean="0"/>
          </a:p>
        </p:txBody>
      </p:sp>
    </p:spTree>
    <p:extLst>
      <p:ext uri="{BB962C8B-B14F-4D97-AF65-F5344CB8AC3E}">
        <p14:creationId xmlns:p14="http://schemas.microsoft.com/office/powerpoint/2010/main" val="41225532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Tit-for-tat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7854" y="980728"/>
            <a:ext cx="171232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en-US" altLang="ko-KR" sz="2000" b="1" spc="-100" dirty="0" smtClean="0"/>
              <a:t>1. </a:t>
            </a:r>
            <a:r>
              <a:rPr lang="ko-KR" altLang="en-US" sz="2000" b="1" spc="-100" dirty="0" smtClean="0"/>
              <a:t>신사적이다</a:t>
            </a:r>
            <a:r>
              <a:rPr lang="en-US" altLang="ko-KR" sz="2000" b="1" spc="-1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854" y="1340768"/>
            <a:ext cx="4943982" cy="6832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chemeClr val="bg1">
                    <a:lumMod val="50000"/>
                  </a:schemeClr>
                </a:solidFill>
              </a:rPr>
              <a:t>처음 만나는 상대에겐 우아한 협력의 손길을 먼저 내밀며</a:t>
            </a:r>
            <a:r>
              <a:rPr lang="en-US" altLang="ko-KR" sz="1600" b="1" spc="-1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chemeClr val="bg1">
                    <a:lumMod val="50000"/>
                  </a:schemeClr>
                </a:solidFill>
              </a:rPr>
              <a:t>결코 </a:t>
            </a:r>
            <a:r>
              <a:rPr lang="ko-KR" altLang="en-US" sz="1600" b="1" spc="-100" dirty="0" smtClean="0">
                <a:solidFill>
                  <a:srgbClr val="00B0F0"/>
                </a:solidFill>
              </a:rPr>
              <a:t>먼저 배반하지 않는다</a:t>
            </a:r>
            <a:r>
              <a:rPr lang="en-US" altLang="ko-KR" sz="1600" b="1" spc="-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854" y="2249114"/>
            <a:ext cx="150393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>
              <a:lnSpc>
                <a:spcPct val="120000"/>
              </a:lnSpc>
            </a:pPr>
            <a:r>
              <a:rPr lang="en-US" altLang="ko-KR" sz="2000" b="1" spc="-100" dirty="0" smtClean="0"/>
              <a:t>2. </a:t>
            </a:r>
            <a:r>
              <a:rPr lang="ko-KR" altLang="en-US" sz="2000" b="1" spc="-100" dirty="0" smtClean="0"/>
              <a:t>보복한다</a:t>
            </a:r>
            <a:r>
              <a:rPr lang="en-US" altLang="ko-KR" sz="2000" b="1" spc="-1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854" y="2609154"/>
            <a:ext cx="5521063" cy="3877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chemeClr val="bg1">
                    <a:lumMod val="50000"/>
                  </a:schemeClr>
                </a:solidFill>
              </a:rPr>
              <a:t>상대의 배반을 결코 호락호락하게 넘기지 않고 </a:t>
            </a:r>
            <a:r>
              <a:rPr lang="ko-KR" altLang="en-US" sz="1600" b="1" spc="-100" dirty="0" smtClean="0">
                <a:solidFill>
                  <a:srgbClr val="FF0000"/>
                </a:solidFill>
              </a:rPr>
              <a:t>반드시 응징한다</a:t>
            </a:r>
            <a:r>
              <a:rPr lang="en-US" altLang="ko-KR" sz="1600" b="1" spc="-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7854" y="3321800"/>
            <a:ext cx="150393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>
              <a:lnSpc>
                <a:spcPct val="120000"/>
              </a:lnSpc>
            </a:pPr>
            <a:r>
              <a:rPr lang="en-US" altLang="ko-KR" sz="2000" b="1" spc="-100" dirty="0" smtClean="0"/>
              <a:t>3. </a:t>
            </a:r>
            <a:r>
              <a:rPr lang="ko-KR" altLang="en-US" sz="2000" b="1" spc="-100" dirty="0" smtClean="0"/>
              <a:t>관대하다</a:t>
            </a:r>
            <a:r>
              <a:rPr lang="en-US" altLang="ko-KR" sz="2000" b="1" spc="-1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7854" y="3717032"/>
            <a:ext cx="4849404" cy="6832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chemeClr val="bg1">
                    <a:lumMod val="50000"/>
                  </a:schemeClr>
                </a:solidFill>
              </a:rPr>
              <a:t>배반했던 상대라도 뉘우치고 협력의 </a:t>
            </a:r>
            <a:r>
              <a:rPr lang="ko-KR" altLang="en-US" sz="1600" b="1" spc="-100" dirty="0" err="1" smtClean="0">
                <a:solidFill>
                  <a:schemeClr val="bg1">
                    <a:lumMod val="50000"/>
                  </a:schemeClr>
                </a:solidFill>
              </a:rPr>
              <a:t>제스쳐를</a:t>
            </a:r>
            <a:r>
              <a:rPr lang="ko-KR" altLang="en-US" sz="1600" b="1" spc="-100" dirty="0" smtClean="0">
                <a:solidFill>
                  <a:schemeClr val="bg1">
                    <a:lumMod val="50000"/>
                  </a:schemeClr>
                </a:solidFill>
              </a:rPr>
              <a:t> 취할 경우</a:t>
            </a:r>
            <a:endParaRPr lang="en-US" altLang="ko-KR" sz="16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chemeClr val="bg1">
                    <a:lumMod val="50000"/>
                  </a:schemeClr>
                </a:solidFill>
              </a:rPr>
              <a:t>너그럽게 용서하고 </a:t>
            </a:r>
            <a:r>
              <a:rPr lang="ko-KR" altLang="en-US" sz="1600" b="1" spc="-100" dirty="0" smtClean="0">
                <a:solidFill>
                  <a:srgbClr val="00B0F0"/>
                </a:solidFill>
              </a:rPr>
              <a:t>다시 협력한다</a:t>
            </a:r>
            <a:r>
              <a:rPr lang="en-US" altLang="ko-KR" sz="1600" b="1" spc="-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854" y="4695527"/>
            <a:ext cx="15103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>
              <a:lnSpc>
                <a:spcPct val="120000"/>
              </a:lnSpc>
            </a:pPr>
            <a:r>
              <a:rPr lang="en-US" altLang="ko-KR" sz="2000" b="1" spc="-100" dirty="0" smtClean="0"/>
              <a:t>4. </a:t>
            </a:r>
            <a:r>
              <a:rPr lang="ko-KR" altLang="en-US" sz="2000" b="1" spc="-100" dirty="0" smtClean="0"/>
              <a:t>명료하다</a:t>
            </a:r>
            <a:r>
              <a:rPr lang="en-US" altLang="ko-KR" sz="2000" b="1" spc="-10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854" y="5085184"/>
            <a:ext cx="4903907" cy="12741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chemeClr val="bg1">
                    <a:lumMod val="50000"/>
                  </a:schemeClr>
                </a:solidFill>
              </a:rPr>
              <a:t>상대방의 입장에서</a:t>
            </a:r>
            <a:r>
              <a:rPr lang="en-US" altLang="ko-KR" sz="1600" b="1" spc="-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b="1" spc="-100" dirty="0" err="1" smtClean="0">
                <a:solidFill>
                  <a:srgbClr val="00B050"/>
                </a:solidFill>
              </a:rPr>
              <a:t>팃포탯을</a:t>
            </a:r>
            <a:r>
              <a:rPr lang="ko-KR" altLang="en-US" sz="1600" b="1" spc="-100" dirty="0" smtClean="0">
                <a:solidFill>
                  <a:srgbClr val="00B050"/>
                </a:solidFill>
              </a:rPr>
              <a:t> 파악</a:t>
            </a:r>
            <a:r>
              <a:rPr lang="ko-KR" altLang="en-US" sz="1600" b="1" spc="-100" dirty="0" smtClean="0">
                <a:solidFill>
                  <a:schemeClr val="bg1">
                    <a:lumMod val="50000"/>
                  </a:schemeClr>
                </a:solidFill>
              </a:rPr>
              <a:t>하는 것이 어렵지 않다</a:t>
            </a:r>
            <a:r>
              <a:rPr lang="en-US" altLang="ko-KR" sz="1600" b="1" spc="-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chemeClr val="bg1">
                    <a:lumMod val="50000"/>
                  </a:schemeClr>
                </a:solidFill>
              </a:rPr>
              <a:t>그리고 상대가 그것을 깨닫는 순간</a:t>
            </a:r>
            <a:r>
              <a:rPr lang="en-US" altLang="ko-KR" sz="1600" b="1" spc="-1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600" b="1" spc="-100" dirty="0" err="1" smtClean="0">
                <a:solidFill>
                  <a:schemeClr val="bg1">
                    <a:lumMod val="50000"/>
                  </a:schemeClr>
                </a:solidFill>
              </a:rPr>
              <a:t>팃포탯으로부터</a:t>
            </a:r>
            <a:r>
              <a:rPr lang="ko-KR" altLang="en-US" sz="1600" b="1" spc="-100" dirty="0" smtClean="0">
                <a:solidFill>
                  <a:schemeClr val="bg1">
                    <a:lumMod val="50000"/>
                  </a:schemeClr>
                </a:solidFill>
              </a:rPr>
              <a:t> 가장 큰 이득을 얻기 위해 </a:t>
            </a:r>
            <a:endParaRPr lang="en-US" altLang="ko-KR" sz="16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rgbClr val="00B0F0"/>
                </a:solidFill>
              </a:rPr>
              <a:t>무한히 협력하게 될 것이다</a:t>
            </a:r>
            <a:r>
              <a:rPr lang="en-US" altLang="ko-KR" sz="1600" b="1" spc="-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490" y="1124744"/>
            <a:ext cx="2744990" cy="200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 descr="http://photo.jtbc.joins.com/news/2014/07/02/2014070216000227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844" y="4293096"/>
            <a:ext cx="3336511" cy="220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3586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또 다른 전략들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79712" y="836712"/>
            <a:ext cx="117692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/>
              <a:t>Strategy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45396" y="836712"/>
            <a:ext cx="153439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/>
              <a:t>Final Score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2575" y="140604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gradual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6724" y="1406048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33,416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22810" y="1821973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tit-for-tat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5196" y="1821973"/>
            <a:ext cx="89479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31,411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3460" y="2237898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err="1" smtClean="0">
                <a:solidFill>
                  <a:schemeClr val="bg1">
                    <a:lumMod val="50000"/>
                  </a:schemeClr>
                </a:solidFill>
              </a:rPr>
              <a:t>soft_majo</a:t>
            </a: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41151" y="2237898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31,210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8105" y="2653823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spite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13900" y="2653823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30,013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9865" y="3069748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prober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47564" y="3069748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29,177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82307" y="3485673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err="1" smtClean="0">
                <a:solidFill>
                  <a:schemeClr val="bg1">
                    <a:lumMod val="50000"/>
                  </a:schemeClr>
                </a:solidFill>
              </a:rPr>
              <a:t>pavlov</a:t>
            </a: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13900" y="3485673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28,910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63684" y="3901598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mistrust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33137" y="3901598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25,921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77925" y="4317523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cooperate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05886" y="4317523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25,484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13190" y="4733448"/>
            <a:ext cx="130997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err="1" smtClean="0">
                <a:solidFill>
                  <a:schemeClr val="bg1">
                    <a:lumMod val="50000"/>
                  </a:schemeClr>
                </a:solidFill>
              </a:rPr>
              <a:t>per_kind</a:t>
            </a: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14703" y="4733448"/>
            <a:ext cx="99578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24,796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3566" y="5149373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defect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09092" y="5149373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24,363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65902" y="5565298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err="1" smtClean="0">
                <a:solidFill>
                  <a:schemeClr val="bg1">
                    <a:lumMod val="50000"/>
                  </a:schemeClr>
                </a:solidFill>
              </a:rPr>
              <a:t>per_nasty</a:t>
            </a: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12298" y="5565298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23,835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86128" y="5981218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random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12298" y="5981218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22,965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539552" y="1236822"/>
            <a:ext cx="79928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1560" y="83671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/>
              <a:t>Rank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7660" y="1406048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0030" y="182197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0029" y="2237898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6822" y="265382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3234" y="306974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56822" y="348567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8843" y="39015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53617" y="4317523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6822" y="473344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4305" y="5149373"/>
            <a:ext cx="46358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1557" y="5565298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3924" y="5981218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283968" y="1412776"/>
            <a:ext cx="3832979" cy="518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235925" y="2335609"/>
            <a:ext cx="3647152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ko-KR" altLang="en-US" sz="1200" b="1" spc="-100" dirty="0" smtClean="0">
                <a:solidFill>
                  <a:srgbClr val="FF0000"/>
                </a:solidFill>
              </a:rPr>
              <a:t>상대방이 지금까지 내온 선택지 비율 기준</a:t>
            </a:r>
            <a:r>
              <a:rPr lang="en-US" altLang="ko-KR" sz="1200" b="1" spc="-1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spc="-100" dirty="0" smtClean="0">
                <a:solidFill>
                  <a:srgbClr val="FF0000"/>
                </a:solidFill>
              </a:rPr>
              <a:t>정의로운 인간</a:t>
            </a:r>
            <a:endParaRPr lang="en-US" altLang="ko-KR" sz="1200" b="1" spc="-100" dirty="0" smtClean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35925" y="2767349"/>
            <a:ext cx="5052986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ko-KR" altLang="en-US" sz="1200" b="1" spc="-100" dirty="0" smtClean="0">
                <a:solidFill>
                  <a:srgbClr val="FF0000"/>
                </a:solidFill>
              </a:rPr>
              <a:t>상대가 배반하기 전까진 무조건 협력</a:t>
            </a:r>
            <a:r>
              <a:rPr lang="en-US" altLang="ko-KR" sz="1200" b="1" spc="-100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spc="-100" dirty="0" smtClean="0">
                <a:solidFill>
                  <a:srgbClr val="FF0000"/>
                </a:solidFill>
              </a:rPr>
              <a:t>배반한 뒤엔 무조건 배반</a:t>
            </a:r>
            <a:r>
              <a:rPr lang="en-US" altLang="ko-KR" sz="1200" b="1" spc="-1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spc="-100" dirty="0" smtClean="0">
                <a:solidFill>
                  <a:srgbClr val="FF0000"/>
                </a:solidFill>
              </a:rPr>
              <a:t>용서가 없는 사람</a:t>
            </a:r>
            <a:endParaRPr lang="en-US" altLang="ko-KR" sz="1200" b="1" spc="-100" dirty="0" smtClean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35925" y="3183274"/>
            <a:ext cx="5224507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ko-KR" altLang="en-US" sz="1200" b="1" spc="-100" dirty="0" err="1" smtClean="0">
                <a:solidFill>
                  <a:srgbClr val="FF0000"/>
                </a:solidFill>
              </a:rPr>
              <a:t>협</a:t>
            </a:r>
            <a:r>
              <a:rPr lang="en-US" altLang="ko-KR" sz="1200" b="1" spc="-100" dirty="0" smtClean="0">
                <a:solidFill>
                  <a:srgbClr val="FF0000"/>
                </a:solidFill>
              </a:rPr>
              <a:t>-</a:t>
            </a:r>
            <a:r>
              <a:rPr lang="ko-KR" altLang="en-US" sz="1200" b="1" spc="-100" dirty="0" smtClean="0">
                <a:solidFill>
                  <a:srgbClr val="FF0000"/>
                </a:solidFill>
              </a:rPr>
              <a:t>배</a:t>
            </a:r>
            <a:r>
              <a:rPr lang="en-US" altLang="ko-KR" sz="1200" b="1" spc="-100" dirty="0" smtClean="0">
                <a:solidFill>
                  <a:srgbClr val="FF0000"/>
                </a:solidFill>
              </a:rPr>
              <a:t>-</a:t>
            </a:r>
            <a:r>
              <a:rPr lang="ko-KR" altLang="en-US" sz="1200" b="1" spc="-100" dirty="0" smtClean="0">
                <a:solidFill>
                  <a:srgbClr val="FF0000"/>
                </a:solidFill>
              </a:rPr>
              <a:t>배를 던져서 상대방 반응을 본 후 </a:t>
            </a:r>
            <a:r>
              <a:rPr lang="ko-KR" altLang="en-US" sz="1200" b="1" spc="-100" dirty="0" err="1" smtClean="0">
                <a:solidFill>
                  <a:srgbClr val="FF0000"/>
                </a:solidFill>
              </a:rPr>
              <a:t>팃포탯</a:t>
            </a:r>
            <a:r>
              <a:rPr lang="ko-KR" altLang="en-US" sz="1200" b="1" spc="-100" dirty="0" smtClean="0">
                <a:solidFill>
                  <a:srgbClr val="FF0000"/>
                </a:solidFill>
              </a:rPr>
              <a:t> 전환 또는 </a:t>
            </a:r>
            <a:r>
              <a:rPr lang="ko-KR" altLang="en-US" sz="1200" b="1" spc="-100" dirty="0" err="1" smtClean="0">
                <a:solidFill>
                  <a:srgbClr val="FF0000"/>
                </a:solidFill>
              </a:rPr>
              <a:t>협</a:t>
            </a:r>
            <a:r>
              <a:rPr lang="en-US" altLang="ko-KR" sz="1200" b="1" spc="-100" dirty="0" smtClean="0">
                <a:solidFill>
                  <a:srgbClr val="FF0000"/>
                </a:solidFill>
              </a:rPr>
              <a:t>-</a:t>
            </a:r>
            <a:r>
              <a:rPr lang="ko-KR" altLang="en-US" sz="1200" b="1" spc="-100" dirty="0" smtClean="0">
                <a:solidFill>
                  <a:srgbClr val="FF0000"/>
                </a:solidFill>
              </a:rPr>
              <a:t>배</a:t>
            </a:r>
            <a:r>
              <a:rPr lang="en-US" altLang="ko-KR" sz="1200" b="1" spc="-100" dirty="0" smtClean="0">
                <a:solidFill>
                  <a:srgbClr val="FF0000"/>
                </a:solidFill>
              </a:rPr>
              <a:t>-</a:t>
            </a:r>
            <a:r>
              <a:rPr lang="ko-KR" altLang="en-US" sz="1200" b="1" spc="-100" dirty="0" smtClean="0">
                <a:solidFill>
                  <a:srgbClr val="FF0000"/>
                </a:solidFill>
              </a:rPr>
              <a:t>배 기조 유지</a:t>
            </a:r>
            <a:r>
              <a:rPr lang="en-US" altLang="ko-KR" sz="1200" b="1" spc="-1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spc="-100" dirty="0" err="1" smtClean="0">
                <a:solidFill>
                  <a:srgbClr val="FF0000"/>
                </a:solidFill>
              </a:rPr>
              <a:t>간잡이</a:t>
            </a:r>
            <a:endParaRPr lang="en-US" altLang="ko-KR" sz="1200" b="1" spc="-100" dirty="0" smtClean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35925" y="3583384"/>
            <a:ext cx="4044697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ko-KR" altLang="en-US" sz="1200" b="1" spc="-100" dirty="0" smtClean="0">
                <a:solidFill>
                  <a:srgbClr val="FF0000"/>
                </a:solidFill>
              </a:rPr>
              <a:t>첫 수 협력</a:t>
            </a:r>
            <a:r>
              <a:rPr lang="en-US" altLang="ko-KR" sz="1200" b="1" spc="-1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spc="-100" dirty="0" smtClean="0">
                <a:solidFill>
                  <a:srgbClr val="FF0000"/>
                </a:solidFill>
              </a:rPr>
              <a:t>같은 상호작용이었을 경우 다음 수 협력</a:t>
            </a:r>
            <a:r>
              <a:rPr lang="en-US" altLang="ko-KR" sz="1200" b="1" spc="-1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spc="-100" dirty="0" smtClean="0">
                <a:solidFill>
                  <a:srgbClr val="FF0000"/>
                </a:solidFill>
              </a:rPr>
              <a:t>다르면 배반</a:t>
            </a:r>
            <a:endParaRPr lang="en-US" altLang="ko-KR" sz="1200" b="1" spc="-100" dirty="0" smtClean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35925" y="3999309"/>
            <a:ext cx="3454792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ko-KR" altLang="en-US" sz="1200" b="1" spc="-100" dirty="0" smtClean="0">
                <a:solidFill>
                  <a:srgbClr val="FF0000"/>
                </a:solidFill>
              </a:rPr>
              <a:t>첫 수 배반</a:t>
            </a:r>
            <a:r>
              <a:rPr lang="en-US" altLang="ko-KR" sz="1200" b="1" spc="-1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spc="-100" dirty="0" smtClean="0">
                <a:solidFill>
                  <a:srgbClr val="FF0000"/>
                </a:solidFill>
              </a:rPr>
              <a:t>이후 </a:t>
            </a:r>
            <a:r>
              <a:rPr lang="ko-KR" altLang="en-US" sz="1200" b="1" spc="-100" dirty="0" err="1" smtClean="0">
                <a:solidFill>
                  <a:srgbClr val="FF0000"/>
                </a:solidFill>
              </a:rPr>
              <a:t>팃포탯과</a:t>
            </a:r>
            <a:r>
              <a:rPr lang="ko-KR" altLang="en-US" sz="1200" b="1" spc="-100" dirty="0" smtClean="0">
                <a:solidFill>
                  <a:srgbClr val="FF0000"/>
                </a:solidFill>
              </a:rPr>
              <a:t> 동일</a:t>
            </a:r>
            <a:r>
              <a:rPr lang="en-US" altLang="ko-KR" sz="1200" b="1" spc="-1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spc="-100" dirty="0" smtClean="0">
                <a:solidFill>
                  <a:srgbClr val="FF0000"/>
                </a:solidFill>
              </a:rPr>
              <a:t>마음의 문을 닫은 사람</a:t>
            </a:r>
            <a:endParaRPr lang="en-US" altLang="ko-KR" sz="1200" b="1" spc="-100" dirty="0" smtClean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35925" y="441523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ko-KR" altLang="en-US" sz="1200" b="1" spc="-100" dirty="0" smtClean="0">
                <a:solidFill>
                  <a:srgbClr val="FF0000"/>
                </a:solidFill>
              </a:rPr>
              <a:t>무조건 협력</a:t>
            </a:r>
            <a:r>
              <a:rPr lang="en-US" altLang="ko-KR" sz="1200" b="1" spc="-1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strike="sngStrike" spc="-100" dirty="0" smtClean="0">
                <a:solidFill>
                  <a:srgbClr val="FF0000"/>
                </a:solidFill>
              </a:rPr>
              <a:t>호구</a:t>
            </a:r>
            <a:endParaRPr lang="en-US" altLang="ko-KR" sz="1200" b="1" strike="sngStrike" spc="-100" dirty="0" smtClean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35925" y="4846974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ko-KR" altLang="en-US" sz="1200" b="1" spc="-100" dirty="0" err="1" smtClean="0">
                <a:solidFill>
                  <a:srgbClr val="FF0000"/>
                </a:solidFill>
              </a:rPr>
              <a:t>협</a:t>
            </a:r>
            <a:r>
              <a:rPr lang="en-US" altLang="ko-KR" sz="1200" b="1" spc="-100" dirty="0" smtClean="0">
                <a:solidFill>
                  <a:srgbClr val="FF0000"/>
                </a:solidFill>
              </a:rPr>
              <a:t>-</a:t>
            </a:r>
            <a:r>
              <a:rPr lang="ko-KR" altLang="en-US" sz="1200" b="1" spc="-100" dirty="0" err="1" smtClean="0">
                <a:solidFill>
                  <a:srgbClr val="FF0000"/>
                </a:solidFill>
              </a:rPr>
              <a:t>협</a:t>
            </a:r>
            <a:r>
              <a:rPr lang="en-US" altLang="ko-KR" sz="1200" b="1" spc="-100" dirty="0" smtClean="0">
                <a:solidFill>
                  <a:srgbClr val="FF0000"/>
                </a:solidFill>
              </a:rPr>
              <a:t>-</a:t>
            </a:r>
            <a:r>
              <a:rPr lang="ko-KR" altLang="en-US" sz="1200" b="1" spc="-100" dirty="0" smtClean="0">
                <a:solidFill>
                  <a:srgbClr val="FF0000"/>
                </a:solidFill>
              </a:rPr>
              <a:t>배 반복 로봇</a:t>
            </a:r>
            <a:endParaRPr lang="en-US" altLang="ko-KR" sz="1200" b="1" spc="-100" dirty="0" smtClean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925" y="5678819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ko-KR" altLang="en-US" sz="1200" b="1" spc="-100" dirty="0" err="1" smtClean="0">
                <a:solidFill>
                  <a:srgbClr val="FF0000"/>
                </a:solidFill>
              </a:rPr>
              <a:t>협</a:t>
            </a:r>
            <a:r>
              <a:rPr lang="en-US" altLang="ko-KR" sz="1200" b="1" spc="-100" dirty="0" smtClean="0">
                <a:solidFill>
                  <a:srgbClr val="FF0000"/>
                </a:solidFill>
              </a:rPr>
              <a:t>-</a:t>
            </a:r>
            <a:r>
              <a:rPr lang="ko-KR" altLang="en-US" sz="1200" b="1" spc="-100" dirty="0" smtClean="0">
                <a:solidFill>
                  <a:srgbClr val="FF0000"/>
                </a:solidFill>
              </a:rPr>
              <a:t>배</a:t>
            </a:r>
            <a:r>
              <a:rPr lang="en-US" altLang="ko-KR" sz="1200" b="1" spc="-100" dirty="0" smtClean="0">
                <a:solidFill>
                  <a:srgbClr val="FF0000"/>
                </a:solidFill>
              </a:rPr>
              <a:t>-</a:t>
            </a:r>
            <a:r>
              <a:rPr lang="ko-KR" altLang="en-US" sz="1200" b="1" spc="-100" dirty="0" smtClean="0">
                <a:solidFill>
                  <a:srgbClr val="FF0000"/>
                </a:solidFill>
              </a:rPr>
              <a:t>배</a:t>
            </a:r>
            <a:r>
              <a:rPr lang="en-US" altLang="ko-KR" sz="1200" b="1" spc="-100" dirty="0">
                <a:solidFill>
                  <a:srgbClr val="FF0000"/>
                </a:solidFill>
              </a:rPr>
              <a:t> </a:t>
            </a:r>
            <a:r>
              <a:rPr lang="ko-KR" altLang="en-US" sz="1200" b="1" spc="-100" dirty="0" smtClean="0">
                <a:solidFill>
                  <a:srgbClr val="FF0000"/>
                </a:solidFill>
              </a:rPr>
              <a:t>반복 로봇</a:t>
            </a:r>
            <a:endParaRPr lang="en-US" altLang="ko-KR" sz="1200" b="1" spc="-100" dirty="0" smtClean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35925" y="524708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ko-KR" altLang="en-US" sz="1200" b="1" spc="-100" dirty="0" smtClean="0">
                <a:solidFill>
                  <a:srgbClr val="FF0000"/>
                </a:solidFill>
              </a:rPr>
              <a:t>무조건 배반</a:t>
            </a:r>
            <a:r>
              <a:rPr lang="en-US" altLang="ko-KR" sz="1200" b="1" spc="-1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spc="-100" dirty="0" smtClean="0">
                <a:solidFill>
                  <a:srgbClr val="FF0000"/>
                </a:solidFill>
              </a:rPr>
              <a:t>악당</a:t>
            </a:r>
            <a:endParaRPr lang="en-US" altLang="ko-KR" sz="1200" b="1" spc="-100" dirty="0" smtClean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35925" y="6078929"/>
            <a:ext cx="2861681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en-US" altLang="ko-KR" sz="1200" b="1" spc="-100" dirty="0" smtClean="0">
                <a:solidFill>
                  <a:srgbClr val="FF0000"/>
                </a:solidFill>
              </a:rPr>
              <a:t>50% </a:t>
            </a:r>
            <a:r>
              <a:rPr lang="ko-KR" altLang="en-US" sz="1200" b="1" spc="-100" dirty="0" smtClean="0">
                <a:solidFill>
                  <a:srgbClr val="FF0000"/>
                </a:solidFill>
              </a:rPr>
              <a:t>확률로 무작위 협력 또는 배반</a:t>
            </a:r>
            <a:r>
              <a:rPr lang="en-US" altLang="ko-KR" sz="1200" b="1" spc="-1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spc="-100" dirty="0" err="1" smtClean="0">
                <a:solidFill>
                  <a:srgbClr val="FF0000"/>
                </a:solidFill>
              </a:rPr>
              <a:t>싸이코</a:t>
            </a:r>
            <a:r>
              <a:rPr lang="en-US" altLang="ko-KR" sz="1200" b="1" spc="-1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35925" y="1529159"/>
            <a:ext cx="4025461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ko-KR" altLang="en-US" sz="1200" b="1" spc="-100" dirty="0" smtClean="0">
                <a:solidFill>
                  <a:srgbClr val="FF0000"/>
                </a:solidFill>
              </a:rPr>
              <a:t>가중 처벌하는 </a:t>
            </a:r>
            <a:r>
              <a:rPr lang="ko-KR" altLang="en-US" sz="1200" b="1" spc="-100" dirty="0" err="1" smtClean="0">
                <a:solidFill>
                  <a:srgbClr val="FF0000"/>
                </a:solidFill>
              </a:rPr>
              <a:t>팃포탯</a:t>
            </a:r>
            <a:r>
              <a:rPr lang="en-US" altLang="ko-KR" sz="1200" b="1" spc="-100" dirty="0" smtClean="0">
                <a:solidFill>
                  <a:srgbClr val="FF0000"/>
                </a:solidFill>
              </a:rPr>
              <a:t>, n </a:t>
            </a:r>
            <a:r>
              <a:rPr lang="ko-KR" altLang="en-US" sz="1200" b="1" spc="-100" dirty="0" smtClean="0">
                <a:solidFill>
                  <a:srgbClr val="FF0000"/>
                </a:solidFill>
              </a:rPr>
              <a:t>번째 배반은 </a:t>
            </a:r>
            <a:r>
              <a:rPr lang="en-US" altLang="ko-KR" sz="1200" b="1" spc="-100" dirty="0" smtClean="0">
                <a:solidFill>
                  <a:srgbClr val="FF0000"/>
                </a:solidFill>
              </a:rPr>
              <a:t>n</a:t>
            </a:r>
            <a:r>
              <a:rPr lang="ko-KR" altLang="en-US" sz="1200" b="1" spc="-100" dirty="0" smtClean="0">
                <a:solidFill>
                  <a:srgbClr val="FF0000"/>
                </a:solidFill>
              </a:rPr>
              <a:t>번의 연속 배반으로 응징</a:t>
            </a:r>
            <a:endParaRPr lang="en-US" altLang="ko-KR" sz="1200" b="1" spc="-1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1886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58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데이터사업본부 </a:t>
            </a:r>
            <a:r>
              <a:rPr lang="en-US" altLang="ko-KR" dirty="0" smtClean="0"/>
              <a:t>OJT 1</a:t>
            </a:r>
            <a:r>
              <a:rPr lang="ko-KR" altLang="en-US" dirty="0" smtClean="0"/>
              <a:t>일차 진행자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6241" y="976084"/>
            <a:ext cx="9236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ko-KR" altLang="en-US" sz="1400" b="1" spc="-100" dirty="0" smtClean="0"/>
              <a:t>성명</a:t>
            </a:r>
            <a:r>
              <a:rPr lang="en-US" altLang="ko-KR" sz="1400" b="1" spc="-100" dirty="0" smtClean="0"/>
              <a:t>/</a:t>
            </a:r>
            <a:r>
              <a:rPr lang="ko-KR" altLang="en-US" sz="1400" b="1" spc="-100" dirty="0" smtClean="0"/>
              <a:t>직위</a:t>
            </a:r>
            <a:endParaRPr lang="ko-KR" altLang="en-US" b="1" spc="-1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79141" y="1421296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ko-KR" altLang="en-US" sz="1400" b="1" spc="-100" dirty="0" smtClean="0"/>
              <a:t>소           </a:t>
            </a:r>
            <a:r>
              <a:rPr lang="ko-KR" altLang="en-US" sz="1400" b="1" spc="-100" dirty="0" smtClean="0"/>
              <a:t>속</a:t>
            </a:r>
            <a:endParaRPr lang="ko-KR" altLang="en-US" b="1" spc="-1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173579" y="99147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en-US" altLang="ko-KR" sz="1200" b="1" spc="-100" dirty="0" smtClean="0">
                <a:solidFill>
                  <a:schemeClr val="bg1">
                    <a:lumMod val="75000"/>
                  </a:schemeClr>
                </a:solidFill>
              </a:rPr>
              <a:t>2012. 8. ~</a:t>
            </a:r>
            <a:endParaRPr lang="ko-KR" altLang="en-US" sz="1200" b="1" spc="-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3242099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ko-KR" altLang="en-US" sz="1600" b="1" spc="-100" dirty="0" smtClean="0">
                <a:solidFill>
                  <a:schemeClr val="bg1">
                    <a:lumMod val="75000"/>
                  </a:schemeClr>
                </a:solidFill>
              </a:rPr>
              <a:t>밴드동호회 총무</a:t>
            </a:r>
            <a:r>
              <a:rPr lang="ko-KR" altLang="en-US" sz="1200" b="1" spc="-1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200" b="1" spc="-1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ko-KR" sz="1200" b="1" spc="-100" dirty="0" smtClean="0">
                <a:solidFill>
                  <a:schemeClr val="bg1">
                    <a:lumMod val="75000"/>
                  </a:schemeClr>
                </a:solidFill>
              </a:rPr>
              <a:t>2014~2016)</a:t>
            </a:r>
            <a:endParaRPr lang="ko-KR" altLang="en-US" sz="1200" b="1" spc="-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6317" y="1866508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ko-KR" altLang="en-US" sz="1400" b="1" spc="-100" dirty="0" smtClean="0"/>
              <a:t>담당 </a:t>
            </a:r>
            <a:r>
              <a:rPr lang="ko-KR" altLang="en-US" sz="1400" b="1" spc="-100" dirty="0" smtClean="0"/>
              <a:t>업무</a:t>
            </a:r>
            <a:endParaRPr lang="ko-KR" altLang="en-US" b="1" spc="-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763688" y="2313629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en-US" altLang="ko-KR" sz="1600" b="1" spc="-100" dirty="0" smtClean="0">
                <a:solidFill>
                  <a:schemeClr val="bg1">
                    <a:lumMod val="75000"/>
                  </a:schemeClr>
                </a:solidFill>
              </a:rPr>
              <a:t>OPEN# evangelist</a:t>
            </a:r>
            <a:endParaRPr lang="ko-KR" altLang="en-US" sz="1600" b="1" spc="-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63688" y="2623119"/>
            <a:ext cx="3432350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ko-KR" altLang="en-US" sz="1600" b="1" spc="-100" dirty="0" err="1" smtClean="0">
                <a:solidFill>
                  <a:schemeClr val="bg1">
                    <a:lumMod val="75000"/>
                  </a:schemeClr>
                </a:solidFill>
              </a:rPr>
              <a:t>코스콤</a:t>
            </a:r>
            <a:r>
              <a:rPr lang="ko-KR" altLang="en-US" sz="1600" b="1" spc="-100" dirty="0" smtClean="0">
                <a:solidFill>
                  <a:schemeClr val="bg1">
                    <a:lumMod val="75000"/>
                  </a:schemeClr>
                </a:solidFill>
              </a:rPr>
              <a:t> 인재상 선발</a:t>
            </a:r>
            <a:r>
              <a:rPr lang="ko-KR" altLang="en-US" sz="1200" b="1" spc="-1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200" b="1" spc="-1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200" b="1" spc="-100" dirty="0" smtClean="0">
                <a:solidFill>
                  <a:schemeClr val="bg1">
                    <a:lumMod val="75000"/>
                  </a:schemeClr>
                </a:solidFill>
              </a:rPr>
              <a:t>창립</a:t>
            </a:r>
            <a:r>
              <a:rPr lang="en-US" altLang="ko-KR" sz="1200" b="1" spc="-100" dirty="0" smtClean="0">
                <a:solidFill>
                  <a:schemeClr val="bg1">
                    <a:lumMod val="75000"/>
                  </a:schemeClr>
                </a:solidFill>
              </a:rPr>
              <a:t>36</a:t>
            </a:r>
            <a:r>
              <a:rPr lang="ko-KR" altLang="en-US" sz="1200" b="1" spc="-100" dirty="0" smtClean="0">
                <a:solidFill>
                  <a:schemeClr val="bg1">
                    <a:lumMod val="75000"/>
                  </a:schemeClr>
                </a:solidFill>
              </a:rPr>
              <a:t>주년 기념 이벤트</a:t>
            </a:r>
            <a:r>
              <a:rPr lang="en-US" altLang="ko-KR" sz="1200" b="1" spc="-1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200" b="1" spc="-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3688" y="2932609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ko-KR" altLang="en-US" sz="1600" b="1" spc="-100" dirty="0" smtClean="0">
                <a:solidFill>
                  <a:schemeClr val="bg1">
                    <a:lumMod val="75000"/>
                  </a:schemeClr>
                </a:solidFill>
              </a:rPr>
              <a:t>프리미엄 리더십 스쿨 수료</a:t>
            </a:r>
            <a:r>
              <a:rPr lang="ko-KR" altLang="en-US" sz="1200" b="1" spc="-1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200" b="1" spc="-100" dirty="0" smtClean="0">
                <a:solidFill>
                  <a:schemeClr val="bg1">
                    <a:lumMod val="75000"/>
                  </a:schemeClr>
                </a:solidFill>
              </a:rPr>
              <a:t>(1</a:t>
            </a:r>
            <a:r>
              <a:rPr lang="ko-KR" altLang="en-US" sz="1200" b="1" spc="-100" dirty="0" smtClean="0">
                <a:solidFill>
                  <a:schemeClr val="bg1">
                    <a:lumMod val="75000"/>
                  </a:schemeClr>
                </a:solidFill>
              </a:rPr>
              <a:t>기</a:t>
            </a:r>
            <a:r>
              <a:rPr lang="en-US" altLang="ko-KR" sz="1200" b="1" spc="-1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200" b="1" spc="-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7544" y="234888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r"/>
            <a:r>
              <a:rPr lang="ko-KR" altLang="en-US" sz="1400" b="1" spc="-100" dirty="0" smtClean="0"/>
              <a:t>주요 수상 </a:t>
            </a:r>
            <a:r>
              <a:rPr lang="ko-KR" altLang="en-US" sz="1400" b="1" spc="-100" dirty="0" smtClean="0"/>
              <a:t>및</a:t>
            </a:r>
            <a:endParaRPr lang="en-US" altLang="ko-KR" sz="1400" b="1" spc="-100" dirty="0" smtClean="0"/>
          </a:p>
          <a:p>
            <a:pPr algn="r"/>
            <a:r>
              <a:rPr lang="ko-KR" altLang="en-US" sz="1400" b="1" spc="-100" dirty="0" smtClean="0"/>
              <a:t>활동</a:t>
            </a:r>
            <a:r>
              <a:rPr lang="ko-KR" altLang="en-US" sz="1400" b="1" spc="-100" dirty="0" smtClean="0"/>
              <a:t> 내역</a:t>
            </a:r>
            <a:endParaRPr lang="ko-KR" altLang="en-US" b="1" spc="-1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763688" y="3861079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ko-KR" altLang="en-US" sz="1600" b="1" spc="-100" dirty="0" smtClean="0">
                <a:solidFill>
                  <a:schemeClr val="bg1">
                    <a:lumMod val="75000"/>
                  </a:schemeClr>
                </a:solidFill>
              </a:rPr>
              <a:t>공로상 수상</a:t>
            </a:r>
            <a:r>
              <a:rPr lang="ko-KR" altLang="en-US" sz="1200" b="1" spc="-1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200" b="1" spc="-100" dirty="0" smtClean="0">
                <a:solidFill>
                  <a:schemeClr val="bg1">
                    <a:lumMod val="75000"/>
                  </a:schemeClr>
                </a:solidFill>
              </a:rPr>
              <a:t>(2021.9)</a:t>
            </a:r>
            <a:endParaRPr lang="ko-KR" altLang="en-US" sz="1200" b="1" spc="-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3688" y="4170566"/>
            <a:ext cx="2246128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en-US" altLang="ko-KR" sz="1600" b="1" spc="-100" dirty="0" smtClean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1600" b="1" spc="-1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lang="ko-KR" altLang="en-US" sz="1600" b="1" spc="-100" dirty="0" err="1" smtClean="0">
                <a:solidFill>
                  <a:schemeClr val="bg1">
                    <a:lumMod val="75000"/>
                  </a:schemeClr>
                </a:solidFill>
              </a:rPr>
              <a:t>근속상</a:t>
            </a:r>
            <a:r>
              <a:rPr lang="ko-KR" altLang="en-US" sz="1600" b="1" spc="-100" dirty="0" smtClean="0">
                <a:solidFill>
                  <a:schemeClr val="bg1">
                    <a:lumMod val="75000"/>
                  </a:schemeClr>
                </a:solidFill>
              </a:rPr>
              <a:t> 수상</a:t>
            </a:r>
            <a:r>
              <a:rPr lang="ko-KR" altLang="en-US" sz="1200" b="1" spc="-1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200" b="1" spc="-100" dirty="0" smtClean="0">
                <a:solidFill>
                  <a:schemeClr val="bg1">
                    <a:lumMod val="75000"/>
                  </a:schemeClr>
                </a:solidFill>
              </a:rPr>
              <a:t>(2022.9)</a:t>
            </a:r>
            <a:endParaRPr lang="ko-KR" altLang="en-US" sz="1200" b="1" spc="-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63688" y="3551589"/>
            <a:ext cx="3429144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ko-KR" altLang="en-US" sz="1600" b="1" spc="-100" dirty="0" smtClean="0">
                <a:solidFill>
                  <a:schemeClr val="bg1">
                    <a:lumMod val="75000"/>
                  </a:schemeClr>
                </a:solidFill>
              </a:rPr>
              <a:t>결혼</a:t>
            </a:r>
            <a:r>
              <a:rPr lang="en-US" altLang="ko-KR" sz="1600" b="1" spc="-1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ko-KR" altLang="en-US" sz="1600" b="1" spc="-100" dirty="0" smtClean="0">
                <a:solidFill>
                  <a:schemeClr val="bg1">
                    <a:lumMod val="75000"/>
                  </a:schemeClr>
                </a:solidFill>
              </a:rPr>
              <a:t>임신</a:t>
            </a:r>
            <a:r>
              <a:rPr lang="en-US" altLang="ko-KR" sz="1600" b="1" spc="-1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ko-KR" altLang="en-US" sz="1600" b="1" spc="-100" dirty="0" smtClean="0">
                <a:solidFill>
                  <a:schemeClr val="bg1">
                    <a:lumMod val="75000"/>
                  </a:schemeClr>
                </a:solidFill>
              </a:rPr>
              <a:t>출산</a:t>
            </a:r>
            <a:r>
              <a:rPr lang="en-US" altLang="ko-KR" sz="1600" b="1" spc="-1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ko-KR" altLang="en-US" sz="1600" b="1" spc="-100" dirty="0" smtClean="0">
                <a:solidFill>
                  <a:schemeClr val="bg1">
                    <a:lumMod val="75000"/>
                  </a:schemeClr>
                </a:solidFill>
              </a:rPr>
              <a:t>육아휴직</a:t>
            </a:r>
            <a:r>
              <a:rPr lang="ko-KR" altLang="en-US" sz="1200" b="1" spc="-1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200" b="1" spc="-1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ko-KR" sz="1200" b="1" spc="-100" dirty="0" smtClean="0">
                <a:solidFill>
                  <a:schemeClr val="bg1">
                    <a:lumMod val="75000"/>
                  </a:schemeClr>
                </a:solidFill>
              </a:rPr>
              <a:t>2018.7~2020.7)</a:t>
            </a:r>
            <a:endParaRPr lang="ko-KR" altLang="en-US" sz="1200" b="1" spc="-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3688" y="1835730"/>
            <a:ext cx="281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00" dirty="0"/>
              <a:t>통합 웹 서비스 개발 및 운영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63688" y="1390518"/>
            <a:ext cx="6534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00" dirty="0"/>
              <a:t>데이터사업본부 </a:t>
            </a:r>
            <a:r>
              <a:rPr lang="en-US" altLang="ko-KR" b="1" spc="-100" dirty="0"/>
              <a:t>CHECK</a:t>
            </a:r>
            <a:r>
              <a:rPr lang="ko-KR" altLang="en-US" b="1" spc="-100" dirty="0"/>
              <a:t>사업부 정보플랫폼비즈니스</a:t>
            </a:r>
            <a:r>
              <a:rPr lang="en-US" altLang="ko-KR" b="1" spc="-100" dirty="0"/>
              <a:t>TF</a:t>
            </a:r>
            <a:r>
              <a:rPr lang="ko-KR" altLang="en-US" b="1" spc="-100" dirty="0"/>
              <a:t>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63688" y="945306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00" dirty="0"/>
              <a:t>안 지 원  과장</a:t>
            </a:r>
          </a:p>
        </p:txBody>
      </p:sp>
      <p:sp>
        <p:nvSpPr>
          <p:cNvPr id="44" name="오른쪽 화살표 43"/>
          <p:cNvSpPr/>
          <p:nvPr/>
        </p:nvSpPr>
        <p:spPr>
          <a:xfrm>
            <a:off x="395537" y="4869160"/>
            <a:ext cx="8424936" cy="5040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648708" y="4915396"/>
            <a:ext cx="339576" cy="339576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537828" y="4915396"/>
            <a:ext cx="339576" cy="339576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130576" y="4915396"/>
            <a:ext cx="339576" cy="339576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23323" y="4915396"/>
            <a:ext cx="339576" cy="339576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6330" y="5301208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en-US" altLang="ko-KR" sz="1600" b="1" spc="-100" dirty="0" smtClean="0"/>
              <a:t>2012</a:t>
            </a:r>
            <a:endParaRPr lang="ko-KR" altLang="en-US" sz="1600" b="1" spc="-1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980404" y="5301208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en-US" altLang="ko-KR" sz="1600" b="1" spc="-100" dirty="0" smtClean="0"/>
              <a:t>2015</a:t>
            </a:r>
            <a:endParaRPr lang="ko-KR" altLang="en-US" sz="1600" b="1" spc="-1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4084486" y="5301208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en-US" altLang="ko-KR" sz="1600" b="1" spc="-100" dirty="0" smtClean="0"/>
              <a:t>2018</a:t>
            </a:r>
            <a:endParaRPr lang="ko-KR" altLang="en-US" sz="1600" b="1" spc="-1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5489061" y="5301208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en-US" altLang="ko-KR" sz="1600" b="1" spc="-100" dirty="0" smtClean="0"/>
              <a:t>2020</a:t>
            </a:r>
            <a:endParaRPr lang="ko-KR" altLang="en-US" sz="1600" b="1" spc="-100" dirty="0" smtClean="0"/>
          </a:p>
        </p:txBody>
      </p:sp>
      <p:sp>
        <p:nvSpPr>
          <p:cNvPr id="53" name="타원 52"/>
          <p:cNvSpPr/>
          <p:nvPr/>
        </p:nvSpPr>
        <p:spPr>
          <a:xfrm>
            <a:off x="7055961" y="4915396"/>
            <a:ext cx="339576" cy="339576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6352335" y="4915396"/>
            <a:ext cx="339576" cy="339576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241454" y="4915396"/>
            <a:ext cx="339576" cy="339576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834202" y="4915396"/>
            <a:ext cx="339576" cy="339576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1426950" y="4915396"/>
            <a:ext cx="339576" cy="339576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7759588" y="4915396"/>
            <a:ext cx="339576" cy="339576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945081" y="4915396"/>
            <a:ext cx="339576" cy="339576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7612004" y="5301208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r>
              <a:rPr lang="en-US" altLang="ko-KR" sz="1600" b="1" spc="-100" dirty="0" smtClean="0"/>
              <a:t>2023</a:t>
            </a:r>
            <a:endParaRPr lang="ko-KR" altLang="en-US" sz="1600" b="1" spc="-100" dirty="0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/>
      <p:bldP spid="22" grpId="0"/>
      <p:bldP spid="23" grpId="0"/>
      <p:bldP spid="25" grpId="0"/>
      <p:bldP spid="26" grpId="0"/>
      <p:bldP spid="27" grpId="0"/>
      <p:bldP spid="14" grpId="0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Quiz (</a:t>
            </a:r>
            <a:r>
              <a:rPr lang="ko-KR" altLang="en-US" dirty="0" smtClean="0"/>
              <a:t>객관식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5986" y="980728"/>
            <a:ext cx="7132081" cy="378565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b="1" spc="-100" dirty="0" err="1" smtClean="0">
                <a:solidFill>
                  <a:schemeClr val="bg1">
                    <a:lumMod val="50000"/>
                  </a:schemeClr>
                </a:solidFill>
              </a:rPr>
              <a:t>로버트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2000" b="1" spc="-100" dirty="0" err="1" smtClean="0">
                <a:solidFill>
                  <a:schemeClr val="bg1">
                    <a:lumMod val="50000"/>
                  </a:schemeClr>
                </a:solidFill>
              </a:rPr>
              <a:t>엑설로드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 교수의 </a:t>
            </a:r>
            <a:r>
              <a:rPr lang="en-US" altLang="ko-KR" sz="2000" b="1" spc="-100" dirty="0" smtClean="0"/>
              <a:t>‘</a:t>
            </a:r>
            <a:r>
              <a:rPr lang="ko-KR" altLang="en-US" sz="2000" b="1" spc="-100" dirty="0" smtClean="0"/>
              <a:t>반복되는 죄수의 딜레마</a:t>
            </a:r>
            <a:r>
              <a:rPr lang="en-US" altLang="ko-KR" sz="2000" b="1" spc="-100" dirty="0" smtClean="0"/>
              <a:t>(IPD)’</a:t>
            </a: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실험에서</a:t>
            </a: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회 연속 우승을 거둠으로써 </a:t>
            </a: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IPD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의 극복 가능성을 보여주고</a:t>
            </a: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집단 내 구성원들에게 </a:t>
            </a:r>
            <a:r>
              <a:rPr lang="ko-KR" altLang="en-US" sz="2000" b="1" spc="-100" dirty="0" smtClean="0">
                <a:solidFill>
                  <a:srgbClr val="002060"/>
                </a:solidFill>
              </a:rPr>
              <a:t>우정이나 지능이 없어도</a:t>
            </a: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algn="ctr">
              <a:lnSpc>
                <a:spcPct val="120000"/>
              </a:lnSpc>
            </a:pP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집단을 통제 가능한 </a:t>
            </a:r>
            <a:r>
              <a:rPr lang="ko-KR" altLang="en-US" sz="2000" b="1" spc="-100" dirty="0" smtClean="0">
                <a:solidFill>
                  <a:srgbClr val="002060"/>
                </a:solidFill>
              </a:rPr>
              <a:t>중앙 </a:t>
            </a:r>
            <a:r>
              <a:rPr lang="ko-KR" altLang="en-US" sz="2000" b="1" spc="-100" dirty="0" err="1" smtClean="0">
                <a:solidFill>
                  <a:srgbClr val="002060"/>
                </a:solidFill>
              </a:rPr>
              <a:t>권위체가</a:t>
            </a:r>
            <a:r>
              <a:rPr lang="ko-KR" altLang="en-US" sz="2000" b="1" spc="-100" dirty="0" smtClean="0">
                <a:solidFill>
                  <a:srgbClr val="002060"/>
                </a:solidFill>
              </a:rPr>
              <a:t> 없어도</a:t>
            </a:r>
            <a:endParaRPr lang="en-US" altLang="ko-KR" sz="2000" b="1" spc="-100" dirty="0" smtClean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자발적으로 </a:t>
            </a:r>
            <a:r>
              <a:rPr lang="en-US" altLang="ko-KR" sz="2000" b="1" spc="-100" dirty="0" smtClean="0">
                <a:solidFill>
                  <a:srgbClr val="00B0F0"/>
                </a:solidFill>
              </a:rPr>
              <a:t>‘</a:t>
            </a:r>
            <a:r>
              <a:rPr lang="ko-KR" altLang="en-US" sz="2000" b="1" spc="-100" dirty="0" smtClean="0">
                <a:solidFill>
                  <a:srgbClr val="00B0F0"/>
                </a:solidFill>
              </a:rPr>
              <a:t>협력</a:t>
            </a:r>
            <a:r>
              <a:rPr lang="en-US" altLang="ko-KR" sz="2000" b="1" spc="-100" dirty="0" smtClean="0">
                <a:solidFill>
                  <a:srgbClr val="00B0F0"/>
                </a:solidFill>
              </a:rPr>
              <a:t>’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이 창발되어</a:t>
            </a:r>
            <a:endParaRPr lang="en-US" altLang="ko-KR" sz="2000" b="1" spc="-1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공동체 내에서 안정적으로 유지되며</a:t>
            </a: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결과적으로 구성원 </a:t>
            </a:r>
            <a:r>
              <a:rPr lang="ko-KR" altLang="en-US" sz="2000" b="1" spc="-100" dirty="0" smtClean="0"/>
              <a:t>개인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과 공동체 </a:t>
            </a:r>
            <a:r>
              <a:rPr lang="ko-KR" altLang="en-US" sz="2000" b="1" spc="-100" dirty="0" smtClean="0"/>
              <a:t>전체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의</a:t>
            </a: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장기적인 </a:t>
            </a:r>
            <a:r>
              <a:rPr lang="ko-KR" altLang="en-US" sz="2000" b="1" spc="-100" dirty="0" smtClean="0"/>
              <a:t>발전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을 함께 도모할 수 있다는</a:t>
            </a: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희망적인 메시지를 우리에게 제시한</a:t>
            </a: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IPD 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대응 전략의 이름은 무엇인가</a:t>
            </a: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8256" y="5208875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ko-KR" altLang="en-US" sz="2400" b="1" spc="-100" dirty="0" smtClean="0"/>
              <a:t>① </a:t>
            </a:r>
            <a:r>
              <a:rPr lang="ko-KR" altLang="en-US" sz="2400" b="1" spc="-100" dirty="0" err="1" smtClean="0"/>
              <a:t>팃포탯</a:t>
            </a:r>
            <a:endParaRPr lang="en-US" altLang="ko-KR" sz="2400" b="1" spc="-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21532" y="5208875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ko-KR" altLang="en-US" sz="2400" b="1" spc="-100" dirty="0" smtClean="0"/>
              <a:t>② </a:t>
            </a:r>
            <a:r>
              <a:rPr lang="ko-KR" altLang="en-US" sz="2400" b="1" spc="-100" dirty="0" err="1" smtClean="0"/>
              <a:t>팃탯포</a:t>
            </a:r>
            <a:endParaRPr lang="en-US" altLang="ko-KR" sz="2400" b="1" spc="-1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8254" y="5775647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ko-KR" altLang="en-US" sz="2400" b="1" spc="-100" dirty="0" smtClean="0"/>
              <a:t>③ </a:t>
            </a:r>
            <a:r>
              <a:rPr lang="ko-KR" altLang="en-US" sz="2400" b="1" spc="-100" dirty="0" err="1" smtClean="0"/>
              <a:t>탯포팃</a:t>
            </a:r>
            <a:endParaRPr lang="en-US" altLang="ko-KR" sz="2400" b="1" spc="-1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21532" y="5775647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ko-KR" altLang="en-US" sz="2400" b="1" spc="-100" dirty="0" smtClean="0"/>
              <a:t>④ </a:t>
            </a:r>
            <a:r>
              <a:rPr lang="ko-KR" altLang="en-US" sz="2400" b="1" spc="-100" dirty="0" err="1" smtClean="0"/>
              <a:t>탯팃포</a:t>
            </a:r>
            <a:endParaRPr lang="en-US" altLang="ko-KR" sz="2400" b="1" spc="-100" dirty="0" smtClean="0"/>
          </a:p>
        </p:txBody>
      </p:sp>
    </p:spTree>
    <p:extLst>
      <p:ext uri="{BB962C8B-B14F-4D97-AF65-F5344CB8AC3E}">
        <p14:creationId xmlns:p14="http://schemas.microsoft.com/office/powerpoint/2010/main" val="322004962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진짜 </a:t>
            </a:r>
            <a:r>
              <a:rPr lang="en-US" altLang="ko-KR" dirty="0" smtClean="0"/>
              <a:t>Quiz (</a:t>
            </a:r>
            <a:r>
              <a:rPr lang="ko-KR" altLang="en-US" dirty="0" smtClean="0"/>
              <a:t>객관식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3868" y="980728"/>
            <a:ext cx="555632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다음</a:t>
            </a: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중 </a:t>
            </a:r>
            <a:r>
              <a:rPr lang="ko-KR" altLang="en-US" sz="2000" b="1" spc="-100" dirty="0" err="1" smtClean="0">
                <a:solidFill>
                  <a:schemeClr val="bg1">
                    <a:lumMod val="50000"/>
                  </a:schemeClr>
                </a:solidFill>
              </a:rPr>
              <a:t>팃포탯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 전략의 </a:t>
            </a:r>
            <a:r>
              <a:rPr lang="ko-KR" altLang="en-US" sz="2000" b="1" spc="-100" dirty="0" smtClean="0"/>
              <a:t>특징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에 해당되지 않는 것은</a:t>
            </a: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844824"/>
            <a:ext cx="143019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ko-KR" altLang="en-US" sz="2400" b="1" spc="-100" dirty="0" smtClean="0"/>
              <a:t>① 신사적</a:t>
            </a:r>
            <a:endParaRPr lang="en-US" altLang="ko-KR" sz="2400" b="1" spc="-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35697" y="1844824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ko-KR" altLang="en-US" sz="2400" b="1" spc="-100" dirty="0" smtClean="0"/>
              <a:t>② 보복성</a:t>
            </a:r>
            <a:endParaRPr lang="en-US" altLang="ko-KR" sz="2400" b="1" spc="-1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4077072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ko-KR" altLang="en-US" sz="2400" b="1" spc="-100" dirty="0" smtClean="0"/>
              <a:t>③ 관대함</a:t>
            </a:r>
            <a:endParaRPr lang="en-US" altLang="ko-KR" sz="2400" b="1" spc="-1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835697" y="4077072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ko-KR" altLang="en-US" sz="2400" b="1" spc="-100" dirty="0" smtClean="0"/>
              <a:t>④ 복잡함</a:t>
            </a:r>
            <a:endParaRPr lang="en-US" altLang="ko-KR" sz="2400" b="1" spc="-100" dirty="0" smtClean="0"/>
          </a:p>
        </p:txBody>
      </p:sp>
      <p:pic>
        <p:nvPicPr>
          <p:cNvPr id="19458" name="Picture 2" descr="http://vncc.phinf.naver.net/vncc01/2012/12/28/127/1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21088"/>
            <a:ext cx="2358345" cy="135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s://attachment.namu.wiki/%ED%85%8C%EC%9D%B4%ED%81%B0__iwillfoundyou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0"/>
          <a:stretch/>
        </p:blipFill>
        <p:spPr bwMode="auto">
          <a:xfrm>
            <a:off x="6300192" y="1916832"/>
            <a:ext cx="243000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http://cfile5.uf.tistory.com/image/2542AF4754F6DF610BE43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207466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6" name="Picture 10" descr="http://cfile4.uf.tistory.com/image/16082D164C56608B2256B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49079"/>
            <a:ext cx="1680187" cy="25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71188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에필로그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20482" name="Picture 2" descr="C:\Users\Jiwon\Desktop\20160108 신입사원연수\호사분면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t="8389" r="3366" b="13611"/>
          <a:stretch/>
        </p:blipFill>
        <p:spPr bwMode="auto">
          <a:xfrm>
            <a:off x="1907704" y="1196752"/>
            <a:ext cx="5510762" cy="465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://ko.lovelymosaictile.com/uploads/lovelymosaictile.com/images/20140228/13935699784927_540x54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61255"/>
          <a:stretch/>
        </p:blipFill>
        <p:spPr bwMode="auto">
          <a:xfrm rot="10800000" flipV="1">
            <a:off x="3131840" y="4149080"/>
            <a:ext cx="288032" cy="40676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ko.lovelymosaictile.com/uploads/lovelymosaictile.com/images/20140228/13935699784927_540x54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61255"/>
          <a:stretch/>
        </p:blipFill>
        <p:spPr bwMode="auto">
          <a:xfrm rot="10800000" flipV="1">
            <a:off x="3455876" y="4149080"/>
            <a:ext cx="288032" cy="40676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ko.lovelymosaictile.com/uploads/lovelymosaictile.com/images/20140228/13935699784927_540x54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61255"/>
          <a:stretch/>
        </p:blipFill>
        <p:spPr bwMode="auto">
          <a:xfrm rot="10800000" flipV="1">
            <a:off x="3779912" y="4149080"/>
            <a:ext cx="288032" cy="40676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4727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Jiwon\Desktop\20160108 신입사원연수\내동료가되어라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299" y="911538"/>
            <a:ext cx="4737260" cy="266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Picture 3" descr="C:\Users\Jiwon\Desktop\20160108 신입사원연수\내동료가되어라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863" y="4733477"/>
            <a:ext cx="3228134" cy="173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8552" y="3573016"/>
            <a:ext cx="322075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ko-KR" altLang="en-US" b="1" spc="-100" dirty="0" smtClean="0"/>
              <a:t>동료가 되어 주어서 고맙습니다</a:t>
            </a:r>
            <a:r>
              <a:rPr lang="en-US" altLang="ko-KR" b="1" spc="-1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7379" y="4437112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1400" b="1" spc="-100" dirty="0" smtClean="0">
                <a:solidFill>
                  <a:schemeClr val="bg1">
                    <a:lumMod val="50000"/>
                  </a:schemeClr>
                </a:solidFill>
              </a:rPr>
              <a:t>+ </a:t>
            </a:r>
            <a:r>
              <a:rPr lang="ko-KR" altLang="en-US" sz="1400" b="1" spc="-100" dirty="0" smtClean="0">
                <a:solidFill>
                  <a:schemeClr val="bg1">
                    <a:lumMod val="50000"/>
                  </a:schemeClr>
                </a:solidFill>
              </a:rPr>
              <a:t>자유로운 </a:t>
            </a:r>
            <a:r>
              <a:rPr lang="en-US" altLang="ko-KR" sz="1400" b="1" spc="-100" dirty="0" smtClean="0">
                <a:solidFill>
                  <a:schemeClr val="bg1">
                    <a:lumMod val="50000"/>
                  </a:schemeClr>
                </a:solidFill>
              </a:rPr>
              <a:t>Q &amp;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9120" y="404664"/>
            <a:ext cx="47961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ko-KR" altLang="en-US" sz="2400" b="1" spc="-100" dirty="0" smtClean="0">
                <a:solidFill>
                  <a:schemeClr val="bg1">
                    <a:lumMod val="75000"/>
                  </a:schemeClr>
                </a:solidFill>
              </a:rPr>
              <a:t>끝</a:t>
            </a:r>
            <a:endParaRPr lang="en-US" altLang="ko-KR" sz="2400" b="1" spc="-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9535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OJT 1</a:t>
            </a:r>
            <a:r>
              <a:rPr lang="ko-KR" altLang="en-US" dirty="0" smtClean="0"/>
              <a:t>일차 주제와 선정 이유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사전 준비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98072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PC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spc="-100" dirty="0" err="1" smtClean="0">
                <a:solidFill>
                  <a:schemeClr val="bg1">
                    <a:lumMod val="50000"/>
                  </a:schemeClr>
                </a:solidFill>
              </a:rPr>
              <a:t>VSCode</a:t>
            </a: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설치</a:t>
            </a: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Extension 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설치</a:t>
            </a: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spc="-100" dirty="0">
                <a:solidFill>
                  <a:schemeClr val="bg1">
                    <a:lumMod val="50000"/>
                  </a:schemeClr>
                </a:solidFill>
              </a:rPr>
              <a:t>Markdown All in </a:t>
            </a: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One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CHECK Expert+ 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설치</a:t>
            </a: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Mobile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ETF CHECK 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설치</a:t>
            </a: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spc="-100" dirty="0" smtClean="0">
                <a:solidFill>
                  <a:schemeClr val="bg1">
                    <a:lumMod val="50000"/>
                  </a:schemeClr>
                </a:solidFill>
              </a:rPr>
              <a:t>CHECK m+ </a:t>
            </a:r>
            <a:r>
              <a:rPr lang="ko-KR" altLang="en-US" sz="2000" b="1" spc="-100" dirty="0" smtClean="0">
                <a:solidFill>
                  <a:schemeClr val="bg1">
                    <a:lumMod val="50000"/>
                  </a:schemeClr>
                </a:solidFill>
              </a:rPr>
              <a:t>설치</a:t>
            </a:r>
            <a:endParaRPr lang="en-US" altLang="ko-KR" sz="2000" b="1" spc="-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157192"/>
            <a:ext cx="306846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morning" dir="t"/>
            </a:scene3d>
            <a:sp3d extrusionH="6350" prstMaterial="matte">
              <a:bevelT h="0"/>
            </a:sp3d>
          </a:bodyPr>
          <a:lstStyle/>
          <a:p>
            <a:pPr algn="ctr"/>
            <a:r>
              <a:rPr lang="en-US" altLang="ko-KR" sz="1200" b="1" spc="-100" dirty="0" smtClean="0">
                <a:solidFill>
                  <a:schemeClr val="bg1">
                    <a:lumMod val="50000"/>
                  </a:schemeClr>
                </a:solidFill>
              </a:rPr>
              <a:t>6,7</a:t>
            </a:r>
            <a:r>
              <a:rPr lang="ko-KR" altLang="en-US" sz="1200" b="1" spc="-100" dirty="0" smtClean="0">
                <a:solidFill>
                  <a:schemeClr val="bg1">
                    <a:lumMod val="50000"/>
                  </a:schemeClr>
                </a:solidFill>
              </a:rPr>
              <a:t>이 이미 설치되어 있는 사람</a:t>
            </a:r>
            <a:r>
              <a:rPr lang="en-US" altLang="ko-KR" sz="1200" b="1" spc="-1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sz="1200" b="1" spc="-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spc="-100" dirty="0" err="1" smtClean="0">
                <a:solidFill>
                  <a:schemeClr val="bg1">
                    <a:lumMod val="50000"/>
                  </a:schemeClr>
                </a:solidFill>
              </a:rPr>
              <a:t>가산점</a:t>
            </a:r>
            <a:r>
              <a:rPr lang="ko-KR" altLang="en-US" sz="1200" b="1" spc="-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b="1" spc="-100" dirty="0" smtClean="0">
                <a:solidFill>
                  <a:schemeClr val="bg1">
                    <a:lumMod val="50000"/>
                  </a:schemeClr>
                </a:solidFill>
              </a:rPr>
              <a:t>+100 </a:t>
            </a:r>
            <a:r>
              <a:rPr lang="ko-KR" altLang="en-US" sz="1200" b="1" spc="-100" dirty="0" err="1" smtClean="0">
                <a:solidFill>
                  <a:schemeClr val="bg1">
                    <a:lumMod val="50000"/>
                  </a:schemeClr>
                </a:solidFill>
              </a:rPr>
              <a:t>ㅋ</a:t>
            </a:r>
            <a:endParaRPr lang="ko-KR" altLang="en-US" sz="1200" b="1" spc="-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5529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938212"/>
            <a:ext cx="75438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76626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938212"/>
            <a:ext cx="75438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5893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938212"/>
            <a:ext cx="75438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5964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710-BA2E-43F2-86A1-79BCA04F7FB2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938212"/>
            <a:ext cx="75438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85923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2_Office 테마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796</Words>
  <Application>Microsoft Office PowerPoint</Application>
  <PresentationFormat>화면 슬라이드 쇼(4:3)</PresentationFormat>
  <Paragraphs>242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맑은 고딕</vt:lpstr>
      <vt:lpstr>Arial</vt:lpstr>
      <vt:lpstr>Georgia</vt:lpstr>
      <vt:lpstr>Trebuchet MS</vt:lpstr>
      <vt:lpstr>Wingdings</vt:lpstr>
      <vt:lpstr>2_Office 테마</vt:lpstr>
      <vt:lpstr>2023 본부별 OJT 데이터사업본부</vt:lpstr>
      <vt:lpstr>환영인사</vt:lpstr>
      <vt:lpstr>데이터사업본부 OJT 1일차 진행자</vt:lpstr>
      <vt:lpstr>OJT 1일차 주제와 선정 이유</vt:lpstr>
      <vt:lpstr>사전 준비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죄수의 딜레마</vt:lpstr>
      <vt:lpstr>우월전략</vt:lpstr>
      <vt:lpstr>개별 주체 vs. 공동체</vt:lpstr>
      <vt:lpstr>죄수의 딜레마 게임</vt:lpstr>
      <vt:lpstr>반복되는 죄수의 딜레마</vt:lpstr>
      <vt:lpstr>정답 공개</vt:lpstr>
      <vt:lpstr>Tit-for-tat의 특징</vt:lpstr>
      <vt:lpstr>또 다른 전략들</vt:lpstr>
      <vt:lpstr>Quiz (객관식)</vt:lpstr>
      <vt:lpstr>진짜 Quiz (객관식)</vt:lpstr>
      <vt:lpstr>에필로그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21246</cp:lastModifiedBy>
  <cp:revision>139</cp:revision>
  <dcterms:created xsi:type="dcterms:W3CDTF">2006-10-05T04:04:58Z</dcterms:created>
  <dcterms:modified xsi:type="dcterms:W3CDTF">2023-01-20T06:21:33Z</dcterms:modified>
</cp:coreProperties>
</file>