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300" r:id="rId7"/>
    <p:sldId id="302" r:id="rId8"/>
    <p:sldId id="303" r:id="rId9"/>
    <p:sldId id="304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Karla" pitchFamily="2" charset="77"/>
      <p:regular r:id="rId13"/>
      <p:bold r:id="rId14"/>
      <p:italic r:id="rId15"/>
      <p:boldItalic r:id="rId16"/>
    </p:embeddedFont>
    <p:embeddedFont>
      <p:font typeface="Noto Sans" panose="020B0502040504020204" pitchFamily="34" charset="0"/>
      <p:regular r:id="rId17"/>
      <p:bold r:id="rId18"/>
      <p:italic r:id="rId19"/>
      <p:boldItalic r:id="rId20"/>
    </p:embeddedFont>
    <p:embeddedFont>
      <p:font typeface="Rubik Black" pitchFamily="2" charset="-79"/>
      <p:regular r:id="rId21"/>
      <p:bold r:id="rId22"/>
      <p:italic r:id="rId23"/>
      <p:boldItalic r:id="rId24"/>
    </p:embeddedFont>
    <p:embeddedFont>
      <p:font typeface="STIX Two Math" panose="020206030504050203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FA298-4202-4434-8378-A3F9018359EE}">
  <a:tblStyle styleId="{F2DFA298-4202-4434-8378-A3F901835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B5D7B4-1126-4D25-8DA3-B1E51BF600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61" d="100"/>
          <a:sy n="16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8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Through the Centuries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Shakil Rafi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Choices, and more choices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Choice exists throughout our lives</a:t>
            </a:r>
            <a:endParaRPr dirty="0"/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2327101824"/>
              </p:ext>
            </p:extLst>
          </p:nvPr>
        </p:nvGraphicFramePr>
        <p:xfrm>
          <a:off x="715100" y="1915544"/>
          <a:ext cx="7713900" cy="2103000"/>
        </p:xfrm>
        <a:graphic>
          <a:graphicData uri="http://schemas.openxmlformats.org/drawingml/2006/table">
            <a:tbl>
              <a:tblPr>
                <a:noFill/>
                <a:tableStyleId>{F2DFA298-4202-4434-8378-A3F9018359EE}</a:tableStyleId>
              </a:tblPr>
              <a:tblGrid>
                <a:gridCol w="384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Coke vs Pepsi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Admission Acceptance or Rejection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Liverpool vs Manchester Utd.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Tea vs Coffee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Mac vs Windows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Android vs iPhone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Barbie vs Oppenheimer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Xbox vs PlayStation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Malignant vs Benign tumor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F.R.I.E.N.D.S. vs Simpsons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Pants vs Shorts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Vim vs Emacs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the goal?</a:t>
            </a:r>
            <a:endParaRPr sz="2000"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Is one better?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Two approaches</a:t>
            </a:r>
            <a:endParaRPr sz="20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How to choose? Is this the right choice? Why this choice?</a:t>
            </a:r>
            <a:endParaRPr sz="1200"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and neural networks.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Maybe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of this workshop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advantages do NNs have?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1700" y="1770575"/>
            <a:ext cx="2197200" cy="658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to make choices?</a:t>
            </a:r>
            <a:endParaRPr sz="1800"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38536" y="1784569"/>
            <a:ext cx="2194500" cy="645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Was this the correct choice?</a:t>
            </a:r>
            <a:endParaRPr sz="1800"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our goal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2957808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statistical methods or neural networks? Are neural networks always better? Are modern methods better?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accurate was our model? How can we improve the accuracy? Is there an upper threshold of accuracy?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factors played into the classification?</a:t>
            </a:r>
            <a:endParaRPr dirty="0"/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1;p35">
            <a:extLst>
              <a:ext uri="{FF2B5EF4-FFF2-40B4-BE49-F238E27FC236}">
                <a16:creationId xmlns:a16="http://schemas.microsoft.com/office/drawing/2014/main" id="{4934E026-D5AA-9C47-2401-F52B31398EC9}"/>
              </a:ext>
            </a:extLst>
          </p:cNvPr>
          <p:cNvSpPr txBox="1">
            <a:spLocks/>
          </p:cNvSpPr>
          <p:nvPr/>
        </p:nvSpPr>
        <p:spPr>
          <a:xfrm>
            <a:off x="6193100" y="1833388"/>
            <a:ext cx="2194500" cy="64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Why was this choice made?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the ages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1840s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284445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2013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715075" y="154466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Logistic Regression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715074" y="1962879"/>
            <a:ext cx="2285999" cy="65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Logistic function developed by Verhulst to model populations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 flipH="1">
            <a:off x="2524348" y="3602197"/>
            <a:ext cx="2286000" cy="2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Random Forest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 flipH="1">
            <a:off x="252435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Proposed by Ho, </a:t>
            </a:r>
            <a:r>
              <a:rPr lang="en" sz="1200" i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Random Decision Forests</a:t>
            </a: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 1995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 flipH="1">
            <a:off x="4333625" y="160031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Gradient Boosting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 flipH="1">
            <a:off x="4333625" y="2023037"/>
            <a:ext cx="2286000" cy="62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Modern implementation </a:t>
            </a:r>
            <a:r>
              <a:rPr lang="en-US" sz="1200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XGBoost</a:t>
            </a:r>
            <a:r>
              <a:rPr lang="en-US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by Tianqi Chen dates from 2013.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15" name="Google Shape;615;p34"/>
          <p:cNvCxnSpPr>
            <a:cxnSpLocks/>
            <a:stCxn id="608" idx="2"/>
            <a:endCxn id="603" idx="0"/>
          </p:cNvCxnSpPr>
          <p:nvPr/>
        </p:nvCxnSpPr>
        <p:spPr>
          <a:xfrm>
            <a:off x="1858073" y="2617349"/>
            <a:ext cx="2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4"/>
          <p:cNvCxnSpPr>
            <a:cxnSpLocks/>
            <a:stCxn id="604" idx="2"/>
            <a:endCxn id="609" idx="0"/>
          </p:cNvCxnSpPr>
          <p:nvPr/>
        </p:nvCxnSpPr>
        <p:spPr>
          <a:xfrm flipH="1">
            <a:off x="3667348" y="3241306"/>
            <a:ext cx="2" cy="36089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cxnSpLocks/>
            <a:stCxn id="605" idx="0"/>
            <a:endCxn id="612" idx="2"/>
          </p:cNvCxnSpPr>
          <p:nvPr/>
        </p:nvCxnSpPr>
        <p:spPr>
          <a:xfrm flipV="1">
            <a:off x="5476625" y="2646996"/>
            <a:ext cx="0" cy="13711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stCxn id="604" idx="3"/>
            <a:endCxn id="605" idx="1"/>
          </p:cNvCxnSpPr>
          <p:nvPr/>
        </p:nvCxnSpPr>
        <p:spPr>
          <a:xfrm>
            <a:off x="4490250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cxnSpLocks/>
            <a:stCxn id="605" idx="3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cxnSpLocks/>
          </p:cNvCxnSpPr>
          <p:nvPr/>
        </p:nvCxnSpPr>
        <p:spPr>
          <a:xfrm>
            <a:off x="6463025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6813711" y="3053818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603;p34">
            <a:extLst>
              <a:ext uri="{FF2B5EF4-FFF2-40B4-BE49-F238E27FC236}">
                <a16:creationId xmlns:a16="http://schemas.microsoft.com/office/drawing/2014/main" id="{21C8C815-A47E-EE53-03A7-42C2A3E224B0}"/>
              </a:ext>
            </a:extLst>
          </p:cNvPr>
          <p:cNvSpPr/>
          <p:nvPr/>
        </p:nvSpPr>
        <p:spPr>
          <a:xfrm>
            <a:off x="2844438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1995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the ages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1943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1989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646300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2020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715075" y="1544667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McCulloch-Pitts Neuron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715074" y="1962879"/>
            <a:ext cx="2285999" cy="65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First mathematical description of a neuron.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 flipH="1">
            <a:off x="4333625" y="160031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Multi-layer perceptron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 flipH="1">
            <a:off x="4333625" y="2023037"/>
            <a:ext cx="2286000" cy="62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Survey paper by Hinton </a:t>
            </a:r>
            <a:r>
              <a:rPr lang="en" sz="1200" i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Connectionist Learning Procedures, 1989</a:t>
            </a:r>
            <a:endParaRPr sz="12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6142900" y="3408061"/>
            <a:ext cx="2286000" cy="42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TabNet</a:t>
            </a:r>
            <a:endParaRPr sz="1600" b="1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 flipH="1">
            <a:off x="614290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TabNet</a:t>
            </a:r>
            <a:r>
              <a:rPr lang="en-US" sz="1200" i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Attentive Interpretable Tabular Learning</a:t>
            </a:r>
            <a:r>
              <a:rPr lang="en-US" sz="1200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by Arik &amp; Pfister, 2020</a:t>
            </a:r>
            <a:endParaRPr sz="1200" i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15" name="Google Shape;615;p34"/>
          <p:cNvCxnSpPr>
            <a:cxnSpLocks/>
            <a:stCxn id="608" idx="2"/>
            <a:endCxn id="603" idx="0"/>
          </p:cNvCxnSpPr>
          <p:nvPr/>
        </p:nvCxnSpPr>
        <p:spPr>
          <a:xfrm>
            <a:off x="1858073" y="2617349"/>
            <a:ext cx="2" cy="1667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cxnSpLocks/>
            <a:stCxn id="605" idx="0"/>
            <a:endCxn id="612" idx="2"/>
          </p:cNvCxnSpPr>
          <p:nvPr/>
        </p:nvCxnSpPr>
        <p:spPr>
          <a:xfrm flipV="1">
            <a:off x="5476625" y="2646996"/>
            <a:ext cx="0" cy="13711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3" idx="0"/>
          </p:cNvCxnSpPr>
          <p:nvPr/>
        </p:nvCxnSpPr>
        <p:spPr>
          <a:xfrm>
            <a:off x="7285900" y="3241306"/>
            <a:ext cx="0" cy="16675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cxnSpLocks/>
            <a:stCxn id="603" idx="3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cxnSpLocks/>
            <a:stCxn id="603" idx="3"/>
            <a:endCxn id="605" idx="1"/>
          </p:cNvCxnSpPr>
          <p:nvPr/>
        </p:nvCxnSpPr>
        <p:spPr>
          <a:xfrm>
            <a:off x="2680975" y="3012706"/>
            <a:ext cx="19727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stCxn id="606" idx="3"/>
          </p:cNvCxnSpPr>
          <p:nvPr/>
        </p:nvCxnSpPr>
        <p:spPr>
          <a:xfrm>
            <a:off x="8108800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7919053" y="30517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19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161;p62">
            <a:extLst>
              <a:ext uri="{FF2B5EF4-FFF2-40B4-BE49-F238E27FC236}">
                <a16:creationId xmlns:a16="http://schemas.microsoft.com/office/drawing/2014/main" id="{0CE5C6B4-E5F4-9D12-4632-CCF059D481B5}"/>
              </a:ext>
            </a:extLst>
          </p:cNvPr>
          <p:cNvGrpSpPr/>
          <p:nvPr/>
        </p:nvGrpSpPr>
        <p:grpSpPr>
          <a:xfrm>
            <a:off x="1001864" y="1950753"/>
            <a:ext cx="4817589" cy="2466424"/>
            <a:chOff x="3358399" y="3285485"/>
            <a:chExt cx="2363377" cy="1047062"/>
          </a:xfrm>
        </p:grpSpPr>
        <p:grpSp>
          <p:nvGrpSpPr>
            <p:cNvPr id="4" name="Google Shape;8162;p62">
              <a:extLst>
                <a:ext uri="{FF2B5EF4-FFF2-40B4-BE49-F238E27FC236}">
                  <a16:creationId xmlns:a16="http://schemas.microsoft.com/office/drawing/2014/main" id="{3C075218-87BA-3B52-6B5C-462E32C2705B}"/>
                </a:ext>
              </a:extLst>
            </p:cNvPr>
            <p:cNvGrpSpPr/>
            <p:nvPr/>
          </p:nvGrpSpPr>
          <p:grpSpPr>
            <a:xfrm>
              <a:off x="3358412" y="3285485"/>
              <a:ext cx="2363244" cy="139500"/>
              <a:chOff x="3358412" y="3285485"/>
              <a:chExt cx="2363244" cy="139500"/>
            </a:xfrm>
          </p:grpSpPr>
          <p:sp>
            <p:nvSpPr>
              <p:cNvPr id="35" name="Google Shape;8163;p62">
                <a:extLst>
                  <a:ext uri="{FF2B5EF4-FFF2-40B4-BE49-F238E27FC236}">
                    <a16:creationId xmlns:a16="http://schemas.microsoft.com/office/drawing/2014/main" id="{B3093727-055D-DD78-76AA-570C1FD9CC4A}"/>
                  </a:ext>
                </a:extLst>
              </p:cNvPr>
              <p:cNvSpPr/>
              <p:nvPr/>
            </p:nvSpPr>
            <p:spPr>
              <a:xfrm>
                <a:off x="3358412" y="3285485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Google Shape;8164;p62">
                <a:extLst>
                  <a:ext uri="{FF2B5EF4-FFF2-40B4-BE49-F238E27FC236}">
                    <a16:creationId xmlns:a16="http://schemas.microsoft.com/office/drawing/2014/main" id="{845C726D-6F54-F9A8-4365-5BA9C62B4B5B}"/>
                  </a:ext>
                </a:extLst>
              </p:cNvPr>
              <p:cNvSpPr/>
              <p:nvPr/>
            </p:nvSpPr>
            <p:spPr>
              <a:xfrm>
                <a:off x="3838898" y="3285485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Google Shape;8165;p62">
                <a:extLst>
                  <a:ext uri="{FF2B5EF4-FFF2-40B4-BE49-F238E27FC236}">
                    <a16:creationId xmlns:a16="http://schemas.microsoft.com/office/drawing/2014/main" id="{3195656D-E9B2-641B-9F42-9B0C722A8095}"/>
                  </a:ext>
                </a:extLst>
              </p:cNvPr>
              <p:cNvSpPr/>
              <p:nvPr/>
            </p:nvSpPr>
            <p:spPr>
              <a:xfrm>
                <a:off x="4319384" y="3285485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Google Shape;8166;p62">
                <a:extLst>
                  <a:ext uri="{FF2B5EF4-FFF2-40B4-BE49-F238E27FC236}">
                    <a16:creationId xmlns:a16="http://schemas.microsoft.com/office/drawing/2014/main" id="{44D1A562-05AB-BB40-2E6D-FE582C50859F}"/>
                  </a:ext>
                </a:extLst>
              </p:cNvPr>
              <p:cNvSpPr/>
              <p:nvPr/>
            </p:nvSpPr>
            <p:spPr>
              <a:xfrm>
                <a:off x="4799870" y="3285485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Google Shape;8167;p62">
                <a:extLst>
                  <a:ext uri="{FF2B5EF4-FFF2-40B4-BE49-F238E27FC236}">
                    <a16:creationId xmlns:a16="http://schemas.microsoft.com/office/drawing/2014/main" id="{8F65B22B-7E6B-1CE3-25EB-8D506581A254}"/>
                  </a:ext>
                </a:extLst>
              </p:cNvPr>
              <p:cNvSpPr/>
              <p:nvPr/>
            </p:nvSpPr>
            <p:spPr>
              <a:xfrm>
                <a:off x="5280356" y="3285485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" name="Google Shape;8168;p62">
              <a:extLst>
                <a:ext uri="{FF2B5EF4-FFF2-40B4-BE49-F238E27FC236}">
                  <a16:creationId xmlns:a16="http://schemas.microsoft.com/office/drawing/2014/main" id="{564E008D-1AF0-49C4-75DA-D3194328E2EF}"/>
                </a:ext>
              </a:extLst>
            </p:cNvPr>
            <p:cNvGrpSpPr/>
            <p:nvPr/>
          </p:nvGrpSpPr>
          <p:grpSpPr>
            <a:xfrm>
              <a:off x="3358412" y="3466996"/>
              <a:ext cx="2363244" cy="139500"/>
              <a:chOff x="3358412" y="3466996"/>
              <a:chExt cx="2363244" cy="139500"/>
            </a:xfrm>
          </p:grpSpPr>
          <p:sp>
            <p:nvSpPr>
              <p:cNvPr id="30" name="Google Shape;8169;p62">
                <a:extLst>
                  <a:ext uri="{FF2B5EF4-FFF2-40B4-BE49-F238E27FC236}">
                    <a16:creationId xmlns:a16="http://schemas.microsoft.com/office/drawing/2014/main" id="{295265A3-778C-425E-8D22-30CC176260FC}"/>
                  </a:ext>
                </a:extLst>
              </p:cNvPr>
              <p:cNvSpPr/>
              <p:nvPr/>
            </p:nvSpPr>
            <p:spPr>
              <a:xfrm>
                <a:off x="3358412" y="3466996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Google Shape;8170;p62">
                <a:extLst>
                  <a:ext uri="{FF2B5EF4-FFF2-40B4-BE49-F238E27FC236}">
                    <a16:creationId xmlns:a16="http://schemas.microsoft.com/office/drawing/2014/main" id="{9E226256-F13A-53DE-B474-74D9F493D471}"/>
                  </a:ext>
                </a:extLst>
              </p:cNvPr>
              <p:cNvSpPr/>
              <p:nvPr/>
            </p:nvSpPr>
            <p:spPr>
              <a:xfrm>
                <a:off x="3838898" y="3466996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Google Shape;8171;p62">
                <a:extLst>
                  <a:ext uri="{FF2B5EF4-FFF2-40B4-BE49-F238E27FC236}">
                    <a16:creationId xmlns:a16="http://schemas.microsoft.com/office/drawing/2014/main" id="{F927F337-B201-528D-F8AB-DEC7FC0BBDAC}"/>
                  </a:ext>
                </a:extLst>
              </p:cNvPr>
              <p:cNvSpPr/>
              <p:nvPr/>
            </p:nvSpPr>
            <p:spPr>
              <a:xfrm>
                <a:off x="4319384" y="3466996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Google Shape;8172;p62">
                <a:extLst>
                  <a:ext uri="{FF2B5EF4-FFF2-40B4-BE49-F238E27FC236}">
                    <a16:creationId xmlns:a16="http://schemas.microsoft.com/office/drawing/2014/main" id="{419CF583-D817-2F3B-6E01-CBD6429888C4}"/>
                  </a:ext>
                </a:extLst>
              </p:cNvPr>
              <p:cNvSpPr/>
              <p:nvPr/>
            </p:nvSpPr>
            <p:spPr>
              <a:xfrm>
                <a:off x="4799870" y="3466996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Google Shape;8173;p62">
                <a:extLst>
                  <a:ext uri="{FF2B5EF4-FFF2-40B4-BE49-F238E27FC236}">
                    <a16:creationId xmlns:a16="http://schemas.microsoft.com/office/drawing/2014/main" id="{85C027D3-8F79-D7F8-B680-B8893D9E726F}"/>
                  </a:ext>
                </a:extLst>
              </p:cNvPr>
              <p:cNvSpPr/>
              <p:nvPr/>
            </p:nvSpPr>
            <p:spPr>
              <a:xfrm>
                <a:off x="5280356" y="3466996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" name="Google Shape;8174;p62">
              <a:extLst>
                <a:ext uri="{FF2B5EF4-FFF2-40B4-BE49-F238E27FC236}">
                  <a16:creationId xmlns:a16="http://schemas.microsoft.com/office/drawing/2014/main" id="{AD137980-DE38-5AF8-0BC5-0BC1DC3A450A}"/>
                </a:ext>
              </a:extLst>
            </p:cNvPr>
            <p:cNvGrpSpPr/>
            <p:nvPr/>
          </p:nvGrpSpPr>
          <p:grpSpPr>
            <a:xfrm>
              <a:off x="3358412" y="3648507"/>
              <a:ext cx="2363244" cy="139500"/>
              <a:chOff x="3358412" y="3648507"/>
              <a:chExt cx="2363244" cy="139500"/>
            </a:xfrm>
          </p:grpSpPr>
          <p:sp>
            <p:nvSpPr>
              <p:cNvPr id="25" name="Google Shape;8175;p62">
                <a:extLst>
                  <a:ext uri="{FF2B5EF4-FFF2-40B4-BE49-F238E27FC236}">
                    <a16:creationId xmlns:a16="http://schemas.microsoft.com/office/drawing/2014/main" id="{7A997832-170A-C00E-92CF-E566670B5BF3}"/>
                  </a:ext>
                </a:extLst>
              </p:cNvPr>
              <p:cNvSpPr/>
              <p:nvPr/>
            </p:nvSpPr>
            <p:spPr>
              <a:xfrm>
                <a:off x="3358412" y="3648507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Google Shape;8176;p62">
                <a:extLst>
                  <a:ext uri="{FF2B5EF4-FFF2-40B4-BE49-F238E27FC236}">
                    <a16:creationId xmlns:a16="http://schemas.microsoft.com/office/drawing/2014/main" id="{D49C0D33-D162-C859-80BE-7E8E3EBE8309}"/>
                  </a:ext>
                </a:extLst>
              </p:cNvPr>
              <p:cNvSpPr/>
              <p:nvPr/>
            </p:nvSpPr>
            <p:spPr>
              <a:xfrm>
                <a:off x="3838898" y="3648507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Google Shape;8177;p62">
                <a:extLst>
                  <a:ext uri="{FF2B5EF4-FFF2-40B4-BE49-F238E27FC236}">
                    <a16:creationId xmlns:a16="http://schemas.microsoft.com/office/drawing/2014/main" id="{3B2C5B58-10EE-38FA-F723-D7106E7AF2D5}"/>
                  </a:ext>
                </a:extLst>
              </p:cNvPr>
              <p:cNvSpPr/>
              <p:nvPr/>
            </p:nvSpPr>
            <p:spPr>
              <a:xfrm>
                <a:off x="4319384" y="3648507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Google Shape;8178;p62">
                <a:extLst>
                  <a:ext uri="{FF2B5EF4-FFF2-40B4-BE49-F238E27FC236}">
                    <a16:creationId xmlns:a16="http://schemas.microsoft.com/office/drawing/2014/main" id="{175BA3B7-EB7C-0E2E-ABC3-D2CD951B7C0E}"/>
                  </a:ext>
                </a:extLst>
              </p:cNvPr>
              <p:cNvSpPr/>
              <p:nvPr/>
            </p:nvSpPr>
            <p:spPr>
              <a:xfrm>
                <a:off x="4799870" y="3648507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Google Shape;8179;p62">
                <a:extLst>
                  <a:ext uri="{FF2B5EF4-FFF2-40B4-BE49-F238E27FC236}">
                    <a16:creationId xmlns:a16="http://schemas.microsoft.com/office/drawing/2014/main" id="{68C4B91D-D0ED-1D47-E046-3B9C8A439259}"/>
                  </a:ext>
                </a:extLst>
              </p:cNvPr>
              <p:cNvSpPr/>
              <p:nvPr/>
            </p:nvSpPr>
            <p:spPr>
              <a:xfrm>
                <a:off x="5280356" y="3648507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Google Shape;8180;p62">
              <a:extLst>
                <a:ext uri="{FF2B5EF4-FFF2-40B4-BE49-F238E27FC236}">
                  <a16:creationId xmlns:a16="http://schemas.microsoft.com/office/drawing/2014/main" id="{DFD76FB6-EAA8-7297-6D9C-3C50182A878C}"/>
                </a:ext>
              </a:extLst>
            </p:cNvPr>
            <p:cNvGrpSpPr/>
            <p:nvPr/>
          </p:nvGrpSpPr>
          <p:grpSpPr>
            <a:xfrm>
              <a:off x="3358412" y="3830018"/>
              <a:ext cx="2363244" cy="139500"/>
              <a:chOff x="3358412" y="3830018"/>
              <a:chExt cx="2363244" cy="139500"/>
            </a:xfrm>
          </p:grpSpPr>
          <p:sp>
            <p:nvSpPr>
              <p:cNvPr id="20" name="Google Shape;8181;p62">
                <a:extLst>
                  <a:ext uri="{FF2B5EF4-FFF2-40B4-BE49-F238E27FC236}">
                    <a16:creationId xmlns:a16="http://schemas.microsoft.com/office/drawing/2014/main" id="{06B7D819-2D90-618B-0434-53092145F59E}"/>
                  </a:ext>
                </a:extLst>
              </p:cNvPr>
              <p:cNvSpPr/>
              <p:nvPr/>
            </p:nvSpPr>
            <p:spPr>
              <a:xfrm>
                <a:off x="3358412" y="3830018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Google Shape;8182;p62">
                <a:extLst>
                  <a:ext uri="{FF2B5EF4-FFF2-40B4-BE49-F238E27FC236}">
                    <a16:creationId xmlns:a16="http://schemas.microsoft.com/office/drawing/2014/main" id="{82A4564E-24AC-7B06-B70A-D038971AC85B}"/>
                  </a:ext>
                </a:extLst>
              </p:cNvPr>
              <p:cNvSpPr/>
              <p:nvPr/>
            </p:nvSpPr>
            <p:spPr>
              <a:xfrm>
                <a:off x="3838898" y="3830018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Google Shape;8183;p62">
                <a:extLst>
                  <a:ext uri="{FF2B5EF4-FFF2-40B4-BE49-F238E27FC236}">
                    <a16:creationId xmlns:a16="http://schemas.microsoft.com/office/drawing/2014/main" id="{6A7F48B6-2628-2E61-A268-415A07E5377A}"/>
                  </a:ext>
                </a:extLst>
              </p:cNvPr>
              <p:cNvSpPr/>
              <p:nvPr/>
            </p:nvSpPr>
            <p:spPr>
              <a:xfrm>
                <a:off x="4319384" y="3830018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Google Shape;8184;p62">
                <a:extLst>
                  <a:ext uri="{FF2B5EF4-FFF2-40B4-BE49-F238E27FC236}">
                    <a16:creationId xmlns:a16="http://schemas.microsoft.com/office/drawing/2014/main" id="{248D187A-00BD-1DF8-6B14-D75F3F09CA3B}"/>
                  </a:ext>
                </a:extLst>
              </p:cNvPr>
              <p:cNvSpPr/>
              <p:nvPr/>
            </p:nvSpPr>
            <p:spPr>
              <a:xfrm>
                <a:off x="4799870" y="3830018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Google Shape;8185;p62">
                <a:extLst>
                  <a:ext uri="{FF2B5EF4-FFF2-40B4-BE49-F238E27FC236}">
                    <a16:creationId xmlns:a16="http://schemas.microsoft.com/office/drawing/2014/main" id="{8D5FBC44-ADB5-0C76-02C8-33A9051D3B4D}"/>
                  </a:ext>
                </a:extLst>
              </p:cNvPr>
              <p:cNvSpPr/>
              <p:nvPr/>
            </p:nvSpPr>
            <p:spPr>
              <a:xfrm>
                <a:off x="5280356" y="3830018"/>
                <a:ext cx="441300" cy="1395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Google Shape;8186;p62">
              <a:extLst>
                <a:ext uri="{FF2B5EF4-FFF2-40B4-BE49-F238E27FC236}">
                  <a16:creationId xmlns:a16="http://schemas.microsoft.com/office/drawing/2014/main" id="{A10228F8-470C-742C-EED5-610E3ADDA8CD}"/>
                </a:ext>
              </a:extLst>
            </p:cNvPr>
            <p:cNvGrpSpPr/>
            <p:nvPr/>
          </p:nvGrpSpPr>
          <p:grpSpPr>
            <a:xfrm>
              <a:off x="3358399" y="4011514"/>
              <a:ext cx="2363377" cy="139537"/>
              <a:chOff x="3294800" y="4134603"/>
              <a:chExt cx="2638876" cy="152400"/>
            </a:xfrm>
          </p:grpSpPr>
          <p:sp>
            <p:nvSpPr>
              <p:cNvPr id="15" name="Google Shape;8187;p62">
                <a:extLst>
                  <a:ext uri="{FF2B5EF4-FFF2-40B4-BE49-F238E27FC236}">
                    <a16:creationId xmlns:a16="http://schemas.microsoft.com/office/drawing/2014/main" id="{72C94417-8CD6-63AA-6DA5-E405874EEFC1}"/>
                  </a:ext>
                </a:extLst>
              </p:cNvPr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Google Shape;8188;p62">
                <a:extLst>
                  <a:ext uri="{FF2B5EF4-FFF2-40B4-BE49-F238E27FC236}">
                    <a16:creationId xmlns:a16="http://schemas.microsoft.com/office/drawing/2014/main" id="{46F76C3D-5B09-BEEC-718C-B6551D632F70}"/>
                  </a:ext>
                </a:extLst>
              </p:cNvPr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Google Shape;8189;p62">
                <a:extLst>
                  <a:ext uri="{FF2B5EF4-FFF2-40B4-BE49-F238E27FC236}">
                    <a16:creationId xmlns:a16="http://schemas.microsoft.com/office/drawing/2014/main" id="{43A19766-2549-B4DF-F84A-9EC09310D524}"/>
                  </a:ext>
                </a:extLst>
              </p:cNvPr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Google Shape;8190;p62">
                <a:extLst>
                  <a:ext uri="{FF2B5EF4-FFF2-40B4-BE49-F238E27FC236}">
                    <a16:creationId xmlns:a16="http://schemas.microsoft.com/office/drawing/2014/main" id="{8F9DC854-A2F4-C7AA-BAB8-9F49A706786B}"/>
                  </a:ext>
                </a:extLst>
              </p:cNvPr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Google Shape;8191;p62">
                <a:extLst>
                  <a:ext uri="{FF2B5EF4-FFF2-40B4-BE49-F238E27FC236}">
                    <a16:creationId xmlns:a16="http://schemas.microsoft.com/office/drawing/2014/main" id="{B80BE58F-289B-47B7-1F06-52E3712308A0}"/>
                  </a:ext>
                </a:extLst>
              </p:cNvPr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9" name="Google Shape;8192;p62">
              <a:extLst>
                <a:ext uri="{FF2B5EF4-FFF2-40B4-BE49-F238E27FC236}">
                  <a16:creationId xmlns:a16="http://schemas.microsoft.com/office/drawing/2014/main" id="{2D2E7004-3CCC-0945-2E32-E3D614DFA8C0}"/>
                </a:ext>
              </a:extLst>
            </p:cNvPr>
            <p:cNvGrpSpPr/>
            <p:nvPr/>
          </p:nvGrpSpPr>
          <p:grpSpPr>
            <a:xfrm>
              <a:off x="3358399" y="4193010"/>
              <a:ext cx="2363377" cy="139537"/>
              <a:chOff x="3294800" y="4134603"/>
              <a:chExt cx="2638876" cy="152400"/>
            </a:xfrm>
          </p:grpSpPr>
          <p:sp>
            <p:nvSpPr>
              <p:cNvPr id="10" name="Google Shape;8193;p62">
                <a:extLst>
                  <a:ext uri="{FF2B5EF4-FFF2-40B4-BE49-F238E27FC236}">
                    <a16:creationId xmlns:a16="http://schemas.microsoft.com/office/drawing/2014/main" id="{04D8C15F-761C-DECC-F060-3F057FF25D26}"/>
                  </a:ext>
                </a:extLst>
              </p:cNvPr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Google Shape;8194;p62">
                <a:extLst>
                  <a:ext uri="{FF2B5EF4-FFF2-40B4-BE49-F238E27FC236}">
                    <a16:creationId xmlns:a16="http://schemas.microsoft.com/office/drawing/2014/main" id="{E5B09661-16A3-5723-EFA9-35796B1E6C13}"/>
                  </a:ext>
                </a:extLst>
              </p:cNvPr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Google Shape;8195;p62">
                <a:extLst>
                  <a:ext uri="{FF2B5EF4-FFF2-40B4-BE49-F238E27FC236}">
                    <a16:creationId xmlns:a16="http://schemas.microsoft.com/office/drawing/2014/main" id="{AB510097-CF38-C655-4239-77677AD6C4E6}"/>
                  </a:ext>
                </a:extLst>
              </p:cNvPr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Google Shape;8196;p62">
                <a:extLst>
                  <a:ext uri="{FF2B5EF4-FFF2-40B4-BE49-F238E27FC236}">
                    <a16:creationId xmlns:a16="http://schemas.microsoft.com/office/drawing/2014/main" id="{6424A7E7-5B34-2DB1-CD38-C43B7CDA9A12}"/>
                  </a:ext>
                </a:extLst>
              </p:cNvPr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Google Shape;8197;p62">
                <a:extLst>
                  <a:ext uri="{FF2B5EF4-FFF2-40B4-BE49-F238E27FC236}">
                    <a16:creationId xmlns:a16="http://schemas.microsoft.com/office/drawing/2014/main" id="{A2684CCA-13BD-0551-B5A1-23F7E4116070}"/>
                  </a:ext>
                </a:extLst>
              </p:cNvPr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40" name="Left Brace 39">
            <a:extLst>
              <a:ext uri="{FF2B5EF4-FFF2-40B4-BE49-F238E27FC236}">
                <a16:creationId xmlns:a16="http://schemas.microsoft.com/office/drawing/2014/main" id="{D03FFBC7-5BC0-E7CE-E67E-5A4BA626436A}"/>
              </a:ext>
            </a:extLst>
          </p:cNvPr>
          <p:cNvSpPr/>
          <p:nvPr/>
        </p:nvSpPr>
        <p:spPr>
          <a:xfrm rot="5400000">
            <a:off x="2796390" y="-315471"/>
            <a:ext cx="328687" cy="3837907"/>
          </a:xfrm>
          <a:prstGeom prst="leftBrace">
            <a:avLst>
              <a:gd name="adj1" fmla="val 850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F43019-1FB0-4C3A-57E4-49BC73F38165}"/>
              </a:ext>
            </a:extLst>
          </p:cNvPr>
          <p:cNvSpPr txBox="1"/>
          <p:nvPr/>
        </p:nvSpPr>
        <p:spPr>
          <a:xfrm>
            <a:off x="2431109" y="108188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Predictor, </a:t>
            </a:r>
            <a:r>
              <a:rPr lang="en-US" i="1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54243-7537-5F7F-5F82-14261183A4BC}"/>
              </a:ext>
            </a:extLst>
          </p:cNvPr>
          <p:cNvSpPr txBox="1"/>
          <p:nvPr/>
        </p:nvSpPr>
        <p:spPr>
          <a:xfrm>
            <a:off x="4879687" y="1012065"/>
            <a:ext cx="128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Prediction, </a:t>
            </a:r>
            <a:r>
              <a:rPr lang="en-US" i="1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A2E162-1F92-707D-B468-DF1821A38CF5}"/>
              </a:ext>
            </a:extLst>
          </p:cNvPr>
          <p:cNvCxnSpPr/>
          <p:nvPr/>
        </p:nvCxnSpPr>
        <p:spPr>
          <a:xfrm>
            <a:off x="5406887" y="1389659"/>
            <a:ext cx="0" cy="3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DE9F75B-F97E-81C9-EB49-9B96AE6CECE9}"/>
              </a:ext>
            </a:extLst>
          </p:cNvPr>
          <p:cNvSpPr/>
          <p:nvPr/>
        </p:nvSpPr>
        <p:spPr>
          <a:xfrm>
            <a:off x="5947576" y="1950753"/>
            <a:ext cx="220223" cy="1611286"/>
          </a:xfrm>
          <a:prstGeom prst="rightBrace">
            <a:avLst>
              <a:gd name="adj1" fmla="val 10581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EC4AB-D40C-5D76-FB43-1E3182497153}"/>
              </a:ext>
            </a:extLst>
          </p:cNvPr>
          <p:cNvSpPr txBox="1"/>
          <p:nvPr/>
        </p:nvSpPr>
        <p:spPr>
          <a:xfrm>
            <a:off x="6167799" y="2602507"/>
            <a:ext cx="128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Train</a:t>
            </a:r>
            <a:endParaRPr lang="en-US" i="1" dirty="0">
              <a:latin typeface="STIX Two Math" panose="02020603050405020304" pitchFamily="18" charset="0"/>
              <a:ea typeface="STIX Two Math" panose="02020603050405020304" pitchFamily="18" charset="0"/>
              <a:cs typeface="STIX Two Math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256C7-2369-E430-A78F-36557B3C774A}"/>
              </a:ext>
            </a:extLst>
          </p:cNvPr>
          <p:cNvSpPr txBox="1"/>
          <p:nvPr/>
        </p:nvSpPr>
        <p:spPr>
          <a:xfrm>
            <a:off x="6167799" y="3780711"/>
            <a:ext cx="128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IX Two Math" panose="02020603050405020304" pitchFamily="18" charset="0"/>
                <a:ea typeface="STIX Two Math" panose="02020603050405020304" pitchFamily="18" charset="0"/>
                <a:cs typeface="STIX Two Math" panose="02020603050405020304" pitchFamily="18" charset="0"/>
              </a:rPr>
              <a:t>Test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B6FDD4D-8FEB-A810-AA40-322C153B53A8}"/>
              </a:ext>
            </a:extLst>
          </p:cNvPr>
          <p:cNvSpPr/>
          <p:nvPr/>
        </p:nvSpPr>
        <p:spPr>
          <a:xfrm>
            <a:off x="5947576" y="3660962"/>
            <a:ext cx="110111" cy="7562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24E79-C92F-6CE3-519D-9096E5B2285E}"/>
              </a:ext>
            </a:extLst>
          </p:cNvPr>
          <p:cNvSpPr txBox="1"/>
          <p:nvPr/>
        </p:nvSpPr>
        <p:spPr>
          <a:xfrm>
            <a:off x="3617844" y="2178658"/>
            <a:ext cx="228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356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AF0A4-F3BD-05BB-0349-6CE4091D91CC}"/>
              </a:ext>
            </a:extLst>
          </p:cNvPr>
          <p:cNvSpPr txBox="1"/>
          <p:nvPr/>
        </p:nvSpPr>
        <p:spPr>
          <a:xfrm>
            <a:off x="441297" y="1359674"/>
            <a:ext cx="8261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Arik, </a:t>
            </a:r>
            <a:r>
              <a:rPr lang="en-US" dirty="0" err="1"/>
              <a:t>Sarcan</a:t>
            </a:r>
            <a:r>
              <a:rPr lang="en-US" dirty="0"/>
              <a:t> &amp; Pfister, Thomas. </a:t>
            </a:r>
            <a:r>
              <a:rPr lang="en-US" i="1" u="none" strike="noStrike" dirty="0" err="1">
                <a:effectLst/>
                <a:latin typeface="Noto Sans" panose="020B0604020202020204" pitchFamily="34" charset="0"/>
              </a:rPr>
              <a:t>TabNet</a:t>
            </a:r>
            <a:r>
              <a:rPr lang="en-US" i="1" u="none" strike="noStrike" dirty="0">
                <a:effectLst/>
                <a:latin typeface="Noto Sans" panose="020B0604020202020204" pitchFamily="34" charset="0"/>
              </a:rPr>
              <a:t>: Attentive Interpretable Tabular Learning. </a:t>
            </a:r>
            <a:r>
              <a:rPr lang="en-US" u="none" strike="noStrike" dirty="0">
                <a:effectLst/>
                <a:latin typeface="Noto Sans" panose="020B0604020202020204" pitchFamily="34" charset="0"/>
              </a:rPr>
              <a:t>Proceedings of the AAAI-21. Issue 8. 2021</a:t>
            </a:r>
          </a:p>
          <a:p>
            <a:endParaRPr lang="en-US" dirty="0"/>
          </a:p>
          <a:p>
            <a:r>
              <a:rPr lang="en-US" u="none" strike="noStrike" dirty="0">
                <a:effectLst/>
                <a:latin typeface="Noto Sans" panose="020B0604020202020204" pitchFamily="34" charset="0"/>
              </a:rPr>
              <a:t>Chen, Tianqi &amp; </a:t>
            </a:r>
            <a:r>
              <a:rPr lang="en-US" u="none" strike="noStrike" dirty="0" err="1">
                <a:effectLst/>
                <a:latin typeface="Noto Sans" panose="020B0604020202020204" pitchFamily="34" charset="0"/>
              </a:rPr>
              <a:t>Guestrin</a:t>
            </a:r>
            <a:r>
              <a:rPr lang="en-US" u="none" strike="noStrike" dirty="0">
                <a:effectLst/>
                <a:latin typeface="Noto Sans" panose="020B0604020202020204" pitchFamily="34" charset="0"/>
              </a:rPr>
              <a:t>, Carlos. </a:t>
            </a:r>
            <a:r>
              <a:rPr lang="en-US" i="1" u="none" strike="noStrike" dirty="0" err="1">
                <a:effectLst/>
                <a:latin typeface="Noto Sans" panose="020B0604020202020204" pitchFamily="34" charset="0"/>
              </a:rPr>
              <a:t>XGBoost</a:t>
            </a:r>
            <a:r>
              <a:rPr lang="en-US" i="1" u="none" strike="noStrike" dirty="0">
                <a:effectLst/>
                <a:latin typeface="Noto Sans" panose="020B0604020202020204" pitchFamily="34" charset="0"/>
              </a:rPr>
              <a:t>:  A Scalable Tree Boosting System. </a:t>
            </a:r>
            <a:r>
              <a:rPr lang="en-US" u="none" strike="noStrike" dirty="0">
                <a:effectLst/>
                <a:latin typeface="Noto Sans" panose="020B0604020202020204" pitchFamily="34" charset="0"/>
              </a:rPr>
              <a:t>Proceedings of the 22nd ACM SIGKDD International Conference on Knowledge Discovery and Data Mining. 2016</a:t>
            </a:r>
          </a:p>
          <a:p>
            <a:endParaRPr lang="en-US" dirty="0"/>
          </a:p>
          <a:p>
            <a:r>
              <a:rPr lang="en-US" dirty="0"/>
              <a:t>Hinton, G. </a:t>
            </a:r>
            <a:r>
              <a:rPr lang="en-US" i="1" dirty="0"/>
              <a:t>Connectionist Learning Procedures</a:t>
            </a:r>
            <a:r>
              <a:rPr lang="en-US" dirty="0"/>
              <a:t>. Artificial Intelligence. 40:1-3. 1989.</a:t>
            </a:r>
          </a:p>
          <a:p>
            <a:endParaRPr lang="en-US" dirty="0">
              <a:latin typeface="Noto Sans" panose="020B0604020202020204" pitchFamily="34" charset="0"/>
            </a:endParaRPr>
          </a:p>
          <a:p>
            <a:r>
              <a:rPr lang="en-US" u="none" strike="noStrike" dirty="0">
                <a:effectLst/>
                <a:latin typeface="Noto Sans" panose="020B0604020202020204" pitchFamily="34" charset="0"/>
              </a:rPr>
              <a:t>Ho, Tin Kam. </a:t>
            </a:r>
            <a:r>
              <a:rPr lang="en-US" i="1" u="none" strike="noStrike" dirty="0">
                <a:effectLst/>
                <a:latin typeface="Noto Sans" panose="020B0604020202020204" pitchFamily="34" charset="0"/>
              </a:rPr>
              <a:t>Random decision forests. </a:t>
            </a:r>
            <a:r>
              <a:rPr lang="en-US" u="none" strike="noStrike" dirty="0">
                <a:effectLst/>
                <a:latin typeface="Noto Sans" panose="020B0604020202020204" pitchFamily="34" charset="0"/>
              </a:rPr>
              <a:t>Proceedings of the 3</a:t>
            </a:r>
            <a:r>
              <a:rPr lang="en-US" u="none" strike="noStrike" baseline="30000" dirty="0">
                <a:effectLst/>
                <a:latin typeface="Noto Sans" panose="020B0604020202020204" pitchFamily="34" charset="0"/>
              </a:rPr>
              <a:t>rd</a:t>
            </a:r>
            <a:r>
              <a:rPr lang="en-US" u="none" strike="noStrike" dirty="0">
                <a:effectLst/>
                <a:latin typeface="Noto Sans" panose="020B0604020202020204" pitchFamily="34" charset="0"/>
              </a:rPr>
              <a:t> International Conference on Document Analysis and Recognition. 1995.</a:t>
            </a:r>
            <a:endParaRPr lang="en-US" i="1" u="none" strike="noStrike" dirty="0">
              <a:effectLst/>
              <a:latin typeface="Noto Sans" panose="020B0604020202020204" pitchFamily="34" charset="0"/>
            </a:endParaRPr>
          </a:p>
          <a:p>
            <a:endParaRPr lang="en-US" u="none" strike="noStrike" dirty="0">
              <a:effectLst/>
              <a:latin typeface="Noto Sans" panose="020B0604020202020204" pitchFamily="34" charset="0"/>
            </a:endParaRPr>
          </a:p>
          <a:p>
            <a:endParaRPr lang="en-US" dirty="0">
              <a:latin typeface="Noto Sans" panose="020B0604020202020204" pitchFamily="34" charset="0"/>
            </a:endParaRPr>
          </a:p>
          <a:p>
            <a:endParaRPr lang="en-US" u="none" strike="noStrike" dirty="0">
              <a:effectLst/>
              <a:latin typeface="Noto Sans" panose="020B0604020202020204" pitchFamily="34" charset="0"/>
            </a:endParaRPr>
          </a:p>
          <a:p>
            <a:endParaRPr lang="en-US" dirty="0">
              <a:latin typeface="Noto Sans" panose="020B0604020202020204" pitchFamily="34" charset="0"/>
            </a:endParaRPr>
          </a:p>
          <a:p>
            <a:endParaRPr lang="en-US" i="1" u="none" strike="noStrike" dirty="0">
              <a:effectLst/>
              <a:latin typeface="Noto Sans" panose="020B0604020202020204" pitchFamily="34" charset="0"/>
            </a:endParaRP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7D374-8E9D-3566-EB88-081E1A81295A}"/>
              </a:ext>
            </a:extLst>
          </p:cNvPr>
          <p:cNvSpPr txBox="1"/>
          <p:nvPr/>
        </p:nvSpPr>
        <p:spPr>
          <a:xfrm>
            <a:off x="3633746" y="85079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Papers Cited</a:t>
            </a:r>
          </a:p>
        </p:txBody>
      </p:sp>
    </p:spTree>
    <p:extLst>
      <p:ext uri="{BB962C8B-B14F-4D97-AF65-F5344CB8AC3E}">
        <p14:creationId xmlns:p14="http://schemas.microsoft.com/office/powerpoint/2010/main" val="13745591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368</Words>
  <Application>Microsoft Macintosh PowerPoint</Application>
  <PresentationFormat>On-screen Show (16:9)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Rubik Black</vt:lpstr>
      <vt:lpstr>STIX Two Math</vt:lpstr>
      <vt:lpstr>Karla</vt:lpstr>
      <vt:lpstr>Bebas Neue</vt:lpstr>
      <vt:lpstr>Noto Sans</vt:lpstr>
      <vt:lpstr>Arial</vt:lpstr>
      <vt:lpstr>Soft Colors UI Design for Agencies by Slidesgo</vt:lpstr>
      <vt:lpstr>Machine Learning Through the Centuries</vt:lpstr>
      <vt:lpstr>Choices, and more choices</vt:lpstr>
      <vt:lpstr>01</vt:lpstr>
      <vt:lpstr>What is our goal</vt:lpstr>
      <vt:lpstr>Through the ages</vt:lpstr>
      <vt:lpstr>Through the 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Through the Centuries</dc:title>
  <cp:lastModifiedBy>Shakil Ahmed Rafi</cp:lastModifiedBy>
  <cp:revision>3</cp:revision>
  <dcterms:modified xsi:type="dcterms:W3CDTF">2024-01-04T02:19:26Z</dcterms:modified>
</cp:coreProperties>
</file>