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fca054a22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fca054a22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9fca054a2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9fca054a2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fca054a22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fca054a22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fca054a22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fca054a22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9fca054a2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9fca054a2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9fca054a22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9fca054a22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fca054a2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fca054a2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fca054a22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fca054a22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fca054a22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fca054a22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fca054a22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fca054a22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fcce33e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fcce33e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fca054a2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9fca054a2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fca054a22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9fca054a22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9fca054a22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9fca054a22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9fca054a22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9fca054a22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fca054a2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fca054a2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fca054a22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fca054a22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fca054a22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fca054a22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fcce33e5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9fcce33e5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fca054a22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fca054a22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fca054a22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9fca054a22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fcce33e5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fcce33e5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jp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jp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jpg"/><Relationship Id="rId4" Type="http://schemas.openxmlformats.org/officeDocument/2006/relationships/image" Target="../media/image5.png"/><Relationship Id="rId5" Type="http://schemas.openxmlformats.org/officeDocument/2006/relationships/hyperlink" Target="https://www.mathsisfun.com/data/quartiles.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jp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jp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jp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jp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jp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jp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hyperlink" Target="https://www.kaggle.com/datasets/kalilurrahman/nvidia-stock-data-latest-and-update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09150"/>
            <a:ext cx="8520600" cy="20526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lang="en" sz="5000"/>
              <a:t>Data Analysis of Nvidia Stock</a:t>
            </a:r>
            <a:endParaRPr sz="5000"/>
          </a:p>
        </p:txBody>
      </p:sp>
      <p:sp>
        <p:nvSpPr>
          <p:cNvPr id="55" name="Google Shape;55;p13"/>
          <p:cNvSpPr txBox="1"/>
          <p:nvPr>
            <p:ph idx="1" type="subTitle"/>
          </p:nvPr>
        </p:nvSpPr>
        <p:spPr>
          <a:xfrm>
            <a:off x="311700" y="2834125"/>
            <a:ext cx="8520600" cy="792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D9D9D9"/>
                </a:solidFill>
              </a:rPr>
              <a:t>Presented by: Tuvshin Dashtseren</a:t>
            </a:r>
            <a:endParaRPr>
              <a:solidFill>
                <a:srgbClr val="D9D9D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Interactive Line Plot</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2"/>
          <p:cNvPicPr preferRelativeResize="0"/>
          <p:nvPr/>
        </p:nvPicPr>
        <p:blipFill>
          <a:blip r:embed="rId4">
            <a:alphaModFix/>
          </a:blip>
          <a:stretch>
            <a:fillRect/>
          </a:stretch>
        </p:blipFill>
        <p:spPr>
          <a:xfrm>
            <a:off x="382975" y="1017725"/>
            <a:ext cx="7514224" cy="3822901"/>
          </a:xfrm>
          <a:prstGeom prst="rect">
            <a:avLst/>
          </a:prstGeom>
          <a:noFill/>
          <a:ln>
            <a:noFill/>
          </a:ln>
        </p:spPr>
      </p:pic>
      <p:sp>
        <p:nvSpPr>
          <p:cNvPr id="114" name="Google Shape;114;p22"/>
          <p:cNvSpPr txBox="1"/>
          <p:nvPr/>
        </p:nvSpPr>
        <p:spPr>
          <a:xfrm>
            <a:off x="1650750" y="1877450"/>
            <a:ext cx="3868200" cy="12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This graph allows for </a:t>
            </a:r>
            <a:r>
              <a:rPr lang="en" sz="1800">
                <a:solidFill>
                  <a:schemeClr val="lt1"/>
                </a:solidFill>
              </a:rPr>
              <a:t>seamless</a:t>
            </a:r>
            <a:r>
              <a:rPr lang="en" sz="1800">
                <a:solidFill>
                  <a:schemeClr val="lt1"/>
                </a:solidFill>
              </a:rPr>
              <a:t> prices checks through our historical data. It is very useful for comparing prices throughout the years.</a:t>
            </a:r>
            <a:endParaRPr sz="18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Bar Chart</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3"/>
          <p:cNvPicPr preferRelativeResize="0"/>
          <p:nvPr/>
        </p:nvPicPr>
        <p:blipFill>
          <a:blip r:embed="rId4">
            <a:alphaModFix/>
          </a:blip>
          <a:stretch>
            <a:fillRect/>
          </a:stretch>
        </p:blipFill>
        <p:spPr>
          <a:xfrm>
            <a:off x="311700" y="1092350"/>
            <a:ext cx="7022700" cy="3870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Bar Chart</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4"/>
          <p:cNvPicPr preferRelativeResize="0"/>
          <p:nvPr/>
        </p:nvPicPr>
        <p:blipFill>
          <a:blip r:embed="rId4">
            <a:alphaModFix/>
          </a:blip>
          <a:stretch>
            <a:fillRect/>
          </a:stretch>
        </p:blipFill>
        <p:spPr>
          <a:xfrm>
            <a:off x="311700" y="1092350"/>
            <a:ext cx="7022700" cy="3870250"/>
          </a:xfrm>
          <a:prstGeom prst="rect">
            <a:avLst/>
          </a:prstGeom>
          <a:noFill/>
          <a:ln>
            <a:noFill/>
          </a:ln>
        </p:spPr>
      </p:pic>
      <p:sp>
        <p:nvSpPr>
          <p:cNvPr id="129" name="Google Shape;129;p24"/>
          <p:cNvSpPr txBox="1"/>
          <p:nvPr/>
        </p:nvSpPr>
        <p:spPr>
          <a:xfrm>
            <a:off x="1764100" y="1672000"/>
            <a:ext cx="3946200" cy="18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Another simple, yet effective way to visualize the distribution of volume of Nvidia shares being traded.</a:t>
            </a:r>
            <a:endParaRPr sz="18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Violin Plot</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5"/>
          <p:cNvPicPr preferRelativeResize="0"/>
          <p:nvPr/>
        </p:nvPicPr>
        <p:blipFill>
          <a:blip r:embed="rId4">
            <a:alphaModFix/>
          </a:blip>
          <a:stretch>
            <a:fillRect/>
          </a:stretch>
        </p:blipFill>
        <p:spPr>
          <a:xfrm>
            <a:off x="311700" y="1077600"/>
            <a:ext cx="5903276" cy="3903850"/>
          </a:xfrm>
          <a:prstGeom prst="rect">
            <a:avLst/>
          </a:prstGeom>
          <a:noFill/>
          <a:ln>
            <a:noFill/>
          </a:ln>
        </p:spPr>
      </p:pic>
      <p:sp>
        <p:nvSpPr>
          <p:cNvPr id="137" name="Google Shape;137;p25"/>
          <p:cNvSpPr txBox="1"/>
          <p:nvPr/>
        </p:nvSpPr>
        <p:spPr>
          <a:xfrm>
            <a:off x="6085775" y="1237500"/>
            <a:ext cx="2943300" cy="2668500"/>
          </a:xfrm>
          <a:prstGeom prst="rect">
            <a:avLst/>
          </a:prstGeom>
          <a:noFill/>
          <a:ln>
            <a:noFill/>
          </a:ln>
        </p:spPr>
        <p:txBody>
          <a:bodyPr anchorCtr="0" anchor="t" bIns="91425" lIns="91425" spcFirstLastPara="1" rIns="91425" wrap="square" tIns="91425">
            <a:noAutofit/>
          </a:bodyPr>
          <a:lstStyle/>
          <a:p>
            <a:pPr indent="0" lvl="0" marL="457200" rtl="0" algn="l">
              <a:lnSpc>
                <a:spcPct val="146250"/>
              </a:lnSpc>
              <a:spcBef>
                <a:spcPts val="1800"/>
              </a:spcBef>
              <a:spcAft>
                <a:spcPts val="0"/>
              </a:spcAft>
              <a:buNone/>
            </a:pPr>
            <a:r>
              <a:t/>
            </a:r>
            <a:endParaRPr sz="1200">
              <a:highlight>
                <a:srgbClr val="FFFFFF"/>
              </a:highlight>
            </a:endParaRPr>
          </a:p>
          <a:p>
            <a:pPr indent="0" lvl="0" marL="0" rtl="0" algn="l">
              <a:spcBef>
                <a:spcPts val="1200"/>
              </a:spcBef>
              <a:spcAft>
                <a:spcPts val="0"/>
              </a:spcAft>
              <a:buNone/>
            </a:pPr>
            <a:r>
              <a:t/>
            </a:r>
            <a:endParaRPr sz="1800">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Violin Plot</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4" name="Google Shape;144;p26"/>
          <p:cNvPicPr preferRelativeResize="0"/>
          <p:nvPr/>
        </p:nvPicPr>
        <p:blipFill>
          <a:blip r:embed="rId4">
            <a:alphaModFix/>
          </a:blip>
          <a:stretch>
            <a:fillRect/>
          </a:stretch>
        </p:blipFill>
        <p:spPr>
          <a:xfrm>
            <a:off x="311700" y="1077600"/>
            <a:ext cx="5903276" cy="3903850"/>
          </a:xfrm>
          <a:prstGeom prst="rect">
            <a:avLst/>
          </a:prstGeom>
          <a:noFill/>
          <a:ln>
            <a:noFill/>
          </a:ln>
        </p:spPr>
      </p:pic>
      <p:sp>
        <p:nvSpPr>
          <p:cNvPr id="145" name="Google Shape;145;p26"/>
          <p:cNvSpPr txBox="1"/>
          <p:nvPr/>
        </p:nvSpPr>
        <p:spPr>
          <a:xfrm>
            <a:off x="6085775" y="1237500"/>
            <a:ext cx="2943300" cy="2668500"/>
          </a:xfrm>
          <a:prstGeom prst="rect">
            <a:avLst/>
          </a:prstGeom>
          <a:noFill/>
          <a:ln>
            <a:noFill/>
          </a:ln>
        </p:spPr>
        <p:txBody>
          <a:bodyPr anchorCtr="0" anchor="t" bIns="91425" lIns="91425" spcFirstLastPara="1" rIns="91425" wrap="square" tIns="91425">
            <a:noAutofit/>
          </a:bodyPr>
          <a:lstStyle/>
          <a:p>
            <a:pPr indent="-304800" lvl="0" marL="457200" rtl="0" algn="l">
              <a:lnSpc>
                <a:spcPct val="146250"/>
              </a:lnSpc>
              <a:spcBef>
                <a:spcPts val="1800"/>
              </a:spcBef>
              <a:spcAft>
                <a:spcPts val="0"/>
              </a:spcAft>
              <a:buSzPts val="1200"/>
              <a:buChar char="●"/>
            </a:pPr>
            <a:r>
              <a:rPr lang="en" sz="1200">
                <a:highlight>
                  <a:srgbClr val="FFFFFF"/>
                </a:highlight>
              </a:rPr>
              <a:t>the white dot represents the median</a:t>
            </a:r>
            <a:endParaRPr sz="1200">
              <a:highlight>
                <a:srgbClr val="FFFFFF"/>
              </a:highlight>
            </a:endParaRPr>
          </a:p>
          <a:p>
            <a:pPr indent="-304800" lvl="0" marL="457200" rtl="0" algn="l">
              <a:lnSpc>
                <a:spcPct val="146250"/>
              </a:lnSpc>
              <a:spcBef>
                <a:spcPts val="0"/>
              </a:spcBef>
              <a:spcAft>
                <a:spcPts val="0"/>
              </a:spcAft>
              <a:buSzPts val="1200"/>
              <a:buChar char="●"/>
            </a:pPr>
            <a:r>
              <a:rPr lang="en" sz="1200">
                <a:highlight>
                  <a:srgbClr val="FFFFFF"/>
                </a:highlight>
              </a:rPr>
              <a:t>the thick black bar in the center represents the </a:t>
            </a:r>
            <a:r>
              <a:rPr lang="en" sz="1200" u="sng">
                <a:solidFill>
                  <a:srgbClr val="26A05A"/>
                </a:solidFill>
                <a:highlight>
                  <a:srgbClr val="FFFFFF"/>
                </a:highlight>
                <a:hlinkClick r:id="rId5">
                  <a:extLst>
                    <a:ext uri="{A12FA001-AC4F-418D-AE19-62706E023703}">
                      <ahyp:hlinkClr val="tx"/>
                    </a:ext>
                  </a:extLst>
                </a:hlinkClick>
              </a:rPr>
              <a:t>interquartile range</a:t>
            </a:r>
            <a:endParaRPr sz="1200" u="sng">
              <a:solidFill>
                <a:srgbClr val="26A05A"/>
              </a:solidFill>
              <a:highlight>
                <a:srgbClr val="FFFFFF"/>
              </a:highlight>
            </a:endParaRPr>
          </a:p>
          <a:p>
            <a:pPr indent="-304800" lvl="0" marL="457200" rtl="0" algn="l">
              <a:lnSpc>
                <a:spcPct val="146250"/>
              </a:lnSpc>
              <a:spcBef>
                <a:spcPts val="0"/>
              </a:spcBef>
              <a:spcAft>
                <a:spcPts val="0"/>
              </a:spcAft>
              <a:buSzPts val="1200"/>
              <a:buChar char="●"/>
            </a:pPr>
            <a:r>
              <a:rPr lang="en" sz="1200">
                <a:highlight>
                  <a:srgbClr val="FFFFFF"/>
                </a:highlight>
              </a:rPr>
              <a:t>the thin black line represents the rest of the distribution, except for points that are determined to be “outliers” using a method that is a function of the interquartile range.</a:t>
            </a:r>
            <a:endParaRPr sz="1200">
              <a:highlight>
                <a:srgbClr val="FFFFFF"/>
              </a:highlight>
            </a:endParaRPr>
          </a:p>
          <a:p>
            <a:pPr indent="0" lvl="0" marL="0" rtl="0" algn="l">
              <a:spcBef>
                <a:spcPts val="1200"/>
              </a:spcBef>
              <a:spcAft>
                <a:spcPts val="0"/>
              </a:spcAft>
              <a:buNone/>
            </a:pPr>
            <a:r>
              <a:t/>
            </a:r>
            <a:endParaRPr sz="1800">
              <a:solidFill>
                <a:schemeClr val="l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Model</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27"/>
          <p:cNvPicPr preferRelativeResize="0"/>
          <p:nvPr/>
        </p:nvPicPr>
        <p:blipFill>
          <a:blip r:embed="rId4">
            <a:alphaModFix/>
          </a:blip>
          <a:stretch>
            <a:fillRect/>
          </a:stretch>
        </p:blipFill>
        <p:spPr>
          <a:xfrm>
            <a:off x="311700" y="1093175"/>
            <a:ext cx="6675852" cy="3900401"/>
          </a:xfrm>
          <a:prstGeom prst="rect">
            <a:avLst/>
          </a:prstGeom>
          <a:noFill/>
          <a:ln>
            <a:noFill/>
          </a:ln>
        </p:spPr>
      </p:pic>
      <p:sp>
        <p:nvSpPr>
          <p:cNvPr id="153" name="Google Shape;153;p27"/>
          <p:cNvSpPr txBox="1"/>
          <p:nvPr/>
        </p:nvSpPr>
        <p:spPr>
          <a:xfrm>
            <a:off x="7049250" y="1700350"/>
            <a:ext cx="1962600" cy="32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Model</a:t>
            </a:r>
            <a:endParaRPr/>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28"/>
          <p:cNvPicPr preferRelativeResize="0"/>
          <p:nvPr/>
        </p:nvPicPr>
        <p:blipFill>
          <a:blip r:embed="rId4">
            <a:alphaModFix/>
          </a:blip>
          <a:stretch>
            <a:fillRect/>
          </a:stretch>
        </p:blipFill>
        <p:spPr>
          <a:xfrm>
            <a:off x="311700" y="1093175"/>
            <a:ext cx="6675852" cy="3900401"/>
          </a:xfrm>
          <a:prstGeom prst="rect">
            <a:avLst/>
          </a:prstGeom>
          <a:noFill/>
          <a:ln>
            <a:noFill/>
          </a:ln>
        </p:spPr>
      </p:pic>
      <p:sp>
        <p:nvSpPr>
          <p:cNvPr id="161" name="Google Shape;161;p28"/>
          <p:cNvSpPr txBox="1"/>
          <p:nvPr/>
        </p:nvSpPr>
        <p:spPr>
          <a:xfrm>
            <a:off x="7049250" y="1700350"/>
            <a:ext cx="1962600" cy="32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02124"/>
                </a:solidFill>
                <a:highlight>
                  <a:srgbClr val="FFFFFF"/>
                </a:highlight>
                <a:latin typeface="Roboto"/>
                <a:ea typeface="Roboto"/>
                <a:cs typeface="Roboto"/>
                <a:sym typeface="Roboto"/>
              </a:rPr>
              <a:t>Utilizes machine learning or statistical techniques to analyze historical data and learn patterns, which can then be used to predict future outcomes or trends.</a:t>
            </a:r>
            <a:endParaRPr sz="1800">
              <a:solidFill>
                <a:schemeClr val="l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Matrix</a:t>
            </a:r>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29"/>
          <p:cNvPicPr preferRelativeResize="0"/>
          <p:nvPr/>
        </p:nvPicPr>
        <p:blipFill>
          <a:blip r:embed="rId4">
            <a:alphaModFix/>
          </a:blip>
          <a:stretch>
            <a:fillRect/>
          </a:stretch>
        </p:blipFill>
        <p:spPr>
          <a:xfrm>
            <a:off x="311700" y="1077100"/>
            <a:ext cx="5250400" cy="3884325"/>
          </a:xfrm>
          <a:prstGeom prst="rect">
            <a:avLst/>
          </a:prstGeom>
          <a:noFill/>
          <a:ln>
            <a:noFill/>
          </a:ln>
        </p:spPr>
      </p:pic>
      <p:sp>
        <p:nvSpPr>
          <p:cNvPr id="169" name="Google Shape;169;p29"/>
          <p:cNvSpPr txBox="1"/>
          <p:nvPr/>
        </p:nvSpPr>
        <p:spPr>
          <a:xfrm>
            <a:off x="5766950" y="1331925"/>
            <a:ext cx="3003900" cy="33441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200">
              <a:solidFill>
                <a:srgbClr val="202124"/>
              </a:solidFill>
              <a:highlight>
                <a:srgbClr val="FFFFFF"/>
              </a:highlight>
              <a:latin typeface="Roboto"/>
              <a:ea typeface="Roboto"/>
              <a:cs typeface="Roboto"/>
              <a:sym typeface="Roboto"/>
            </a:endParaRPr>
          </a:p>
          <a:p>
            <a:pPr indent="0" lvl="0" marL="0" rtl="0" algn="l">
              <a:spcBef>
                <a:spcPts val="300"/>
              </a:spcBef>
              <a:spcAft>
                <a:spcPts val="0"/>
              </a:spcAft>
              <a:buNone/>
            </a:pPr>
            <a:r>
              <a:t/>
            </a:r>
            <a:endParaRPr sz="1800">
              <a:solidFill>
                <a:schemeClr val="l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Matrix</a:t>
            </a:r>
            <a:endParaRPr/>
          </a:p>
        </p:txBody>
      </p:sp>
      <p:sp>
        <p:nvSpPr>
          <p:cNvPr id="175" name="Google Shape;17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30"/>
          <p:cNvPicPr preferRelativeResize="0"/>
          <p:nvPr/>
        </p:nvPicPr>
        <p:blipFill>
          <a:blip r:embed="rId4">
            <a:alphaModFix/>
          </a:blip>
          <a:stretch>
            <a:fillRect/>
          </a:stretch>
        </p:blipFill>
        <p:spPr>
          <a:xfrm>
            <a:off x="311700" y="1077100"/>
            <a:ext cx="5250400" cy="3884325"/>
          </a:xfrm>
          <a:prstGeom prst="rect">
            <a:avLst/>
          </a:prstGeom>
          <a:noFill/>
          <a:ln>
            <a:noFill/>
          </a:ln>
        </p:spPr>
      </p:pic>
      <p:sp>
        <p:nvSpPr>
          <p:cNvPr id="177" name="Google Shape;177;p30"/>
          <p:cNvSpPr txBox="1"/>
          <p:nvPr/>
        </p:nvSpPr>
        <p:spPr>
          <a:xfrm>
            <a:off x="5766950" y="1331925"/>
            <a:ext cx="3003900" cy="3344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Look at the number in each cell to see the strength and direction of the correlation.</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Positive numbers indicate positive correlations, while negative numbers indicate negative correlations.</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The closer the number is to 1 (or -1), the stronger the correlation.</a:t>
            </a:r>
            <a:endParaRPr sz="1200">
              <a:solidFill>
                <a:srgbClr val="202124"/>
              </a:solidFill>
              <a:highlight>
                <a:srgbClr val="FFFFFF"/>
              </a:highlight>
              <a:latin typeface="Roboto"/>
              <a:ea typeface="Roboto"/>
              <a:cs typeface="Roboto"/>
              <a:sym typeface="Roboto"/>
            </a:endParaRPr>
          </a:p>
          <a:p>
            <a:pPr indent="0" lvl="0" marL="0" rtl="0" algn="l">
              <a:spcBef>
                <a:spcPts val="300"/>
              </a:spcBef>
              <a:spcAft>
                <a:spcPts val="0"/>
              </a:spcAft>
              <a:buNone/>
            </a:pPr>
            <a:r>
              <a:t/>
            </a:r>
            <a:endParaRPr sz="1800">
              <a:solidFill>
                <a:schemeClr val="l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Pair Plot</a:t>
            </a:r>
            <a:endParaRPr/>
          </a:p>
        </p:txBody>
      </p:sp>
      <p:pic>
        <p:nvPicPr>
          <p:cNvPr id="183" name="Google Shape;183;p31"/>
          <p:cNvPicPr preferRelativeResize="0"/>
          <p:nvPr/>
        </p:nvPicPr>
        <p:blipFill>
          <a:blip r:embed="rId4">
            <a:alphaModFix/>
          </a:blip>
          <a:stretch>
            <a:fillRect/>
          </a:stretch>
        </p:blipFill>
        <p:spPr>
          <a:xfrm>
            <a:off x="311700" y="1077100"/>
            <a:ext cx="3941499" cy="3941499"/>
          </a:xfrm>
          <a:prstGeom prst="rect">
            <a:avLst/>
          </a:prstGeom>
          <a:noFill/>
          <a:ln>
            <a:noFill/>
          </a:ln>
        </p:spPr>
      </p:pic>
      <p:sp>
        <p:nvSpPr>
          <p:cNvPr id="184" name="Google Shape;184;p31"/>
          <p:cNvSpPr txBox="1"/>
          <p:nvPr/>
        </p:nvSpPr>
        <p:spPr>
          <a:xfrm>
            <a:off x="4612150" y="1077100"/>
            <a:ext cx="3266100" cy="28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100">
              <a:solidFill>
                <a:schemeClr val="lt1"/>
              </a:solidFill>
              <a:highlight>
                <a:schemeClr val="dk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Nvidia</a:t>
            </a:r>
            <a:endParaRPr/>
          </a:p>
        </p:txBody>
      </p:sp>
      <p:sp>
        <p:nvSpPr>
          <p:cNvPr id="61" name="Google Shape;61;p14"/>
          <p:cNvSpPr txBox="1"/>
          <p:nvPr>
            <p:ph idx="1" type="body"/>
          </p:nvPr>
        </p:nvSpPr>
        <p:spPr>
          <a:xfrm>
            <a:off x="311700" y="1152475"/>
            <a:ext cx="8520600" cy="3416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2400">
                <a:solidFill>
                  <a:schemeClr val="dk1"/>
                </a:solidFill>
              </a:rPr>
              <a:t>Nvidia is a </a:t>
            </a:r>
            <a:r>
              <a:rPr lang="en" sz="2400">
                <a:solidFill>
                  <a:schemeClr val="dk1"/>
                </a:solidFill>
              </a:rPr>
              <a:t>renown</a:t>
            </a:r>
            <a:r>
              <a:rPr lang="en" sz="2400">
                <a:solidFill>
                  <a:schemeClr val="dk1"/>
                </a:solidFill>
              </a:rPr>
              <a:t> technology company that specializes in computer hardware such as graphics cards. Nvidia is also responsible for the development of A.I using Nvidia’s hardware. Their professional line of GPUs (Graphical Processing Unit) is </a:t>
            </a:r>
            <a:r>
              <a:rPr lang="en" sz="2400">
                <a:solidFill>
                  <a:schemeClr val="dk1"/>
                </a:solidFill>
              </a:rPr>
              <a:t>utilized</a:t>
            </a:r>
            <a:r>
              <a:rPr lang="en" sz="2400">
                <a:solidFill>
                  <a:schemeClr val="dk1"/>
                </a:solidFill>
              </a:rPr>
              <a:t> for a number of processes such a 3D Modeling, Video Editing, Gaming, and more. Nvidia’s top customers consist of Dell, Amazon, Google, Microsoft, Meta, and more. </a:t>
            </a:r>
            <a:endParaRPr sz="24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Pair Plot</a:t>
            </a:r>
            <a:endParaRPr/>
          </a:p>
        </p:txBody>
      </p:sp>
      <p:pic>
        <p:nvPicPr>
          <p:cNvPr id="190" name="Google Shape;190;p32"/>
          <p:cNvPicPr preferRelativeResize="0"/>
          <p:nvPr/>
        </p:nvPicPr>
        <p:blipFill>
          <a:blip r:embed="rId4">
            <a:alphaModFix/>
          </a:blip>
          <a:stretch>
            <a:fillRect/>
          </a:stretch>
        </p:blipFill>
        <p:spPr>
          <a:xfrm>
            <a:off x="311700" y="1077100"/>
            <a:ext cx="3941499" cy="3941499"/>
          </a:xfrm>
          <a:prstGeom prst="rect">
            <a:avLst/>
          </a:prstGeom>
          <a:noFill/>
          <a:ln>
            <a:noFill/>
          </a:ln>
        </p:spPr>
      </p:pic>
      <p:sp>
        <p:nvSpPr>
          <p:cNvPr id="191" name="Google Shape;191;p32"/>
          <p:cNvSpPr txBox="1"/>
          <p:nvPr/>
        </p:nvSpPr>
        <p:spPr>
          <a:xfrm>
            <a:off x="4612150" y="1077100"/>
            <a:ext cx="3266100" cy="28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lt1"/>
                </a:solidFill>
                <a:highlight>
                  <a:schemeClr val="dk1"/>
                </a:highlight>
                <a:latin typeface="Roboto"/>
                <a:ea typeface="Roboto"/>
                <a:cs typeface="Roboto"/>
                <a:sym typeface="Roboto"/>
              </a:rPr>
              <a:t>The Seaborn Pairplot allows us to plot relationships between variables within a dataset.</a:t>
            </a:r>
            <a:endParaRPr sz="3100">
              <a:solidFill>
                <a:schemeClr val="lt1"/>
              </a:solidFill>
              <a:highlight>
                <a:schemeClr val="dk1"/>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Driven Insights</a:t>
            </a:r>
            <a:endParaRPr/>
          </a:p>
        </p:txBody>
      </p:sp>
      <p:sp>
        <p:nvSpPr>
          <p:cNvPr id="197" name="Google Shape;197;p33"/>
          <p:cNvSpPr txBox="1"/>
          <p:nvPr>
            <p:ph idx="1" type="body"/>
          </p:nvPr>
        </p:nvSpPr>
        <p:spPr>
          <a:xfrm>
            <a:off x="311700" y="1152475"/>
            <a:ext cx="8520600" cy="3416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47500" lnSpcReduction="20000"/>
          </a:bodyPr>
          <a:lstStyle/>
          <a:p>
            <a:pPr indent="0" lvl="0" marL="0" rtl="0" algn="l">
              <a:lnSpc>
                <a:spcPct val="100000"/>
              </a:lnSpc>
              <a:spcBef>
                <a:spcPts val="0"/>
              </a:spcBef>
              <a:spcAft>
                <a:spcPts val="0"/>
              </a:spcAft>
              <a:buNone/>
            </a:pPr>
            <a:r>
              <a:rPr lang="en" sz="4107">
                <a:solidFill>
                  <a:schemeClr val="dk1"/>
                </a:solidFill>
                <a:highlight>
                  <a:schemeClr val="lt1"/>
                </a:highlight>
              </a:rPr>
              <a:t>if you bought NVDA stock one year ago, Oct 14, 2022, for the price of $115 you would have successfully tripled your investment.</a:t>
            </a:r>
            <a:endParaRPr sz="4107">
              <a:solidFill>
                <a:schemeClr val="dk1"/>
              </a:solidFill>
              <a:highlight>
                <a:schemeClr val="lt1"/>
              </a:highlight>
            </a:endParaRPr>
          </a:p>
          <a:p>
            <a:pPr indent="0" lvl="0" marL="0" rtl="0" algn="l">
              <a:lnSpc>
                <a:spcPct val="100000"/>
              </a:lnSpc>
              <a:spcBef>
                <a:spcPts val="1200"/>
              </a:spcBef>
              <a:spcAft>
                <a:spcPts val="0"/>
              </a:spcAft>
              <a:buNone/>
            </a:pPr>
            <a:r>
              <a:rPr lang="en" sz="4107">
                <a:solidFill>
                  <a:schemeClr val="dk1"/>
                </a:solidFill>
                <a:highlight>
                  <a:schemeClr val="lt1"/>
                </a:highlight>
              </a:rPr>
              <a:t>What is more </a:t>
            </a:r>
            <a:r>
              <a:rPr lang="en" sz="4107">
                <a:solidFill>
                  <a:schemeClr val="dk1"/>
                </a:solidFill>
                <a:highlight>
                  <a:schemeClr val="lt1"/>
                </a:highlight>
              </a:rPr>
              <a:t>astonishing</a:t>
            </a:r>
            <a:r>
              <a:rPr lang="en" sz="4107">
                <a:solidFill>
                  <a:schemeClr val="dk1"/>
                </a:solidFill>
                <a:highlight>
                  <a:schemeClr val="lt1"/>
                </a:highlight>
              </a:rPr>
              <a:t> is Pre-COVID NVDA was only selling at $33 June 3, 2019. This means if you had bought one share</a:t>
            </a:r>
            <a:endParaRPr sz="4107">
              <a:solidFill>
                <a:schemeClr val="dk1"/>
              </a:solidFill>
              <a:highlight>
                <a:schemeClr val="lt1"/>
              </a:highlight>
            </a:endParaRPr>
          </a:p>
          <a:p>
            <a:pPr indent="0" lvl="0" marL="0" rtl="0" algn="l">
              <a:lnSpc>
                <a:spcPct val="100000"/>
              </a:lnSpc>
              <a:spcBef>
                <a:spcPts val="1200"/>
              </a:spcBef>
              <a:spcAft>
                <a:spcPts val="0"/>
              </a:spcAft>
              <a:buNone/>
            </a:pPr>
            <a:r>
              <a:rPr lang="en" sz="4107">
                <a:solidFill>
                  <a:schemeClr val="dk1"/>
                </a:solidFill>
                <a:highlight>
                  <a:schemeClr val="lt1"/>
                </a:highlight>
              </a:rPr>
              <a:t>you would have 10X your investment. To put that into scale you had invested your weekly paycheck of $500 your return would be roughly $4500.</a:t>
            </a:r>
            <a:endParaRPr sz="4107">
              <a:solidFill>
                <a:schemeClr val="dk1"/>
              </a:solidFill>
              <a:highlight>
                <a:schemeClr val="lt1"/>
              </a:highlight>
            </a:endParaRPr>
          </a:p>
          <a:p>
            <a:pPr indent="0" lvl="0" marL="0" rtl="0" algn="l">
              <a:lnSpc>
                <a:spcPct val="100000"/>
              </a:lnSpc>
              <a:spcBef>
                <a:spcPts val="1200"/>
              </a:spcBef>
              <a:spcAft>
                <a:spcPts val="0"/>
              </a:spcAft>
              <a:buNone/>
            </a:pPr>
            <a:r>
              <a:rPr lang="en" sz="4107">
                <a:solidFill>
                  <a:schemeClr val="dk1"/>
                </a:solidFill>
                <a:highlight>
                  <a:schemeClr val="lt1"/>
                </a:highlight>
              </a:rPr>
              <a:t>Based on the interactive chart NVDA is at a all time high. In comparison with volume, many people are choosing to hold their shares.</a:t>
            </a:r>
            <a:endParaRPr sz="4107">
              <a:solidFill>
                <a:schemeClr val="dk1"/>
              </a:solidFill>
              <a:highlight>
                <a:schemeClr val="lt1"/>
              </a:highlight>
            </a:endParaRPr>
          </a:p>
          <a:p>
            <a:pPr indent="0" lvl="0" marL="0" rtl="0" algn="l">
              <a:lnSpc>
                <a:spcPct val="100000"/>
              </a:lnSpc>
              <a:spcBef>
                <a:spcPts val="1200"/>
              </a:spcBef>
              <a:spcAft>
                <a:spcPts val="1200"/>
              </a:spcAft>
              <a:buNone/>
            </a:pPr>
            <a:r>
              <a:rPr lang="en" sz="4107">
                <a:solidFill>
                  <a:schemeClr val="dk1"/>
                </a:solidFill>
                <a:highlight>
                  <a:schemeClr val="lt1"/>
                </a:highlight>
              </a:rPr>
              <a:t>With the recent advancements within AI computers need better processing power for research and development.</a:t>
            </a:r>
            <a:endParaRPr>
              <a:solidFill>
                <a:schemeClr val="dk1"/>
              </a:solidFill>
              <a:highlight>
                <a:schemeClr val="lt1"/>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Driven Insights</a:t>
            </a:r>
            <a:endParaRPr/>
          </a:p>
        </p:txBody>
      </p:sp>
      <p:sp>
        <p:nvSpPr>
          <p:cNvPr id="203" name="Google Shape;203;p34"/>
          <p:cNvSpPr txBox="1"/>
          <p:nvPr>
            <p:ph idx="1" type="body"/>
          </p:nvPr>
        </p:nvSpPr>
        <p:spPr>
          <a:xfrm>
            <a:off x="311700" y="1152475"/>
            <a:ext cx="8520600" cy="3416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en" sz="4107">
                <a:solidFill>
                  <a:schemeClr val="dk1"/>
                </a:solidFill>
                <a:highlight>
                  <a:schemeClr val="lt1"/>
                </a:highlight>
              </a:rPr>
              <a:t>We see that the price dropped drastically a year ago due to speculation of a recession.</a:t>
            </a:r>
            <a:endParaRPr sz="4107">
              <a:solidFill>
                <a:schemeClr val="dk1"/>
              </a:solidFill>
              <a:highlight>
                <a:schemeClr val="lt1"/>
              </a:highlight>
            </a:endParaRPr>
          </a:p>
          <a:p>
            <a:pPr indent="0" lvl="0" marL="0" rtl="0" algn="l">
              <a:lnSpc>
                <a:spcPct val="100000"/>
              </a:lnSpc>
              <a:spcBef>
                <a:spcPts val="1200"/>
              </a:spcBef>
              <a:spcAft>
                <a:spcPts val="0"/>
              </a:spcAft>
              <a:buNone/>
            </a:pPr>
            <a:r>
              <a:rPr lang="en" sz="4107">
                <a:solidFill>
                  <a:schemeClr val="dk1"/>
                </a:solidFill>
                <a:highlight>
                  <a:schemeClr val="lt1"/>
                </a:highlight>
              </a:rPr>
              <a:t>I predict that there will be another drop similar to Oct 14, 2022. Because, the NVDA stock is at a all time high.</a:t>
            </a:r>
            <a:endParaRPr sz="4107">
              <a:solidFill>
                <a:schemeClr val="dk1"/>
              </a:solidFill>
              <a:highlight>
                <a:schemeClr val="lt1"/>
              </a:highlight>
            </a:endParaRPr>
          </a:p>
          <a:p>
            <a:pPr indent="0" lvl="0" marL="0" rtl="0" algn="l">
              <a:lnSpc>
                <a:spcPct val="100000"/>
              </a:lnSpc>
              <a:spcBef>
                <a:spcPts val="1200"/>
              </a:spcBef>
              <a:spcAft>
                <a:spcPts val="1200"/>
              </a:spcAft>
              <a:buNone/>
            </a:pPr>
            <a:r>
              <a:rPr lang="en" sz="4107">
                <a:solidFill>
                  <a:schemeClr val="dk1"/>
                </a:solidFill>
                <a:highlight>
                  <a:schemeClr val="lt1"/>
                </a:highlight>
              </a:rPr>
              <a:t>We see from historical data that after a rise in price, the stock tends to lower in price, than quickly escalate.</a:t>
            </a:r>
            <a:endParaRPr>
              <a:solidFill>
                <a:schemeClr val="dk1"/>
              </a:solidFill>
              <a:highlight>
                <a:schemeClr val="lt1"/>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Conclusion</a:t>
            </a:r>
            <a:endParaRPr/>
          </a:p>
        </p:txBody>
      </p:sp>
      <p:sp>
        <p:nvSpPr>
          <p:cNvPr id="209" name="Google Shape;209;p35"/>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2100">
                <a:highlight>
                  <a:schemeClr val="lt1"/>
                </a:highlight>
              </a:rPr>
              <a:t>Nvidia has a high potential for growth over the next years. Data from our investigation indicates that it is on an upwards trend with lower volumes of shares being traded. This means that the price per share is increasing and investors are deciding to hold rather than sell. This could be because of the </a:t>
            </a:r>
            <a:r>
              <a:rPr lang="en" sz="2100">
                <a:highlight>
                  <a:schemeClr val="lt1"/>
                </a:highlight>
              </a:rPr>
              <a:t>influence</a:t>
            </a:r>
            <a:r>
              <a:rPr lang="en" sz="2100">
                <a:highlight>
                  <a:schemeClr val="lt1"/>
                </a:highlight>
              </a:rPr>
              <a:t> of Nvidia on the development of Large Language Models and A.I. In addition, revenue from many larger companies such as Amazon, Microsoft, and Google create a stable source of income. Nvidia is likely to be bullish in the upcoming year given the data and background knowledge of the market.</a:t>
            </a:r>
            <a:endParaRPr sz="2100">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My Data Set</a:t>
            </a:r>
            <a:endParaRPr/>
          </a:p>
        </p:txBody>
      </p:sp>
      <p:sp>
        <p:nvSpPr>
          <p:cNvPr id="67" name="Google Shape;67;p15"/>
          <p:cNvSpPr txBox="1"/>
          <p:nvPr>
            <p:ph idx="1" type="body"/>
          </p:nvPr>
        </p:nvSpPr>
        <p:spPr>
          <a:xfrm>
            <a:off x="311700" y="1152475"/>
            <a:ext cx="8520600" cy="3416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chemeClr val="dk1"/>
                </a:solidFill>
              </a:rPr>
              <a:t>The data set I have chosen is from Kaggle. The stock price history dates all the way back from 1999 to 2023. I chose Nvidia because I wanted to discover insights before investing into more shares. I have used their products before and I </a:t>
            </a:r>
            <a:r>
              <a:rPr lang="en" sz="2300">
                <a:solidFill>
                  <a:schemeClr val="dk1"/>
                </a:solidFill>
              </a:rPr>
              <a:t>believe</a:t>
            </a:r>
            <a:r>
              <a:rPr lang="en" sz="2300">
                <a:solidFill>
                  <a:schemeClr val="dk1"/>
                </a:solidFill>
              </a:rPr>
              <a:t> Nvidia is a company that is highly </a:t>
            </a:r>
            <a:r>
              <a:rPr lang="en" sz="2300">
                <a:solidFill>
                  <a:schemeClr val="dk1"/>
                </a:solidFill>
              </a:rPr>
              <a:t>relevant in the world of technology. </a:t>
            </a:r>
            <a:endParaRPr sz="2300">
              <a:solidFill>
                <a:schemeClr val="dk1"/>
              </a:solidFill>
            </a:endParaRPr>
          </a:p>
          <a:p>
            <a:pPr indent="0" lvl="0" marL="0" rtl="0" algn="l">
              <a:spcBef>
                <a:spcPts val="1200"/>
              </a:spcBef>
              <a:spcAft>
                <a:spcPts val="0"/>
              </a:spcAft>
              <a:buNone/>
            </a:pPr>
            <a:r>
              <a:t/>
            </a:r>
            <a:endParaRPr sz="2300"/>
          </a:p>
          <a:p>
            <a:pPr indent="0" lvl="0" marL="0" rtl="0" algn="l">
              <a:spcBef>
                <a:spcPts val="1200"/>
              </a:spcBef>
              <a:spcAft>
                <a:spcPts val="1200"/>
              </a:spcAft>
              <a:buNone/>
            </a:pPr>
            <a:r>
              <a:rPr lang="en" sz="2300" u="sng">
                <a:solidFill>
                  <a:schemeClr val="hlink"/>
                </a:solidFill>
                <a:hlinkClick r:id="rId4"/>
              </a:rPr>
              <a:t>Find the data set here</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356825" y="875025"/>
            <a:ext cx="6515100" cy="3486150"/>
          </a:xfrm>
          <a:prstGeom prst="rect">
            <a:avLst/>
          </a:prstGeom>
          <a:noFill/>
          <a:ln>
            <a:noFill/>
          </a:ln>
        </p:spPr>
      </p:pic>
      <p:sp>
        <p:nvSpPr>
          <p:cNvPr id="73" name="Google Shape;73;p16"/>
          <p:cNvSpPr txBox="1"/>
          <p:nvPr/>
        </p:nvSpPr>
        <p:spPr>
          <a:xfrm>
            <a:off x="1310675" y="247975"/>
            <a:ext cx="4080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lt2"/>
                </a:solidFill>
              </a:rPr>
              <a:t>Here it is!</a:t>
            </a:r>
            <a:endParaRPr sz="23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1314450" y="882100"/>
            <a:ext cx="6515100" cy="3486150"/>
          </a:xfrm>
          <a:prstGeom prst="rect">
            <a:avLst/>
          </a:prstGeom>
          <a:noFill/>
          <a:ln>
            <a:noFill/>
          </a:ln>
        </p:spPr>
      </p:pic>
      <p:sp>
        <p:nvSpPr>
          <p:cNvPr id="79" name="Google Shape;79;p17"/>
          <p:cNvSpPr txBox="1"/>
          <p:nvPr/>
        </p:nvSpPr>
        <p:spPr>
          <a:xfrm>
            <a:off x="1224500" y="4562550"/>
            <a:ext cx="6284100" cy="4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Just kidding, this is not very data literate..</a:t>
            </a:r>
            <a:endParaRPr sz="1800">
              <a:solidFill>
                <a:schemeClr val="lt2"/>
              </a:solidFill>
            </a:endParaRPr>
          </a:p>
        </p:txBody>
      </p:sp>
      <p:sp>
        <p:nvSpPr>
          <p:cNvPr id="80" name="Google Shape;80;p17"/>
          <p:cNvSpPr/>
          <p:nvPr/>
        </p:nvSpPr>
        <p:spPr>
          <a:xfrm>
            <a:off x="661250" y="481750"/>
            <a:ext cx="7410600" cy="40311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Imported Libraries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lang="en" sz="2994">
                <a:solidFill>
                  <a:srgbClr val="6AA84F"/>
                </a:solidFill>
              </a:rPr>
              <a:t>pandas (pd):</a:t>
            </a:r>
            <a:r>
              <a:rPr lang="en" sz="2994">
                <a:solidFill>
                  <a:schemeClr val="dk1"/>
                </a:solidFill>
              </a:rPr>
              <a:t> Used for data manipulation and analysis. It provides data structures like DataFrame for efficiently storing and manipulating large datasets.</a:t>
            </a:r>
            <a:endParaRPr sz="2994">
              <a:solidFill>
                <a:schemeClr val="dk1"/>
              </a:solidFill>
            </a:endParaRPr>
          </a:p>
          <a:p>
            <a:pPr indent="0" lvl="0" marL="0" rtl="0" algn="l">
              <a:spcBef>
                <a:spcPts val="1200"/>
              </a:spcBef>
              <a:spcAft>
                <a:spcPts val="0"/>
              </a:spcAft>
              <a:buNone/>
            </a:pPr>
            <a:r>
              <a:rPr lang="en" sz="2994">
                <a:solidFill>
                  <a:srgbClr val="6AA84F"/>
                </a:solidFill>
              </a:rPr>
              <a:t>train_test_split from sklearn.model_selection:</a:t>
            </a:r>
            <a:r>
              <a:rPr lang="en" sz="2994">
                <a:solidFill>
                  <a:schemeClr val="dk1"/>
                </a:solidFill>
              </a:rPr>
              <a:t> Used for splitting the dataset into training and testing sets.</a:t>
            </a:r>
            <a:endParaRPr sz="2994">
              <a:solidFill>
                <a:schemeClr val="dk1"/>
              </a:solidFill>
            </a:endParaRPr>
          </a:p>
          <a:p>
            <a:pPr indent="0" lvl="0" marL="0" rtl="0" algn="l">
              <a:spcBef>
                <a:spcPts val="1200"/>
              </a:spcBef>
              <a:spcAft>
                <a:spcPts val="0"/>
              </a:spcAft>
              <a:buNone/>
            </a:pPr>
            <a:r>
              <a:rPr lang="en" sz="2994">
                <a:solidFill>
                  <a:srgbClr val="6AA84F"/>
                </a:solidFill>
              </a:rPr>
              <a:t>LinearRegression from sklearn.linear_model: </a:t>
            </a:r>
            <a:r>
              <a:rPr lang="en" sz="2994">
                <a:solidFill>
                  <a:schemeClr val="dk1"/>
                </a:solidFill>
              </a:rPr>
              <a:t>Implements linear regressio</a:t>
            </a:r>
            <a:r>
              <a:rPr lang="en" sz="2994">
                <a:solidFill>
                  <a:schemeClr val="dk1"/>
                </a:solidFill>
              </a:rPr>
              <a:t>n models.</a:t>
            </a:r>
            <a:endParaRPr sz="2994">
              <a:solidFill>
                <a:schemeClr val="dk1"/>
              </a:solidFill>
            </a:endParaRPr>
          </a:p>
          <a:p>
            <a:pPr indent="0" lvl="0" marL="0" rtl="0" algn="l">
              <a:spcBef>
                <a:spcPts val="1200"/>
              </a:spcBef>
              <a:spcAft>
                <a:spcPts val="0"/>
              </a:spcAft>
              <a:buNone/>
            </a:pPr>
            <a:r>
              <a:rPr lang="en" sz="2994">
                <a:solidFill>
                  <a:srgbClr val="6AA84F"/>
                </a:solidFill>
              </a:rPr>
              <a:t>PolynomialFeatures from sklearn.preprocessing: </a:t>
            </a:r>
            <a:r>
              <a:rPr lang="en" sz="2994">
                <a:solidFill>
                  <a:schemeClr val="dk1"/>
                </a:solidFill>
              </a:rPr>
              <a:t>Generates polynomial and interaction features. Used to create polynomial features for polynomial regression.</a:t>
            </a:r>
            <a:endParaRPr sz="2994">
              <a:solidFill>
                <a:schemeClr val="dk1"/>
              </a:solidFill>
            </a:endParaRPr>
          </a:p>
          <a:p>
            <a:pPr indent="0" lvl="0" marL="0" rtl="0" algn="l">
              <a:spcBef>
                <a:spcPts val="1200"/>
              </a:spcBef>
              <a:spcAft>
                <a:spcPts val="0"/>
              </a:spcAft>
              <a:buNone/>
            </a:pPr>
            <a:r>
              <a:rPr lang="en" sz="2994">
                <a:solidFill>
                  <a:srgbClr val="6AA84F"/>
                </a:solidFill>
              </a:rPr>
              <a:t>make_pipeline from sklearn.pipeline:</a:t>
            </a:r>
            <a:r>
              <a:rPr lang="en" sz="2994">
                <a:solidFill>
                  <a:schemeClr val="dk1"/>
                </a:solidFill>
              </a:rPr>
              <a:t> Used to construct a pipeline from a list of transformers and a final estimator. In this case, it's combining PolynomialFeatures and LinearRegression.</a:t>
            </a:r>
            <a:endParaRPr sz="2994">
              <a:solidFill>
                <a:schemeClr val="dk1"/>
              </a:solidFill>
            </a:endParaRPr>
          </a:p>
          <a:p>
            <a:pPr indent="0" lvl="0" marL="0" rtl="0" algn="l">
              <a:spcBef>
                <a:spcPts val="1200"/>
              </a:spcBef>
              <a:spcAft>
                <a:spcPts val="0"/>
              </a:spcAft>
              <a:buNone/>
            </a:pPr>
            <a:r>
              <a:rPr lang="en" sz="2994">
                <a:solidFill>
                  <a:srgbClr val="6AA84F"/>
                </a:solidFill>
              </a:rPr>
              <a:t>mean_squared_error from sklearn.metrics:</a:t>
            </a:r>
            <a:r>
              <a:rPr lang="en" sz="2994">
                <a:solidFill>
                  <a:schemeClr val="dk1"/>
                </a:solidFill>
              </a:rPr>
              <a:t> Computes the mean squared error between the actual and predicted values. Used for evaluating the performance of the regression model.</a:t>
            </a:r>
            <a:endParaRPr sz="2994">
              <a:solidFill>
                <a:schemeClr val="dk1"/>
              </a:solidFill>
            </a:endParaRPr>
          </a:p>
          <a:p>
            <a:pPr indent="0" lvl="0" marL="0" rtl="0" algn="l">
              <a:spcBef>
                <a:spcPts val="1200"/>
              </a:spcBef>
              <a:spcAft>
                <a:spcPts val="0"/>
              </a:spcAft>
              <a:buNone/>
            </a:pPr>
            <a:r>
              <a:rPr lang="en" sz="2994">
                <a:solidFill>
                  <a:srgbClr val="6AA84F"/>
                </a:solidFill>
              </a:rPr>
              <a:t>matplotlib.pyplot as plt:</a:t>
            </a:r>
            <a:r>
              <a:rPr lang="en" sz="2994">
                <a:solidFill>
                  <a:schemeClr val="dk1"/>
                </a:solidFill>
              </a:rPr>
              <a:t> A plotting library used for creating visualizations, such as the scatter plot and line plot in this code.</a:t>
            </a:r>
            <a:endParaRPr sz="2994">
              <a:solidFill>
                <a:schemeClr val="dk1"/>
              </a:solidFill>
            </a:endParaRPr>
          </a:p>
          <a:p>
            <a:pPr indent="0" lvl="0" marL="0" rtl="0" algn="l">
              <a:spcBef>
                <a:spcPts val="1200"/>
              </a:spcBef>
              <a:spcAft>
                <a:spcPts val="0"/>
              </a:spcAft>
              <a:buNone/>
            </a:pPr>
            <a:r>
              <a:rPr lang="en" sz="2900">
                <a:solidFill>
                  <a:srgbClr val="6AA84F"/>
                </a:solidFill>
              </a:rPr>
              <a:t>import seaborn as sns: </a:t>
            </a:r>
            <a:r>
              <a:rPr lang="en" sz="2900">
                <a:solidFill>
                  <a:schemeClr val="dk1"/>
                </a:solidFill>
              </a:rPr>
              <a:t>Seaborn is used for creating more advanced and aesthetically pleasing visualizations, such as heatmaps, pair plots, and violin plots, in this code. It complements matplotlib for data visualization tasks.</a:t>
            </a:r>
            <a:endParaRPr sz="29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highlight>
                  <a:schemeClr val="lt1"/>
                </a:highlight>
              </a:rPr>
              <a:t>-Interactive line plot</a:t>
            </a:r>
            <a:endParaRPr sz="2600">
              <a:highlight>
                <a:schemeClr val="lt1"/>
              </a:highlight>
            </a:endParaRPr>
          </a:p>
          <a:p>
            <a:pPr indent="0" lvl="0" marL="0" rtl="0" algn="l">
              <a:spcBef>
                <a:spcPts val="1200"/>
              </a:spcBef>
              <a:spcAft>
                <a:spcPts val="0"/>
              </a:spcAft>
              <a:buNone/>
            </a:pPr>
            <a:r>
              <a:rPr lang="en" sz="2600">
                <a:highlight>
                  <a:schemeClr val="lt1"/>
                </a:highlight>
              </a:rPr>
              <a:t>-Bar Graphs</a:t>
            </a:r>
            <a:endParaRPr sz="2600">
              <a:highlight>
                <a:schemeClr val="lt1"/>
              </a:highlight>
            </a:endParaRPr>
          </a:p>
          <a:p>
            <a:pPr indent="0" lvl="0" marL="0" rtl="0" algn="l">
              <a:spcBef>
                <a:spcPts val="1200"/>
              </a:spcBef>
              <a:spcAft>
                <a:spcPts val="0"/>
              </a:spcAft>
              <a:buNone/>
            </a:pPr>
            <a:r>
              <a:rPr lang="en" sz="2600">
                <a:highlight>
                  <a:schemeClr val="lt1"/>
                </a:highlight>
              </a:rPr>
              <a:t>-Violin Plot</a:t>
            </a:r>
            <a:endParaRPr sz="2600">
              <a:highlight>
                <a:schemeClr val="lt1"/>
              </a:highlight>
            </a:endParaRPr>
          </a:p>
          <a:p>
            <a:pPr indent="0" lvl="0" marL="0" rtl="0" algn="l">
              <a:spcBef>
                <a:spcPts val="1200"/>
              </a:spcBef>
              <a:spcAft>
                <a:spcPts val="0"/>
              </a:spcAft>
              <a:buNone/>
            </a:pPr>
            <a:r>
              <a:rPr lang="en" sz="2600">
                <a:highlight>
                  <a:schemeClr val="lt1"/>
                </a:highlight>
              </a:rPr>
              <a:t>-Correlation Matrix</a:t>
            </a:r>
            <a:endParaRPr sz="2600">
              <a:highlight>
                <a:schemeClr val="lt1"/>
              </a:highlight>
            </a:endParaRPr>
          </a:p>
          <a:p>
            <a:pPr indent="0" lvl="0" marL="0" rtl="0" algn="l">
              <a:spcBef>
                <a:spcPts val="1200"/>
              </a:spcBef>
              <a:spcAft>
                <a:spcPts val="1200"/>
              </a:spcAft>
              <a:buNone/>
            </a:pPr>
            <a:r>
              <a:rPr lang="en" sz="2600">
                <a:highlight>
                  <a:schemeClr val="lt1"/>
                </a:highlight>
              </a:rPr>
              <a:t>-Plot Pairs</a:t>
            </a:r>
            <a:endParaRPr sz="2600">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98" name="Google Shape;98;p2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99" name="Google Shape;99;p20"/>
          <p:cNvPicPr preferRelativeResize="0"/>
          <p:nvPr/>
        </p:nvPicPr>
        <p:blipFill>
          <a:blip r:embed="rId3">
            <a:alphaModFix/>
          </a:blip>
          <a:stretch>
            <a:fillRect/>
          </a:stretch>
        </p:blipFill>
        <p:spPr>
          <a:xfrm>
            <a:off x="311700" y="1545991"/>
            <a:ext cx="8445150" cy="1966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Interactive Line Plot</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21"/>
          <p:cNvPicPr preferRelativeResize="0"/>
          <p:nvPr/>
        </p:nvPicPr>
        <p:blipFill>
          <a:blip r:embed="rId4">
            <a:alphaModFix/>
          </a:blip>
          <a:stretch>
            <a:fillRect/>
          </a:stretch>
        </p:blipFill>
        <p:spPr>
          <a:xfrm>
            <a:off x="382975" y="1017725"/>
            <a:ext cx="7514224" cy="38229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