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6" y="-5408"/>
            <a:ext cx="9144536" cy="6863409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마스터 제목 스타일 편집"/>
          <p:cNvSpPr txBox="1"/>
          <p:nvPr>
            <p:ph type="title" hasCustomPrompt="1"/>
          </p:nvPr>
        </p:nvSpPr>
        <p:spPr>
          <a:xfrm>
            <a:off x="228600" y="2001838"/>
            <a:ext cx="5395687" cy="703944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마스터 제목 스타일 편집</a:t>
            </a:r>
          </a:p>
        </p:txBody>
      </p:sp>
      <p:sp>
        <p:nvSpPr>
          <p:cNvPr id="16" name="본문 첫 번째 줄…"/>
          <p:cNvSpPr txBox="1"/>
          <p:nvPr>
            <p:ph type="body" sz="quarter" idx="1" hasCustomPrompt="1"/>
          </p:nvPr>
        </p:nvSpPr>
        <p:spPr>
          <a:xfrm>
            <a:off x="228600" y="4528456"/>
            <a:ext cx="6858000" cy="128088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클릭하여 마스터 부제목 스타일 편집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슬라이드 번호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</a:t>
            </a:r>
          </a:p>
        </p:txBody>
      </p:sp>
      <p:sp>
        <p:nvSpPr>
          <p:cNvPr id="25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마스터 텍스트 스타일 편집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마스터 제목 스타일 편집"/>
          <p:cNvSpPr txBox="1"/>
          <p:nvPr>
            <p:ph type="title" hasCustomPrompt="1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마스터 제목 스타일 편집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마스터 텍스트 스타일 편집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마스터 제목 스타일 편집"/>
          <p:cNvSpPr txBox="1"/>
          <p:nvPr>
            <p:ph type="title" hasCustomPrompt="1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마스터 제목 스타일 편집</a:t>
            </a:r>
          </a:p>
        </p:txBody>
      </p:sp>
      <p:sp>
        <p:nvSpPr>
          <p:cNvPr id="43" name="본문 첫 번째 줄…"/>
          <p:cNvSpPr txBox="1"/>
          <p:nvPr>
            <p:ph type="body"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23900" indent="-26670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pPr/>
            <a:r>
              <a:t>마스터 텍스트 스타일 편집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슬라이드 번호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마스터 제목 스타일 편집"/>
          <p:cNvSpPr txBox="1"/>
          <p:nvPr>
            <p:ph type="title" hasCustomPrompt="1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마스터 제목 스타일 편집</a:t>
            </a:r>
          </a:p>
        </p:txBody>
      </p:sp>
      <p:sp>
        <p:nvSpPr>
          <p:cNvPr id="52" name="본문 첫 번째 줄…"/>
          <p:cNvSpPr txBox="1"/>
          <p:nvPr>
            <p:ph type="body" sz="quarter" idx="1" hasCustomPrompt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마스터 텍스트 스타일 편집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Text Placeholder 4"/>
          <p:cNvSpPr/>
          <p:nvPr>
            <p:ph type="body" sz="quarter" idx="21" hasCustomPrompt="1"/>
          </p:nvPr>
        </p:nvSpPr>
        <p:spPr>
          <a:xfrm>
            <a:off x="4629149" y="1681163"/>
            <a:ext cx="3887393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/>
            <a:r>
              <a:t>마스터 텍스트 스타일 편집</a:t>
            </a:r>
          </a:p>
        </p:txBody>
      </p:sp>
      <p:sp>
        <p:nvSpPr>
          <p:cNvPr id="54" name="슬라이드 번호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마스터 제목 스타일 편집"/>
          <p:cNvSpPr txBox="1"/>
          <p:nvPr>
            <p:ph type="title" hasCustomPrompt="1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마스터 제목 스타일 편집</a:t>
            </a:r>
          </a:p>
        </p:txBody>
      </p:sp>
      <p:sp>
        <p:nvSpPr>
          <p:cNvPr id="62" name="슬라이드 번호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슬라이드 번호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마스터 제목 스타일 편집"/>
          <p:cNvSpPr txBox="1"/>
          <p:nvPr>
            <p:ph type="title" hasCustomPrompt="1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마스터 제목 스타일 편집</a:t>
            </a:r>
          </a:p>
        </p:txBody>
      </p:sp>
      <p:sp>
        <p:nvSpPr>
          <p:cNvPr id="77" name="본문 첫 번째 줄…"/>
          <p:cNvSpPr txBox="1"/>
          <p:nvPr>
            <p:ph type="body" sz="half" idx="1" hasCustomPrompt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마스터 텍스트 스타일 편집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8" name="Text Placeholder 3"/>
          <p:cNvSpPr/>
          <p:nvPr>
            <p:ph type="body" sz="quarter" idx="21" hasCustomPrompt="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/>
            <a:r>
              <a:t>마스터 텍스트 스타일 편집</a:t>
            </a:r>
          </a:p>
        </p:txBody>
      </p:sp>
      <p:sp>
        <p:nvSpPr>
          <p:cNvPr id="79" name="슬라이드 번호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마스터 제목 스타일 편집"/>
          <p:cNvSpPr txBox="1"/>
          <p:nvPr>
            <p:ph type="title" hasCustomPrompt="1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마스터 제목 스타일 편집</a:t>
            </a:r>
          </a:p>
        </p:txBody>
      </p:sp>
      <p:sp>
        <p:nvSpPr>
          <p:cNvPr id="87" name="Picture Placeholder 2"/>
          <p:cNvSpPr/>
          <p:nvPr>
            <p:ph type="pic" sz="half" idx="2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8" name="본문 첫 번째 줄…"/>
          <p:cNvSpPr txBox="1"/>
          <p:nvPr>
            <p:ph type="body" sz="quarter" idx="1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마스터 텍스트 스타일 편집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9" name="슬라이드 번호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"/>
          <p:cNvSpPr txBox="1"/>
          <p:nvPr>
            <p:ph type="title" hasCustomPrompt="1"/>
          </p:nvPr>
        </p:nvSpPr>
        <p:spPr>
          <a:xfrm>
            <a:off x="268513" y="218657"/>
            <a:ext cx="8606974" cy="56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268513" y="1110342"/>
            <a:ext cx="8606974" cy="53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마스터 텍스트 스타일 편집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002726" y="6515027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Rectangle 117"/>
          <p:cNvSpPr/>
          <p:nvPr/>
        </p:nvSpPr>
        <p:spPr>
          <a:xfrm>
            <a:off x="268513" y="730256"/>
            <a:ext cx="8606974" cy="52675"/>
          </a:xfrm>
          <a:prstGeom prst="rect">
            <a:avLst/>
          </a:prstGeom>
          <a:gradFill>
            <a:gsLst>
              <a:gs pos="0">
                <a:srgbClr val="1A446C"/>
              </a:gs>
              <a:gs pos="100000">
                <a:srgbClr val="22598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" name="Rectangle 106"/>
          <p:cNvSpPr/>
          <p:nvPr/>
        </p:nvSpPr>
        <p:spPr>
          <a:xfrm>
            <a:off x="0" y="6809185"/>
            <a:ext cx="9144000" cy="48816"/>
          </a:xfrm>
          <a:prstGeom prst="rect">
            <a:avLst/>
          </a:prstGeom>
          <a:gradFill>
            <a:gsLst>
              <a:gs pos="0">
                <a:srgbClr val="5C7590"/>
              </a:gs>
              <a:gs pos="100000">
                <a:srgbClr val="29496D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pic>
        <p:nvPicPr>
          <p:cNvPr id="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5482" y="6590220"/>
            <a:ext cx="540061" cy="12589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1" marR="0" indent="-326571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55371" marR="0" indent="-326571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제목 1"/>
          <p:cNvSpPr txBox="1"/>
          <p:nvPr>
            <p:ph type="ctrTitle"/>
          </p:nvPr>
        </p:nvSpPr>
        <p:spPr>
          <a:xfrm>
            <a:off x="1046808" y="3433698"/>
            <a:ext cx="5963551" cy="768096"/>
          </a:xfrm>
          <a:prstGeom prst="rect">
            <a:avLst/>
          </a:prstGeom>
        </p:spPr>
        <p:txBody>
          <a:bodyPr/>
          <a:lstStyle/>
          <a:p>
            <a:pPr algn="l" defTabSz="365760">
              <a:defRPr b="1" sz="176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br/>
            <a:r>
              <a:t>Keycloak-Gatekeeper</a:t>
            </a:r>
            <a:br/>
            <a:r>
              <a:t>적용</a:t>
            </a:r>
            <a:br/>
          </a:p>
        </p:txBody>
      </p:sp>
      <p:sp>
        <p:nvSpPr>
          <p:cNvPr id="99" name="제목 1"/>
          <p:cNvSpPr txBox="1"/>
          <p:nvPr/>
        </p:nvSpPr>
        <p:spPr>
          <a:xfrm>
            <a:off x="5195569" y="5078213"/>
            <a:ext cx="2980057" cy="1471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>
              <a:lnSpc>
                <a:spcPct val="90000"/>
              </a:lnSpc>
              <a:defRPr b="1" sz="3200">
                <a:latin typeface="+mj-lt"/>
                <a:ea typeface="+mj-ea"/>
                <a:cs typeface="+mj-cs"/>
                <a:sym typeface="Helvetica"/>
              </a:defRPr>
            </a:pPr>
            <a:r>
              <a:t>2021-11-22</a:t>
            </a:r>
          </a:p>
          <a:p>
            <a:pPr>
              <a:lnSpc>
                <a:spcPct val="90000"/>
              </a:lnSpc>
              <a:defRPr b="1" sz="32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lnSpc>
                <a:spcPct val="90000"/>
              </a:lnSpc>
              <a:defRPr b="1" sz="3200">
                <a:latin typeface="+mj-lt"/>
                <a:ea typeface="+mj-ea"/>
                <a:cs typeface="+mj-cs"/>
                <a:sym typeface="Helvetica"/>
              </a:defRPr>
            </a:pPr>
            <a:r>
              <a:t>ck 1-3 </a:t>
            </a:r>
            <a:r>
              <a:t>우태건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/>
          <p:cNvSpPr txBox="1"/>
          <p:nvPr>
            <p:ph type="title"/>
          </p:nvPr>
        </p:nvSpPr>
        <p:spPr>
          <a:xfrm>
            <a:off x="268513" y="219293"/>
            <a:ext cx="8606974" cy="56148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Why &amp; What Keycloak-Gatekeeper? </a:t>
            </a:r>
          </a:p>
        </p:txBody>
      </p:sp>
      <p:sp>
        <p:nvSpPr>
          <p:cNvPr id="102" name="슬라이드 번호 개체 틀 3"/>
          <p:cNvSpPr txBox="1"/>
          <p:nvPr>
            <p:ph type="sldNum" sz="quarter" idx="2"/>
          </p:nvPr>
        </p:nvSpPr>
        <p:spPr>
          <a:xfrm>
            <a:off x="8079968" y="6515027"/>
            <a:ext cx="181382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직사각형 4"/>
          <p:cNvSpPr txBox="1"/>
          <p:nvPr/>
        </p:nvSpPr>
        <p:spPr>
          <a:xfrm>
            <a:off x="314324" y="906144"/>
            <a:ext cx="8514717" cy="488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t>인증</a:t>
            </a:r>
            <a:r>
              <a:t>/</a:t>
            </a:r>
            <a:r>
              <a:t>인가</a:t>
            </a:r>
            <a:r>
              <a:t> </a:t>
            </a:r>
            <a:r>
              <a:t>과정이</a:t>
            </a:r>
            <a:r>
              <a:t> </a:t>
            </a:r>
            <a:r>
              <a:t>없는</a:t>
            </a:r>
            <a:r>
              <a:t> </a:t>
            </a:r>
            <a:r>
              <a:t>서비스</a:t>
            </a:r>
          </a:p>
          <a:p>
            <a:pPr>
              <a:defRPr sz="14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- Hyperauth(keycloak) </a:t>
            </a:r>
            <a:r>
              <a:t>과의</a:t>
            </a:r>
            <a:r>
              <a:t> OIDC</a:t>
            </a:r>
            <a:r>
              <a:t>를</a:t>
            </a:r>
            <a:r>
              <a:t> </a:t>
            </a:r>
            <a:r>
              <a:t>지원하지</a:t>
            </a:r>
            <a:r>
              <a:t> </a:t>
            </a:r>
            <a:r>
              <a:t>않는</a:t>
            </a:r>
            <a:r>
              <a:t> </a:t>
            </a:r>
            <a:r>
              <a:t>서비스</a:t>
            </a:r>
          </a:p>
          <a:p>
            <a:pPr>
              <a:defRPr sz="14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Ex) Kibana (</a:t>
            </a:r>
            <a:r>
              <a:t>사실</a:t>
            </a:r>
            <a:r>
              <a:t> </a:t>
            </a:r>
            <a:r>
              <a:t>지원하지만</a:t>
            </a:r>
            <a:r>
              <a:t> </a:t>
            </a:r>
            <a:r>
              <a:t>유료</a:t>
            </a:r>
            <a:r>
              <a:t>), Jaeger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Reverse Proxy </a:t>
            </a:r>
            <a:r>
              <a:t>방식으로</a:t>
            </a:r>
            <a:r>
              <a:t> </a:t>
            </a:r>
            <a:r>
              <a:t>인증과정을</a:t>
            </a:r>
            <a:r>
              <a:t> </a:t>
            </a:r>
            <a:r>
              <a:t>제공할</a:t>
            </a:r>
            <a:r>
              <a:t> </a:t>
            </a:r>
            <a:r>
              <a:t>수</a:t>
            </a:r>
            <a:r>
              <a:t> </a:t>
            </a:r>
            <a:r>
              <a:t>있다</a:t>
            </a:r>
            <a:r>
              <a:t>.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&lt; </a:t>
            </a:r>
            <a:r>
              <a:t>관련</a:t>
            </a:r>
            <a:r>
              <a:t> </a:t>
            </a:r>
            <a:r>
              <a:t>자료</a:t>
            </a:r>
            <a:r>
              <a:t> &gt;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Github : https://github.com/louketo/louketo-proxy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DeployGuide : https://github.com/louketo/louketo-proxy/blob/master/docs/user-guide.md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Configuration : https://github.com/onaci/keycloak-gatekeeper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1"/>
          <p:cNvSpPr txBox="1"/>
          <p:nvPr>
            <p:ph type="title"/>
          </p:nvPr>
        </p:nvSpPr>
        <p:spPr>
          <a:xfrm>
            <a:off x="268513" y="218657"/>
            <a:ext cx="8606974" cy="56148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Hyperauth </a:t>
            </a:r>
            <a:r>
              <a:t>설정</a:t>
            </a:r>
            <a:r>
              <a:t> 1</a:t>
            </a:r>
          </a:p>
        </p:txBody>
      </p:sp>
      <p:sp>
        <p:nvSpPr>
          <p:cNvPr id="106" name="슬라이드 번호 개체 틀 3"/>
          <p:cNvSpPr txBox="1"/>
          <p:nvPr>
            <p:ph type="sldNum" sz="quarter" idx="2"/>
          </p:nvPr>
        </p:nvSpPr>
        <p:spPr>
          <a:xfrm>
            <a:off x="8079968" y="6515027"/>
            <a:ext cx="181382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직사각형 4"/>
          <p:cNvSpPr txBox="1"/>
          <p:nvPr/>
        </p:nvSpPr>
        <p:spPr>
          <a:xfrm>
            <a:off x="314324" y="779780"/>
            <a:ext cx="9010017" cy="2759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Tmax Realm</a:t>
            </a:r>
            <a:r>
              <a:t>에</a:t>
            </a:r>
            <a:r>
              <a:t>  gatekeeper Client </a:t>
            </a:r>
            <a:r>
              <a:t>생성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Client Protocol : openid-connect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Access Type : confidential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pic>
        <p:nvPicPr>
          <p:cNvPr id="108" name="Content Placeholder 2" descr="Content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270" y="1664335"/>
            <a:ext cx="7397116" cy="4937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/>
          <p:nvPr>
            <p:ph type="title"/>
          </p:nvPr>
        </p:nvSpPr>
        <p:spPr>
          <a:xfrm>
            <a:off x="268513" y="218657"/>
            <a:ext cx="8606974" cy="56148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Hyperauth </a:t>
            </a:r>
            <a:r>
              <a:t>설정</a:t>
            </a:r>
            <a:r>
              <a:t> 2</a:t>
            </a:r>
          </a:p>
        </p:txBody>
      </p:sp>
      <p:sp>
        <p:nvSpPr>
          <p:cNvPr id="111" name="슬라이드 번호 개체 틀 3"/>
          <p:cNvSpPr txBox="1"/>
          <p:nvPr>
            <p:ph type="sldNum" sz="quarter" idx="2"/>
          </p:nvPr>
        </p:nvSpPr>
        <p:spPr>
          <a:xfrm>
            <a:off x="8079968" y="6515027"/>
            <a:ext cx="181382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직사각형 4"/>
          <p:cNvSpPr txBox="1"/>
          <p:nvPr/>
        </p:nvSpPr>
        <p:spPr>
          <a:xfrm>
            <a:off x="314324" y="779780"/>
            <a:ext cx="9010017" cy="4960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client / gatekeeper / credentials : secret </a:t>
            </a:r>
            <a:r>
              <a:t>복사</a:t>
            </a:r>
            <a:r>
              <a:t> (client secret)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\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client / gatekeeper / roles / gatekeeper-manager client role </a:t>
            </a:r>
            <a:r>
              <a:t>생성</a:t>
            </a:r>
            <a:r>
              <a:t> ( </a:t>
            </a:r>
            <a:r>
              <a:t>인가를</a:t>
            </a:r>
            <a:r>
              <a:t> </a:t>
            </a:r>
            <a:r>
              <a:t>위해서</a:t>
            </a:r>
            <a:r>
              <a:t> )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 - gatekeeper-manager client role</a:t>
            </a:r>
            <a:r>
              <a:t>을</a:t>
            </a:r>
            <a:r>
              <a:t> </a:t>
            </a:r>
            <a:r>
              <a:t>가진</a:t>
            </a:r>
            <a:r>
              <a:t> </a:t>
            </a:r>
            <a:r>
              <a:t>사람만</a:t>
            </a:r>
            <a:r>
              <a:t> client </a:t>
            </a:r>
            <a:r>
              <a:t>서비스에</a:t>
            </a:r>
            <a:r>
              <a:t> </a:t>
            </a:r>
            <a:r>
              <a:t>로그인</a:t>
            </a:r>
            <a:r>
              <a:t> </a:t>
            </a:r>
            <a:r>
              <a:t>할</a:t>
            </a:r>
            <a:r>
              <a:t> </a:t>
            </a:r>
            <a:r>
              <a:t>수</a:t>
            </a:r>
            <a:r>
              <a:t> </a:t>
            </a:r>
            <a:r>
              <a:t>있다</a:t>
            </a:r>
            <a:r>
              <a:t>.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pic>
        <p:nvPicPr>
          <p:cNvPr id="113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604" y="1181735"/>
            <a:ext cx="8606792" cy="2329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059" y="4112259"/>
            <a:ext cx="7519036" cy="2508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제목 1"/>
          <p:cNvSpPr txBox="1"/>
          <p:nvPr>
            <p:ph type="title"/>
          </p:nvPr>
        </p:nvSpPr>
        <p:spPr>
          <a:xfrm>
            <a:off x="268513" y="218657"/>
            <a:ext cx="8606974" cy="56148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Hyperauth </a:t>
            </a:r>
            <a:r>
              <a:t>설정</a:t>
            </a:r>
            <a:r>
              <a:t> 3</a:t>
            </a:r>
          </a:p>
        </p:txBody>
      </p:sp>
      <p:sp>
        <p:nvSpPr>
          <p:cNvPr id="117" name="슬라이드 번호 개체 틀 3"/>
          <p:cNvSpPr txBox="1"/>
          <p:nvPr>
            <p:ph type="sldNum" sz="quarter" idx="2"/>
          </p:nvPr>
        </p:nvSpPr>
        <p:spPr>
          <a:xfrm>
            <a:off x="8079968" y="6515027"/>
            <a:ext cx="181382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직사각형 4"/>
          <p:cNvSpPr txBox="1"/>
          <p:nvPr/>
        </p:nvSpPr>
        <p:spPr>
          <a:xfrm>
            <a:off x="227964" y="843280"/>
            <a:ext cx="9010017" cy="5187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t>관리자</a:t>
            </a:r>
            <a:r>
              <a:t> </a:t>
            </a:r>
            <a:r>
              <a:t>계정</a:t>
            </a:r>
            <a:r>
              <a:t> / role mappings / client roles : gatekeeper </a:t>
            </a:r>
            <a:r>
              <a:t>에서</a:t>
            </a:r>
            <a:r>
              <a:t> </a:t>
            </a:r>
            <a:r>
              <a:t>생성한</a:t>
            </a:r>
            <a:r>
              <a:t> role </a:t>
            </a:r>
            <a:r>
              <a:t>을</a:t>
            </a:r>
            <a:r>
              <a:t> </a:t>
            </a:r>
            <a:r>
              <a:t>부여한다</a:t>
            </a:r>
            <a:r>
              <a:t>.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t>관리자</a:t>
            </a:r>
            <a:r>
              <a:t> </a:t>
            </a:r>
            <a:r>
              <a:t>유저</a:t>
            </a:r>
            <a:r>
              <a:t> </a:t>
            </a:r>
            <a:r>
              <a:t>그룹에</a:t>
            </a:r>
            <a:r>
              <a:t> Role</a:t>
            </a:r>
            <a:r>
              <a:t>을</a:t>
            </a:r>
            <a:r>
              <a:t> </a:t>
            </a:r>
            <a:r>
              <a:t>부여해서</a:t>
            </a:r>
            <a:r>
              <a:t> group</a:t>
            </a:r>
            <a:r>
              <a:t>으로</a:t>
            </a:r>
            <a:r>
              <a:t> </a:t>
            </a:r>
            <a:r>
              <a:t>관리</a:t>
            </a:r>
            <a:r>
              <a:t> </a:t>
            </a:r>
            <a:r>
              <a:t>할</a:t>
            </a:r>
            <a:r>
              <a:t> </a:t>
            </a:r>
            <a:r>
              <a:t>수도</a:t>
            </a:r>
            <a:r>
              <a:t> </a:t>
            </a:r>
            <a:r>
              <a:t>있다</a:t>
            </a:r>
            <a:r>
              <a:t>.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pic>
        <p:nvPicPr>
          <p:cNvPr id="11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490" y="1207769"/>
            <a:ext cx="7896860" cy="2711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069" y="4436109"/>
            <a:ext cx="8277861" cy="2020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제목 1"/>
          <p:cNvSpPr txBox="1"/>
          <p:nvPr>
            <p:ph type="title"/>
          </p:nvPr>
        </p:nvSpPr>
        <p:spPr>
          <a:xfrm>
            <a:off x="268513" y="218657"/>
            <a:ext cx="8606974" cy="56148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Hyperauth </a:t>
            </a:r>
            <a:r>
              <a:t>설정</a:t>
            </a:r>
            <a:r>
              <a:t> 4</a:t>
            </a:r>
          </a:p>
        </p:txBody>
      </p:sp>
      <p:sp>
        <p:nvSpPr>
          <p:cNvPr id="123" name="슬라이드 번호 개체 틀 3"/>
          <p:cNvSpPr txBox="1"/>
          <p:nvPr>
            <p:ph type="sldNum" sz="quarter" idx="2"/>
          </p:nvPr>
        </p:nvSpPr>
        <p:spPr>
          <a:xfrm>
            <a:off x="8079968" y="6515027"/>
            <a:ext cx="181382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직사각형 4"/>
          <p:cNvSpPr txBox="1"/>
          <p:nvPr/>
        </p:nvSpPr>
        <p:spPr>
          <a:xfrm>
            <a:off x="227964" y="843280"/>
            <a:ext cx="9010017" cy="229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client / gatekeeper / Mappers / Create </a:t>
            </a:r>
            <a:r>
              <a:t>생성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t> - Access Token Audience</a:t>
            </a:r>
            <a:r>
              <a:t>에</a:t>
            </a:r>
            <a:r>
              <a:t> gatekeeper</a:t>
            </a:r>
            <a:r>
              <a:t>를</a:t>
            </a:r>
            <a:r>
              <a:t> </a:t>
            </a:r>
            <a:r>
              <a:t>포함시키기</a:t>
            </a:r>
            <a:r>
              <a:t> </a:t>
            </a:r>
            <a:r>
              <a:t>위함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pic>
        <p:nvPicPr>
          <p:cNvPr id="125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45" y="1466214"/>
            <a:ext cx="8606791" cy="3425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제목 1"/>
          <p:cNvSpPr txBox="1"/>
          <p:nvPr>
            <p:ph type="title"/>
          </p:nvPr>
        </p:nvSpPr>
        <p:spPr>
          <a:xfrm>
            <a:off x="268513" y="218657"/>
            <a:ext cx="8606974" cy="56148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Keycloak Gatekeeper Deploy 1</a:t>
            </a:r>
          </a:p>
        </p:txBody>
      </p:sp>
      <p:sp>
        <p:nvSpPr>
          <p:cNvPr id="128" name="슬라이드 번호 개체 틀 3"/>
          <p:cNvSpPr txBox="1"/>
          <p:nvPr>
            <p:ph type="sldNum" sz="quarter" idx="2"/>
          </p:nvPr>
        </p:nvSpPr>
        <p:spPr>
          <a:xfrm>
            <a:off x="8079968" y="6515027"/>
            <a:ext cx="181382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직사각형 4"/>
          <p:cNvSpPr txBox="1"/>
          <p:nvPr/>
        </p:nvSpPr>
        <p:spPr>
          <a:xfrm>
            <a:off x="314324" y="779780"/>
            <a:ext cx="9010017" cy="3193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t>인증을</a:t>
            </a:r>
            <a:r>
              <a:t> </a:t>
            </a:r>
            <a:r>
              <a:t>추가하고자</a:t>
            </a:r>
            <a:r>
              <a:t> </a:t>
            </a:r>
            <a:r>
              <a:t>하는</a:t>
            </a:r>
            <a:r>
              <a:t> Pod </a:t>
            </a:r>
            <a:r>
              <a:t>의</a:t>
            </a:r>
            <a:r>
              <a:t> SideCar </a:t>
            </a:r>
            <a:r>
              <a:t>형태로</a:t>
            </a:r>
            <a:r>
              <a:t> </a:t>
            </a:r>
            <a:r>
              <a:t>제공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t>예시</a:t>
            </a:r>
            <a:r>
              <a:t>) Jaeger-query</a:t>
            </a:r>
            <a:r>
              <a:t>에</a:t>
            </a:r>
            <a:r>
              <a:t> Gatekeeper </a:t>
            </a:r>
            <a:r>
              <a:t>를</a:t>
            </a:r>
            <a:r>
              <a:t> </a:t>
            </a:r>
            <a:r>
              <a:t>추가하는</a:t>
            </a:r>
            <a:r>
              <a:t> </a:t>
            </a:r>
            <a:r>
              <a:t>예제</a:t>
            </a:r>
            <a:r>
              <a:t> Yaml</a:t>
            </a:r>
          </a:p>
          <a:p>
            <a:pPr>
              <a:defRPr b="1" sz="1200">
                <a:latin typeface="+mj-lt"/>
                <a:ea typeface="+mj-ea"/>
                <a:cs typeface="+mj-cs"/>
                <a:sym typeface="Helvetica"/>
              </a:defRPr>
            </a:pPr>
            <a:r>
              <a:t>https://github.com/tmax-cloud/hyperauth/tree/main/guide/keycloak-gatekeeper/jaeger-gatekeeper-deploy.yaml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pic>
        <p:nvPicPr>
          <p:cNvPr id="130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25600"/>
            <a:ext cx="5038725" cy="513397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직사각형 4"/>
          <p:cNvSpPr txBox="1"/>
          <p:nvPr/>
        </p:nvSpPr>
        <p:spPr>
          <a:xfrm>
            <a:off x="4208779" y="3074035"/>
            <a:ext cx="4006851" cy="147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복사해둔</a:t>
            </a:r>
            <a:r>
              <a:t> client secret </a:t>
            </a:r>
            <a:r>
              <a:t>값으로</a:t>
            </a:r>
            <a:r>
              <a:t> </a:t>
            </a:r>
            <a:r>
              <a:t>교체</a:t>
            </a:r>
            <a:r>
              <a:t>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sp>
        <p:nvSpPr>
          <p:cNvPr id="132" name="직사각형 4"/>
          <p:cNvSpPr txBox="1"/>
          <p:nvPr/>
        </p:nvSpPr>
        <p:spPr>
          <a:xfrm>
            <a:off x="1722754" y="3308349"/>
            <a:ext cx="4006852" cy="1471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Service</a:t>
            </a:r>
            <a:r>
              <a:t>에도</a:t>
            </a:r>
            <a:r>
              <a:t> 3000 </a:t>
            </a:r>
            <a:r>
              <a:t>포트를</a:t>
            </a:r>
            <a:r>
              <a:t> </a:t>
            </a:r>
            <a:r>
              <a:t>노출해주어야한다</a:t>
            </a:r>
            <a:r>
              <a:t>.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sp>
        <p:nvSpPr>
          <p:cNvPr id="133" name="직사각형 4"/>
          <p:cNvSpPr txBox="1"/>
          <p:nvPr/>
        </p:nvSpPr>
        <p:spPr>
          <a:xfrm>
            <a:off x="3211829" y="3529329"/>
            <a:ext cx="4006852" cy="1471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실제</a:t>
            </a:r>
            <a:r>
              <a:t> application</a:t>
            </a:r>
            <a:r>
              <a:t>이</a:t>
            </a:r>
            <a:r>
              <a:t> </a:t>
            </a:r>
            <a:r>
              <a:t>사용할</a:t>
            </a:r>
            <a:r>
              <a:t> Port.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sp>
        <p:nvSpPr>
          <p:cNvPr id="134" name="직사각형 4"/>
          <p:cNvSpPr txBox="1"/>
          <p:nvPr/>
        </p:nvSpPr>
        <p:spPr>
          <a:xfrm>
            <a:off x="4337685" y="3702684"/>
            <a:ext cx="4006851" cy="1471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Hyperauth </a:t>
            </a:r>
            <a:r>
              <a:t>주소로</a:t>
            </a:r>
            <a:r>
              <a:t> </a:t>
            </a:r>
            <a:r>
              <a:t>변경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sp>
        <p:nvSpPr>
          <p:cNvPr id="135" name="직사각형 4"/>
          <p:cNvSpPr txBox="1"/>
          <p:nvPr/>
        </p:nvSpPr>
        <p:spPr>
          <a:xfrm>
            <a:off x="3211829" y="4161154"/>
            <a:ext cx="4006852" cy="1319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http</a:t>
            </a:r>
            <a:r>
              <a:t>로</a:t>
            </a:r>
            <a:r>
              <a:t> </a:t>
            </a:r>
            <a:r>
              <a:t>노출할</a:t>
            </a:r>
            <a:r>
              <a:t> </a:t>
            </a:r>
            <a:r>
              <a:t>경우</a:t>
            </a:r>
            <a:r>
              <a:t> </a:t>
            </a:r>
            <a:r>
              <a:t>제거</a:t>
            </a:r>
            <a:r>
              <a:t> </a:t>
            </a:r>
            <a:r>
              <a:t>가능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sp>
        <p:nvSpPr>
          <p:cNvPr id="136" name="직사각형 4"/>
          <p:cNvSpPr txBox="1"/>
          <p:nvPr/>
        </p:nvSpPr>
        <p:spPr>
          <a:xfrm>
            <a:off x="2302509" y="4358640"/>
            <a:ext cx="4006852" cy="1319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http</a:t>
            </a:r>
            <a:r>
              <a:t>로</a:t>
            </a:r>
            <a:r>
              <a:t> </a:t>
            </a:r>
            <a:r>
              <a:t>노출할</a:t>
            </a:r>
            <a:r>
              <a:t> </a:t>
            </a:r>
            <a:r>
              <a:t>경우</a:t>
            </a:r>
            <a:r>
              <a:t> </a:t>
            </a:r>
            <a:r>
              <a:t>제거</a:t>
            </a:r>
            <a:r>
              <a:t> </a:t>
            </a:r>
            <a:r>
              <a:t>가능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sp>
        <p:nvSpPr>
          <p:cNvPr id="137" name="직사각형 4"/>
          <p:cNvSpPr txBox="1"/>
          <p:nvPr/>
        </p:nvSpPr>
        <p:spPr>
          <a:xfrm>
            <a:off x="2151379" y="5181599"/>
            <a:ext cx="4006852" cy="1167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Metric </a:t>
            </a:r>
            <a:r>
              <a:t>노출</a:t>
            </a:r>
            <a:r>
              <a:t> </a:t>
            </a:r>
            <a:r>
              <a:t>안할</a:t>
            </a:r>
            <a:r>
              <a:t> </a:t>
            </a:r>
            <a:r>
              <a:t>경우</a:t>
            </a:r>
            <a:r>
              <a:t> </a:t>
            </a:r>
            <a:r>
              <a:t>제거</a:t>
            </a:r>
            <a:r>
              <a:t> </a:t>
            </a:r>
            <a:r>
              <a:t>가능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sp>
        <p:nvSpPr>
          <p:cNvPr id="138" name="직사각형 4"/>
          <p:cNvSpPr txBox="1"/>
          <p:nvPr/>
        </p:nvSpPr>
        <p:spPr>
          <a:xfrm>
            <a:off x="4013199" y="5408929"/>
            <a:ext cx="4006852" cy="1014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랜덤</a:t>
            </a:r>
            <a:r>
              <a:t> </a:t>
            </a:r>
            <a:r>
              <a:t>키로</a:t>
            </a:r>
            <a:r>
              <a:t> </a:t>
            </a:r>
            <a:r>
              <a:t>변경</a:t>
            </a:r>
            <a:r>
              <a:t> </a:t>
            </a:r>
            <a:r>
              <a:t>가능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sp>
        <p:nvSpPr>
          <p:cNvPr id="139" name="직사각형 4"/>
          <p:cNvSpPr txBox="1"/>
          <p:nvPr/>
        </p:nvSpPr>
        <p:spPr>
          <a:xfrm>
            <a:off x="3667124" y="5608320"/>
            <a:ext cx="4006852" cy="86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기획</a:t>
            </a:r>
            <a:r>
              <a:t> </a:t>
            </a:r>
            <a:r>
              <a:t>및</a:t>
            </a:r>
            <a:r>
              <a:t> </a:t>
            </a:r>
            <a:r>
              <a:t>디자인에</a:t>
            </a:r>
            <a:r>
              <a:t> </a:t>
            </a:r>
            <a:r>
              <a:t>따라</a:t>
            </a:r>
            <a:r>
              <a:t> html </a:t>
            </a:r>
            <a:r>
              <a:t>파일</a:t>
            </a:r>
            <a:r>
              <a:t> </a:t>
            </a:r>
            <a:r>
              <a:t>변경</a:t>
            </a:r>
            <a:r>
              <a:t> </a:t>
            </a:r>
            <a:r>
              <a:t>필요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sp>
        <p:nvSpPr>
          <p:cNvPr id="140" name="직사각형 4"/>
          <p:cNvSpPr txBox="1"/>
          <p:nvPr/>
        </p:nvSpPr>
        <p:spPr>
          <a:xfrm>
            <a:off x="4337685" y="5850254"/>
            <a:ext cx="4006851" cy="709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앞서</a:t>
            </a:r>
            <a:r>
              <a:t> </a:t>
            </a:r>
            <a:r>
              <a:t>작업</a:t>
            </a:r>
            <a:r>
              <a:t> </a:t>
            </a:r>
            <a:r>
              <a:t>한</a:t>
            </a:r>
            <a:r>
              <a:t> gatekeeper-manager </a:t>
            </a:r>
            <a:r>
              <a:t>만</a:t>
            </a:r>
            <a:r>
              <a:t> </a:t>
            </a:r>
            <a:r>
              <a:t>로그인</a:t>
            </a:r>
            <a:r>
              <a:t> </a:t>
            </a:r>
            <a:r>
              <a:t>가능하다는설정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sp>
        <p:nvSpPr>
          <p:cNvPr id="141" name="직사각형 4"/>
          <p:cNvSpPr txBox="1"/>
          <p:nvPr/>
        </p:nvSpPr>
        <p:spPr>
          <a:xfrm>
            <a:off x="2302509" y="6063615"/>
            <a:ext cx="4006852" cy="55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사용자</a:t>
            </a:r>
            <a:r>
              <a:t> </a:t>
            </a:r>
            <a:r>
              <a:t>브라우저</a:t>
            </a:r>
            <a:r>
              <a:t> </a:t>
            </a:r>
            <a:r>
              <a:t>쿠키의</a:t>
            </a:r>
            <a:r>
              <a:t> keycloak access token</a:t>
            </a:r>
            <a:r>
              <a:t>을</a:t>
            </a:r>
            <a:r>
              <a:t> </a:t>
            </a:r>
            <a:r>
              <a:t>암호화하는</a:t>
            </a:r>
            <a:r>
              <a:t> </a:t>
            </a:r>
            <a:r>
              <a:t>옵션</a:t>
            </a:r>
            <a:r>
              <a:t> 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sp>
        <p:nvSpPr>
          <p:cNvPr id="142" name="직사각형 4"/>
          <p:cNvSpPr txBox="1"/>
          <p:nvPr/>
        </p:nvSpPr>
        <p:spPr>
          <a:xfrm>
            <a:off x="2568574" y="4983479"/>
            <a:ext cx="4006852" cy="557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암호화한</a:t>
            </a:r>
            <a:r>
              <a:t> refresh token</a:t>
            </a:r>
            <a:r>
              <a:t>을</a:t>
            </a:r>
            <a:r>
              <a:t> </a:t>
            </a:r>
            <a:r>
              <a:t>추가적으로</a:t>
            </a:r>
            <a:r>
              <a:t> </a:t>
            </a:r>
            <a:r>
              <a:t>쿠키로</a:t>
            </a:r>
            <a:r>
              <a:t> </a:t>
            </a:r>
            <a:r>
              <a:t>저장</a:t>
            </a:r>
            <a:r>
              <a:t> 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sp>
        <p:nvSpPr>
          <p:cNvPr id="143" name="직사각형 4"/>
          <p:cNvSpPr txBox="1"/>
          <p:nvPr/>
        </p:nvSpPr>
        <p:spPr>
          <a:xfrm>
            <a:off x="1269999" y="6256020"/>
            <a:ext cx="4006852" cy="55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디버깅</a:t>
            </a:r>
            <a:r>
              <a:t> </a:t>
            </a:r>
            <a:r>
              <a:t>로그</a:t>
            </a:r>
            <a:r>
              <a:t> </a:t>
            </a:r>
            <a:r>
              <a:t>활성화</a:t>
            </a:r>
            <a:r>
              <a:t> </a:t>
            </a:r>
            <a:r>
              <a:t>옵션</a:t>
            </a:r>
            <a:r>
              <a:t> 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/>
          <p:nvPr>
            <p:ph type="title"/>
          </p:nvPr>
        </p:nvSpPr>
        <p:spPr>
          <a:xfrm>
            <a:off x="268513" y="218657"/>
            <a:ext cx="8606974" cy="56148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Keycloak Gatekeeper Deploy 2</a:t>
            </a:r>
          </a:p>
        </p:txBody>
      </p:sp>
      <p:sp>
        <p:nvSpPr>
          <p:cNvPr id="146" name="직사각형 4"/>
          <p:cNvSpPr txBox="1"/>
          <p:nvPr/>
        </p:nvSpPr>
        <p:spPr>
          <a:xfrm>
            <a:off x="149859" y="780415"/>
            <a:ext cx="9010017" cy="692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b="1" sz="1200"/>
              <a:t>https://github.com/tmax-cloud/hyperauth/blob/main/guide/keycloak-gatekeeper/jaeger-gatekeeper-service.yaml</a:t>
            </a:r>
            <a:r>
              <a:t>  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b="1" sz="1200"/>
              <a:t>https://github.com/tmax-cloud/hyperauth/blob/main/guide/keycloak-gatekeeper/jaeger-gatekeeper-forbidden-cm.yaml</a:t>
            </a:r>
            <a:endParaRPr b="1" sz="1200"/>
          </a:p>
          <a:p>
            <a:pPr>
              <a:defRPr b="1"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1200">
                <a:latin typeface="+mj-lt"/>
                <a:ea typeface="+mj-ea"/>
                <a:cs typeface="+mj-cs"/>
                <a:sym typeface="Helvetica"/>
              </a:defRPr>
            </a:pPr>
            <a:r>
              <a:t>  - html </a:t>
            </a:r>
            <a:r>
              <a:t>마지만</a:t>
            </a:r>
            <a:r>
              <a:t> logout A</a:t>
            </a:r>
            <a:r>
              <a:t>태그</a:t>
            </a:r>
            <a:r>
              <a:t> redirect </a:t>
            </a:r>
            <a:r>
              <a:t>주소를</a:t>
            </a:r>
            <a:r>
              <a:t> </a:t>
            </a:r>
            <a:r>
              <a:t>실제</a:t>
            </a:r>
            <a:r>
              <a:t> </a:t>
            </a:r>
            <a:r>
              <a:t>노출</a:t>
            </a:r>
            <a:r>
              <a:t> </a:t>
            </a:r>
            <a:r>
              <a:t>주소로</a:t>
            </a:r>
            <a:r>
              <a:t> </a:t>
            </a:r>
            <a:r>
              <a:t>변경</a:t>
            </a:r>
            <a:r>
              <a:t> </a:t>
            </a:r>
            <a:r>
              <a:t>해주어야한다</a:t>
            </a:r>
            <a:r>
              <a:t>.</a:t>
            </a:r>
          </a:p>
          <a:p>
            <a:pPr>
              <a:defRPr b="1" sz="1200">
                <a:latin typeface="+mj-lt"/>
                <a:ea typeface="+mj-ea"/>
                <a:cs typeface="+mj-cs"/>
                <a:sym typeface="Helvetica"/>
              </a:defRPr>
            </a:pPr>
            <a:r>
              <a:t>  - 192.168.9.152:3000 </a:t>
            </a:r>
            <a:r>
              <a:t>부분</a:t>
            </a:r>
            <a:endParaRPr sz="1600"/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pic>
        <p:nvPicPr>
          <p:cNvPr id="14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0" t="7442" r="0" b="0"/>
          <a:stretch>
            <a:fillRect/>
          </a:stretch>
        </p:blipFill>
        <p:spPr>
          <a:xfrm>
            <a:off x="381000" y="1094105"/>
            <a:ext cx="3075305" cy="311912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직사각형 4"/>
          <p:cNvSpPr txBox="1"/>
          <p:nvPr/>
        </p:nvSpPr>
        <p:spPr>
          <a:xfrm>
            <a:off x="2052954" y="3151504"/>
            <a:ext cx="4006852" cy="1471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gatekeeper listen </a:t>
            </a:r>
            <a:r>
              <a:t>포트만</a:t>
            </a:r>
            <a:r>
              <a:t> </a:t>
            </a:r>
            <a:r>
              <a:t>노출하고</a:t>
            </a:r>
            <a:r>
              <a:t> jaeger </a:t>
            </a:r>
            <a:r>
              <a:t>포트는</a:t>
            </a:r>
            <a:r>
              <a:t> </a:t>
            </a:r>
            <a:r>
              <a:t>노출할</a:t>
            </a:r>
            <a:r>
              <a:t> </a:t>
            </a:r>
            <a:r>
              <a:t>필요</a:t>
            </a:r>
            <a:r>
              <a:t> X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제목 1"/>
          <p:cNvSpPr txBox="1"/>
          <p:nvPr>
            <p:ph type="title"/>
          </p:nvPr>
        </p:nvSpPr>
        <p:spPr>
          <a:xfrm>
            <a:off x="268513" y="218657"/>
            <a:ext cx="8606974" cy="56148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Keycloak Gatekeeper Deploy 3</a:t>
            </a:r>
          </a:p>
        </p:txBody>
      </p:sp>
      <p:sp>
        <p:nvSpPr>
          <p:cNvPr id="151" name="직사각형 4"/>
          <p:cNvSpPr txBox="1"/>
          <p:nvPr/>
        </p:nvSpPr>
        <p:spPr>
          <a:xfrm>
            <a:off x="314324" y="779780"/>
            <a:ext cx="9010016" cy="1262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t>Self-signed 인증서 외 별도의 인증서 사용할 경우 Secret 형태로 생성된 cert 및 key 마운트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t>예시</a:t>
            </a:r>
            <a:r>
              <a:t>) Cert-manager 를 통해 생성한 인증서 사용 예시 Yaml </a:t>
            </a:r>
          </a:p>
          <a:p>
            <a:pPr>
              <a:defRPr b="1" sz="1200">
                <a:latin typeface="+mj-lt"/>
                <a:ea typeface="+mj-ea"/>
                <a:cs typeface="+mj-cs"/>
                <a:sym typeface="Helvetica"/>
              </a:defRPr>
            </a:pPr>
            <a:r>
              <a:t>https://github.com/tmax-cloud/hyperauth/tree/main/guide/keycloak-gatekeeper/kibana-gatekeeper-deploy.yaml</a:t>
            </a:r>
            <a:endParaRPr sz="1600"/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</p:txBody>
      </p:sp>
      <p:pic>
        <p:nvPicPr>
          <p:cNvPr id="15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47" y="1854035"/>
            <a:ext cx="2759713" cy="171534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직사각형 4"/>
          <p:cNvSpPr txBox="1"/>
          <p:nvPr/>
        </p:nvSpPr>
        <p:spPr>
          <a:xfrm>
            <a:off x="809468" y="3553996"/>
            <a:ext cx="2154462" cy="2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Certificate 생성 시 생성되는 secret</a:t>
            </a:r>
          </a:p>
        </p:txBody>
      </p:sp>
      <p:pic>
        <p:nvPicPr>
          <p:cNvPr id="15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1026" y="1637805"/>
            <a:ext cx="3470019" cy="4957817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직사각형"/>
          <p:cNvSpPr/>
          <p:nvPr/>
        </p:nvSpPr>
        <p:spPr>
          <a:xfrm>
            <a:off x="4352636" y="2699987"/>
            <a:ext cx="1983757" cy="272775"/>
          </a:xfrm>
          <a:prstGeom prst="rect">
            <a:avLst/>
          </a:prstGeom>
          <a:ln w="12700">
            <a:solidFill>
              <a:srgbClr val="D5050A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직사각형 4"/>
          <p:cNvSpPr txBox="1"/>
          <p:nvPr/>
        </p:nvSpPr>
        <p:spPr>
          <a:xfrm>
            <a:off x="6349637" y="2710007"/>
            <a:ext cx="2154462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cert, key 경로 설정 추가</a:t>
            </a:r>
          </a:p>
        </p:txBody>
      </p:sp>
      <p:sp>
        <p:nvSpPr>
          <p:cNvPr id="157" name="직사각형"/>
          <p:cNvSpPr/>
          <p:nvPr/>
        </p:nvSpPr>
        <p:spPr>
          <a:xfrm>
            <a:off x="4352636" y="3034805"/>
            <a:ext cx="1540597" cy="113190"/>
          </a:xfrm>
          <a:prstGeom prst="rect">
            <a:avLst/>
          </a:prstGeom>
          <a:ln w="12700">
            <a:solidFill>
              <a:srgbClr val="D5050A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직사각형 4"/>
          <p:cNvSpPr txBox="1"/>
          <p:nvPr/>
        </p:nvSpPr>
        <p:spPr>
          <a:xfrm>
            <a:off x="5917507" y="2965033"/>
            <a:ext cx="2286823" cy="2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self-signed 인증서 사용하지 않도록 설정</a:t>
            </a:r>
          </a:p>
        </p:txBody>
      </p:sp>
      <p:sp>
        <p:nvSpPr>
          <p:cNvPr id="159" name="직사각형"/>
          <p:cNvSpPr/>
          <p:nvPr/>
        </p:nvSpPr>
        <p:spPr>
          <a:xfrm>
            <a:off x="4352636" y="4076702"/>
            <a:ext cx="1281269" cy="363337"/>
          </a:xfrm>
          <a:prstGeom prst="rect">
            <a:avLst/>
          </a:prstGeom>
          <a:ln w="12700">
            <a:solidFill>
              <a:srgbClr val="D5050A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0" name="직사각형"/>
          <p:cNvSpPr/>
          <p:nvPr/>
        </p:nvSpPr>
        <p:spPr>
          <a:xfrm>
            <a:off x="4261921" y="5960260"/>
            <a:ext cx="1372673" cy="372712"/>
          </a:xfrm>
          <a:prstGeom prst="rect">
            <a:avLst/>
          </a:prstGeom>
          <a:ln w="12700">
            <a:solidFill>
              <a:srgbClr val="D5050A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1" name="선"/>
          <p:cNvSpPr/>
          <p:nvPr/>
        </p:nvSpPr>
        <p:spPr>
          <a:xfrm>
            <a:off x="3311423" y="2741955"/>
            <a:ext cx="943632" cy="3412733"/>
          </a:xfrm>
          <a:prstGeom prst="line">
            <a:avLst/>
          </a:prstGeom>
          <a:ln w="12700">
            <a:solidFill>
              <a:srgbClr val="D51738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2" name="선"/>
          <p:cNvSpPr/>
          <p:nvPr/>
        </p:nvSpPr>
        <p:spPr>
          <a:xfrm>
            <a:off x="3320149" y="2750479"/>
            <a:ext cx="1039994" cy="1533555"/>
          </a:xfrm>
          <a:prstGeom prst="line">
            <a:avLst/>
          </a:prstGeom>
          <a:ln w="12700">
            <a:solidFill>
              <a:srgbClr val="D51738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3" name="직사각형 4"/>
          <p:cNvSpPr txBox="1"/>
          <p:nvPr/>
        </p:nvSpPr>
        <p:spPr>
          <a:xfrm>
            <a:off x="2855680" y="4061226"/>
            <a:ext cx="836658" cy="2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Secret 마운트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