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3" r:id="rId5"/>
    <p:sldId id="262" r:id="rId6"/>
    <p:sldId id="264" r:id="rId7"/>
    <p:sldId id="266" r:id="rId8"/>
    <p:sldId id="265" r:id="rId9"/>
    <p:sldId id="267"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20"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5FE5-0C01-4DA0-BD6D-6E6380E06D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CE49A2A1-E8B4-48AF-A807-7964D62F0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433CAF67-2CC3-45A6-A8F0-C9F5DE17B7B9}"/>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5" name="Footer Placeholder 4">
            <a:extLst>
              <a:ext uri="{FF2B5EF4-FFF2-40B4-BE49-F238E27FC236}">
                <a16:creationId xmlns:a16="http://schemas.microsoft.com/office/drawing/2014/main" id="{B901E706-5108-4CB8-83E6-BC28A1CD3D9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986F68C5-372D-4FE1-9CD0-4A1FAB8D11E6}"/>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132207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BB442-70F1-4065-9256-67BA1EC93D20}"/>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2EF15A89-4596-4827-957A-78306D55B6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647A72B-7E57-41F4-AB88-7978BB0E8C33}"/>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5" name="Footer Placeholder 4">
            <a:extLst>
              <a:ext uri="{FF2B5EF4-FFF2-40B4-BE49-F238E27FC236}">
                <a16:creationId xmlns:a16="http://schemas.microsoft.com/office/drawing/2014/main" id="{77108BC4-4D3B-48E2-B20A-8D81A070455A}"/>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69BD0D7-64CB-429C-9C5B-FFABE819EF28}"/>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311857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7C4633-98C4-4E26-9A25-08C913CD4D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8B21C17D-1D36-4676-8356-902E9A75A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529C9C7F-0E23-4003-9DBD-6C3ACC2EF0E5}"/>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5" name="Footer Placeholder 4">
            <a:extLst>
              <a:ext uri="{FF2B5EF4-FFF2-40B4-BE49-F238E27FC236}">
                <a16:creationId xmlns:a16="http://schemas.microsoft.com/office/drawing/2014/main" id="{8ACB1240-CCB8-4523-B9D7-0EA907459415}"/>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9720FCE-FC38-4549-850B-F8B275B784A7}"/>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289866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511D-A683-4DFB-97A9-C601A3855202}"/>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1B4CBCF3-7B04-42E7-8745-95151788D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624F424-03D4-4930-BC63-C012452C74FA}"/>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5" name="Footer Placeholder 4">
            <a:extLst>
              <a:ext uri="{FF2B5EF4-FFF2-40B4-BE49-F238E27FC236}">
                <a16:creationId xmlns:a16="http://schemas.microsoft.com/office/drawing/2014/main" id="{A50E0BF0-EE0E-4C83-B425-A4C8853691F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76B3D994-F1BF-44FB-A8EF-D8F8A9F82C12}"/>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139769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C6C0-1B60-4BBB-82DC-B41FBF0C8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AEFF1BD4-D6E4-48C4-8282-91DCAB4F9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F735B-4D74-4FE5-9E41-A260741AC590}"/>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5" name="Footer Placeholder 4">
            <a:extLst>
              <a:ext uri="{FF2B5EF4-FFF2-40B4-BE49-F238E27FC236}">
                <a16:creationId xmlns:a16="http://schemas.microsoft.com/office/drawing/2014/main" id="{B5570ACF-0733-44C1-AF34-0C5F59CCAEC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F695B9-9263-4B7F-BE76-06F8B1AB8E66}"/>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5066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4CD94-8925-45CD-AE1B-282CC1F91E95}"/>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88843DDD-D92A-4790-B906-7DC9133F6C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1D1771D8-1086-403A-B30C-37E1F4BCE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45D89329-3BEC-4476-B3F1-B9250B987229}"/>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6" name="Footer Placeholder 5">
            <a:extLst>
              <a:ext uri="{FF2B5EF4-FFF2-40B4-BE49-F238E27FC236}">
                <a16:creationId xmlns:a16="http://schemas.microsoft.com/office/drawing/2014/main" id="{382F8A7D-9FA8-4B7B-9A5E-9D5DEC59BA32}"/>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544A7B2F-BC2F-4659-B9D8-35E2D174B1D1}"/>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230074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F2C3-1ABA-4D40-84DF-CCBC4B40C431}"/>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0062D6D-5699-412B-8D3C-60B0B7872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1EF03B-B694-43C2-A7F2-66AD6C5586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CD66B876-842C-46E0-A5FB-A0A4004786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97493-FFB7-4D23-A358-FD5347EEB1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E18DB263-6846-41B2-B8AE-BA2BAC9CB7E1}"/>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8" name="Footer Placeholder 7">
            <a:extLst>
              <a:ext uri="{FF2B5EF4-FFF2-40B4-BE49-F238E27FC236}">
                <a16:creationId xmlns:a16="http://schemas.microsoft.com/office/drawing/2014/main" id="{C142491B-50C9-4FDF-B5AD-4B644B951AB5}"/>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16E3D976-10A8-4057-8D46-B9D7DD4033E8}"/>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55416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6FE-F42E-47B3-9ABF-39420691584C}"/>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FF081A52-6BC0-4BD4-9A98-9EE4AC459D8B}"/>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4" name="Footer Placeholder 3">
            <a:extLst>
              <a:ext uri="{FF2B5EF4-FFF2-40B4-BE49-F238E27FC236}">
                <a16:creationId xmlns:a16="http://schemas.microsoft.com/office/drawing/2014/main" id="{3852DD53-391D-4F4D-8952-592E97074DBE}"/>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E252C22B-91FE-402C-A1E9-577EB98EBF4A}"/>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29983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A4452-C556-486D-94A8-DC28915E1A19}"/>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3" name="Footer Placeholder 2">
            <a:extLst>
              <a:ext uri="{FF2B5EF4-FFF2-40B4-BE49-F238E27FC236}">
                <a16:creationId xmlns:a16="http://schemas.microsoft.com/office/drawing/2014/main" id="{90974FC7-E093-46EE-A569-9B915255D0A1}"/>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79C28D1F-2997-4C26-8294-036073F2B880}"/>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1840708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CABAB-39CB-447B-B948-585ADC186C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A0990FC5-173A-48E6-9180-348CD310D8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58F583C1-C9A1-435C-8815-735F334B0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78FDA-8976-4798-93F0-62ABEB86879B}"/>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6" name="Footer Placeholder 5">
            <a:extLst>
              <a:ext uri="{FF2B5EF4-FFF2-40B4-BE49-F238E27FC236}">
                <a16:creationId xmlns:a16="http://schemas.microsoft.com/office/drawing/2014/main" id="{BD6E7849-4597-4B98-B556-A7E2CF6D376D}"/>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4E34125D-B7EF-4E5E-8685-B6130F146BF3}"/>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311513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0BC6-ED29-4E35-98AF-771080F40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A0F89EBA-0871-422B-AF76-43ED6E1923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39444D82-27D9-4543-B840-FA3EECEDC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C2048-9233-493E-B219-BA4017F6D44D}"/>
              </a:ext>
            </a:extLst>
          </p:cNvPr>
          <p:cNvSpPr>
            <a:spLocks noGrp="1"/>
          </p:cNvSpPr>
          <p:nvPr>
            <p:ph type="dt" sz="half" idx="10"/>
          </p:nvPr>
        </p:nvSpPr>
        <p:spPr/>
        <p:txBody>
          <a:bodyPr/>
          <a:lstStyle/>
          <a:p>
            <a:fld id="{912FC014-5355-473D-8567-B27335EA0DA6}" type="datetimeFigureOut">
              <a:rPr lang="fr-FR" smtClean="0"/>
              <a:t>05/09/2023</a:t>
            </a:fld>
            <a:endParaRPr lang="fr-FR"/>
          </a:p>
        </p:txBody>
      </p:sp>
      <p:sp>
        <p:nvSpPr>
          <p:cNvPr id="6" name="Footer Placeholder 5">
            <a:extLst>
              <a:ext uri="{FF2B5EF4-FFF2-40B4-BE49-F238E27FC236}">
                <a16:creationId xmlns:a16="http://schemas.microsoft.com/office/drawing/2014/main" id="{992224BC-8423-4E5F-894D-BB9A413CA445}"/>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D6B733CD-D980-453D-A578-8FB98BDE6ED9}"/>
              </a:ext>
            </a:extLst>
          </p:cNvPr>
          <p:cNvSpPr>
            <a:spLocks noGrp="1"/>
          </p:cNvSpPr>
          <p:nvPr>
            <p:ph type="sldNum" sz="quarter" idx="12"/>
          </p:nvPr>
        </p:nvSpPr>
        <p:spPr/>
        <p:txBody>
          <a:bodyPr/>
          <a:lstStyle/>
          <a:p>
            <a:fld id="{1419C101-3924-4C39-BF0C-DA1BDD23AAA8}" type="slidenum">
              <a:rPr lang="fr-FR" smtClean="0"/>
              <a:t>‹#›</a:t>
            </a:fld>
            <a:endParaRPr lang="fr-FR"/>
          </a:p>
        </p:txBody>
      </p:sp>
    </p:spTree>
    <p:extLst>
      <p:ext uri="{BB962C8B-B14F-4D97-AF65-F5344CB8AC3E}">
        <p14:creationId xmlns:p14="http://schemas.microsoft.com/office/powerpoint/2010/main" val="228442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D12990-373E-4198-941A-7127EC9003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5C3C0EC4-76D4-4F60-8BE5-F90E8F9673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29CE0BEB-B059-49BC-B25B-48EB9CCC93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FC014-5355-473D-8567-B27335EA0DA6}" type="datetimeFigureOut">
              <a:rPr lang="fr-FR" smtClean="0"/>
              <a:t>05/09/2023</a:t>
            </a:fld>
            <a:endParaRPr lang="fr-FR"/>
          </a:p>
        </p:txBody>
      </p:sp>
      <p:sp>
        <p:nvSpPr>
          <p:cNvPr id="5" name="Footer Placeholder 4">
            <a:extLst>
              <a:ext uri="{FF2B5EF4-FFF2-40B4-BE49-F238E27FC236}">
                <a16:creationId xmlns:a16="http://schemas.microsoft.com/office/drawing/2014/main" id="{6112EC68-48BE-4E10-892E-673B5F4DCE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69F19020-3387-4405-A2DD-B52226B087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9C101-3924-4C39-BF0C-DA1BDD23AAA8}" type="slidenum">
              <a:rPr lang="fr-FR" smtClean="0"/>
              <a:t>‹#›</a:t>
            </a:fld>
            <a:endParaRPr lang="fr-FR"/>
          </a:p>
        </p:txBody>
      </p:sp>
    </p:spTree>
    <p:extLst>
      <p:ext uri="{BB962C8B-B14F-4D97-AF65-F5344CB8AC3E}">
        <p14:creationId xmlns:p14="http://schemas.microsoft.com/office/powerpoint/2010/main" val="1552772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3420B09-B13B-4E4B-8824-8EF18A84D0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22" r="12772" b="1752"/>
          <a:stretch/>
        </p:blipFill>
        <p:spPr bwMode="auto">
          <a:xfrm>
            <a:off x="-10138" y="998477"/>
            <a:ext cx="11713514" cy="509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99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27D63-E102-4BEA-82E7-8295C7926E03}"/>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fr-FR" b="1" dirty="0"/>
              <a:t>Introduction to Git Actions</a:t>
            </a:r>
            <a:endParaRPr lang="fr-FR" dirty="0"/>
          </a:p>
        </p:txBody>
      </p:sp>
      <p:sp>
        <p:nvSpPr>
          <p:cNvPr id="3" name="Content Placeholder 2">
            <a:extLst>
              <a:ext uri="{FF2B5EF4-FFF2-40B4-BE49-F238E27FC236}">
                <a16:creationId xmlns:a16="http://schemas.microsoft.com/office/drawing/2014/main" id="{D4327A72-9119-47AF-800C-CC6CC2F1788A}"/>
              </a:ext>
            </a:extLst>
          </p:cNvPr>
          <p:cNvSpPr>
            <a:spLocks noGrp="1"/>
          </p:cNvSpPr>
          <p:nvPr>
            <p:ph idx="1"/>
          </p:nvPr>
        </p:nvSpPr>
        <p:spPr>
          <a:xfrm>
            <a:off x="838200" y="2141537"/>
            <a:ext cx="10515600" cy="4351338"/>
          </a:xfrm>
        </p:spPr>
        <p:txBody>
          <a:bodyPr>
            <a:normAutofit fontScale="85000" lnSpcReduction="20000"/>
          </a:bodyPr>
          <a:lstStyle/>
          <a:p>
            <a:pPr>
              <a:buFont typeface="Arial" panose="020B0604020202020204" pitchFamily="34" charset="0"/>
              <a:buChar char="•"/>
            </a:pPr>
            <a:r>
              <a:rPr lang="en-US" dirty="0"/>
              <a:t>Git Actions is a feature of GitHub that allows you to automate various tasks in your software development workflow.</a:t>
            </a:r>
          </a:p>
          <a:p>
            <a:pPr>
              <a:buFont typeface="Arial" panose="020B0604020202020204" pitchFamily="34" charset="0"/>
              <a:buChar char="•"/>
            </a:pPr>
            <a:r>
              <a:rPr lang="en-US" dirty="0"/>
              <a:t>Importance: It's a powerful tool for enhancing efficiency, improving code quality, and reducing manual work.</a:t>
            </a:r>
          </a:p>
          <a:p>
            <a:pPr>
              <a:buFont typeface="Arial" panose="020B0604020202020204" pitchFamily="34" charset="0"/>
              <a:buChar char="•"/>
            </a:pPr>
            <a:r>
              <a:rPr lang="en-US" dirty="0"/>
              <a:t>Automation involves using tools and scripts to perform repetitive tasks automatically.</a:t>
            </a:r>
          </a:p>
          <a:p>
            <a:pPr>
              <a:buFont typeface="Arial" panose="020B0604020202020204" pitchFamily="34" charset="0"/>
              <a:buChar char="•"/>
            </a:pPr>
            <a:r>
              <a:rPr lang="en-US" dirty="0"/>
              <a:t>Benefits: Automation saves time, reduces errors, and ensures consistency.</a:t>
            </a:r>
          </a:p>
          <a:p>
            <a:pPr>
              <a:buFont typeface="Arial" panose="020B0604020202020204" pitchFamily="34" charset="0"/>
              <a:buChar char="•"/>
            </a:pPr>
            <a:r>
              <a:rPr lang="en-US" i="1" dirty="0">
                <a:solidFill>
                  <a:schemeClr val="bg2">
                    <a:lumMod val="50000"/>
                  </a:schemeClr>
                </a:solidFill>
              </a:rPr>
              <a:t>+ build</a:t>
            </a:r>
          </a:p>
          <a:p>
            <a:pPr>
              <a:buFont typeface="Arial" panose="020B0604020202020204" pitchFamily="34" charset="0"/>
              <a:buChar char="•"/>
            </a:pPr>
            <a:r>
              <a:rPr lang="en-US" i="1" dirty="0">
                <a:solidFill>
                  <a:schemeClr val="bg2">
                    <a:lumMod val="50000"/>
                  </a:schemeClr>
                </a:solidFill>
              </a:rPr>
              <a:t>+ test</a:t>
            </a:r>
          </a:p>
          <a:p>
            <a:pPr>
              <a:buFont typeface="Arial" panose="020B0604020202020204" pitchFamily="34" charset="0"/>
              <a:buChar char="•"/>
            </a:pPr>
            <a:r>
              <a:rPr lang="en-US" i="1" dirty="0">
                <a:solidFill>
                  <a:schemeClr val="bg2">
                    <a:lumMod val="50000"/>
                  </a:schemeClr>
                </a:solidFill>
              </a:rPr>
              <a:t>+ package</a:t>
            </a:r>
          </a:p>
          <a:p>
            <a:pPr>
              <a:buFont typeface="Arial" panose="020B0604020202020204" pitchFamily="34" charset="0"/>
              <a:buChar char="•"/>
            </a:pPr>
            <a:r>
              <a:rPr lang="en-US" i="1" dirty="0">
                <a:solidFill>
                  <a:schemeClr val="bg2">
                    <a:lumMod val="50000"/>
                  </a:schemeClr>
                </a:solidFill>
              </a:rPr>
              <a:t>+ release</a:t>
            </a:r>
          </a:p>
          <a:p>
            <a:pPr>
              <a:buFont typeface="Arial" panose="020B0604020202020204" pitchFamily="34" charset="0"/>
              <a:buChar char="•"/>
            </a:pPr>
            <a:r>
              <a:rPr lang="en-US" i="1" dirty="0">
                <a:solidFill>
                  <a:schemeClr val="bg2">
                    <a:lumMod val="50000"/>
                  </a:schemeClr>
                </a:solidFill>
              </a:rPr>
              <a:t>+ deploy</a:t>
            </a:r>
          </a:p>
          <a:p>
            <a:pPr>
              <a:buFont typeface="Arial" panose="020B0604020202020204" pitchFamily="34" charset="0"/>
              <a:buChar char="•"/>
            </a:pPr>
            <a:endParaRPr lang="en-US" dirty="0"/>
          </a:p>
          <a:p>
            <a:endParaRPr lang="fr-FR" dirty="0"/>
          </a:p>
        </p:txBody>
      </p:sp>
    </p:spTree>
    <p:extLst>
      <p:ext uri="{BB962C8B-B14F-4D97-AF65-F5344CB8AC3E}">
        <p14:creationId xmlns:p14="http://schemas.microsoft.com/office/powerpoint/2010/main" val="27902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51E13-A3DE-4F5F-83DE-DBF36AAB5E6C}"/>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fr-FR" b="1" dirty="0"/>
              <a:t>Git Actions Basics</a:t>
            </a:r>
            <a:endParaRPr lang="fr-FR" dirty="0"/>
          </a:p>
        </p:txBody>
      </p:sp>
      <p:sp>
        <p:nvSpPr>
          <p:cNvPr id="5" name="Rectangle 2">
            <a:extLst>
              <a:ext uri="{FF2B5EF4-FFF2-40B4-BE49-F238E27FC236}">
                <a16:creationId xmlns:a16="http://schemas.microsoft.com/office/drawing/2014/main" id="{E1ED76FD-AB91-4B4E-9014-5E2677960920}"/>
              </a:ext>
            </a:extLst>
          </p:cNvPr>
          <p:cNvSpPr>
            <a:spLocks noGrp="1" noChangeArrowheads="1"/>
          </p:cNvSpPr>
          <p:nvPr>
            <p:ph idx="1"/>
          </p:nvPr>
        </p:nvSpPr>
        <p:spPr bwMode="auto">
          <a:xfrm>
            <a:off x="838200" y="1957841"/>
            <a:ext cx="9861468"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dirty="0"/>
              <a:t>Git Actions are workflows </a:t>
            </a:r>
            <a:r>
              <a:rPr lang="fr-FR" altLang="fr-FR" dirty="0" err="1"/>
              <a:t>defined</a:t>
            </a:r>
            <a:r>
              <a:rPr lang="fr-FR" altLang="fr-FR" dirty="0"/>
              <a:t> in YAML files </a:t>
            </a:r>
            <a:r>
              <a:rPr lang="fr-FR" altLang="fr-FR" dirty="0" err="1"/>
              <a:t>that</a:t>
            </a:r>
            <a:r>
              <a:rPr lang="fr-FR" altLang="fr-FR" dirty="0"/>
              <a:t> </a:t>
            </a:r>
            <a:r>
              <a:rPr lang="fr-FR" altLang="fr-FR" dirty="0" err="1"/>
              <a:t>automatically</a:t>
            </a:r>
            <a:r>
              <a:rPr lang="fr-FR" altLang="fr-FR" dirty="0"/>
              <a:t> </a:t>
            </a:r>
            <a:r>
              <a:rPr lang="fr-FR" altLang="fr-FR" dirty="0" err="1"/>
              <a:t>execute</a:t>
            </a:r>
            <a:r>
              <a:rPr lang="fr-FR" altLang="fr-FR" dirty="0"/>
              <a:t> </a:t>
            </a:r>
            <a:r>
              <a:rPr lang="fr-FR" altLang="fr-FR" dirty="0" err="1"/>
              <a:t>tasks</a:t>
            </a:r>
            <a:r>
              <a:rPr lang="fr-FR" altLang="fr-FR" dirty="0"/>
              <a:t>. The YAML file </a:t>
            </a:r>
            <a:r>
              <a:rPr lang="fr-FR" altLang="fr-FR" dirty="0" err="1"/>
              <a:t>contains</a:t>
            </a:r>
            <a:r>
              <a:rPr lang="fr-FR" altLang="fr-FR" dirty="0"/>
              <a:t> a </a:t>
            </a:r>
            <a:r>
              <a:rPr lang="fr-FR" altLang="fr-FR" dirty="0" err="1"/>
              <a:t>recipe</a:t>
            </a:r>
            <a:r>
              <a:rPr lang="fr-FR" altLang="fr-FR" dirty="0"/>
              <a:t>.</a:t>
            </a:r>
          </a:p>
          <a:p>
            <a:pPr marL="0" marR="0" lvl="0" indent="0" algn="l" defTabSz="914400" rtl="0" eaLnBrk="0" fontAlgn="base" latinLnBrk="0" hangingPunct="0">
              <a:lnSpc>
                <a:spcPct val="100000"/>
              </a:lnSpc>
              <a:spcBef>
                <a:spcPct val="0"/>
              </a:spcBef>
              <a:spcAft>
                <a:spcPct val="0"/>
              </a:spcAft>
              <a:buClrTx/>
              <a:buSzTx/>
              <a:buNone/>
              <a:tabLst/>
            </a:pPr>
            <a:endParaRPr lang="fr-FR" altLang="fr-FR"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fr-FR" dirty="0"/>
              <a:t>The recipe will run when triggered by an event in the repository / manually / defined schedule.</a:t>
            </a:r>
          </a:p>
          <a:p>
            <a:pPr marL="0" marR="0" lvl="0" indent="0" algn="l" defTabSz="914400" rtl="0" eaLnBrk="0" fontAlgn="base" latinLnBrk="0" hangingPunct="0">
              <a:lnSpc>
                <a:spcPct val="100000"/>
              </a:lnSpc>
              <a:spcBef>
                <a:spcPct val="0"/>
              </a:spcBef>
              <a:spcAft>
                <a:spcPct val="0"/>
              </a:spcAft>
              <a:buClrTx/>
              <a:buSzTx/>
              <a:buNone/>
              <a:tabLst/>
            </a:pPr>
            <a:endParaRPr lang="fr-FR" altLang="fr-FR" dirty="0"/>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dirty="0"/>
              <a:t>Use Cases: </a:t>
            </a:r>
            <a:r>
              <a:rPr lang="fr-FR" altLang="fr-FR" dirty="0" err="1"/>
              <a:t>They</a:t>
            </a:r>
            <a:r>
              <a:rPr lang="fr-FR" altLang="fr-FR" dirty="0"/>
              <a:t> can </a:t>
            </a:r>
            <a:r>
              <a:rPr lang="fr-FR" altLang="fr-FR" dirty="0" err="1"/>
              <a:t>be</a:t>
            </a:r>
            <a:r>
              <a:rPr lang="fr-FR" altLang="fr-FR" dirty="0"/>
              <a:t> </a:t>
            </a:r>
            <a:r>
              <a:rPr lang="fr-FR" altLang="fr-FR" dirty="0" err="1"/>
              <a:t>used</a:t>
            </a:r>
            <a:r>
              <a:rPr lang="fr-FR" altLang="fr-FR" dirty="0"/>
              <a:t> for </a:t>
            </a:r>
            <a:r>
              <a:rPr lang="fr-FR" altLang="fr-FR" dirty="0" err="1"/>
              <a:t>continuous</a:t>
            </a:r>
            <a:r>
              <a:rPr lang="fr-FR" altLang="fr-FR" dirty="0"/>
              <a:t> </a:t>
            </a:r>
            <a:r>
              <a:rPr lang="fr-FR" altLang="fr-FR" dirty="0" err="1"/>
              <a:t>integration</a:t>
            </a:r>
            <a:r>
              <a:rPr lang="fr-FR" altLang="fr-FR" dirty="0"/>
              <a:t> (CI), </a:t>
            </a:r>
            <a:r>
              <a:rPr lang="fr-FR" altLang="fr-FR" dirty="0" err="1"/>
              <a:t>continuous</a:t>
            </a:r>
            <a:r>
              <a:rPr lang="fr-FR" altLang="fr-FR" dirty="0"/>
              <a:t> </a:t>
            </a:r>
            <a:r>
              <a:rPr lang="fr-FR" altLang="fr-FR" dirty="0" err="1"/>
              <a:t>deployment</a:t>
            </a:r>
            <a:r>
              <a:rPr lang="fr-FR" altLang="fr-FR" dirty="0"/>
              <a:t> (CD), </a:t>
            </a:r>
            <a:r>
              <a:rPr lang="fr-FR" altLang="fr-FR" dirty="0" err="1"/>
              <a:t>testing</a:t>
            </a:r>
            <a:r>
              <a:rPr lang="fr-FR" altLang="fr-FR" dirty="0"/>
              <a:t>, and more </a:t>
            </a:r>
          </a:p>
        </p:txBody>
      </p:sp>
    </p:spTree>
    <p:extLst>
      <p:ext uri="{BB962C8B-B14F-4D97-AF65-F5344CB8AC3E}">
        <p14:creationId xmlns:p14="http://schemas.microsoft.com/office/powerpoint/2010/main" val="98066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56E15-2A50-4BC3-AE67-BADE30E3A1D9}"/>
              </a:ext>
            </a:extLst>
          </p:cNvPr>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fr-FR" b="1" dirty="0"/>
              <a:t>Triggers and Events</a:t>
            </a:r>
            <a:endParaRPr lang="fr-FR" dirty="0"/>
          </a:p>
        </p:txBody>
      </p:sp>
      <p:sp>
        <p:nvSpPr>
          <p:cNvPr id="4" name="Rectangle 1">
            <a:extLst>
              <a:ext uri="{FF2B5EF4-FFF2-40B4-BE49-F238E27FC236}">
                <a16:creationId xmlns:a16="http://schemas.microsoft.com/office/drawing/2014/main" id="{76F31249-ACD0-40C4-8309-C04C39A41AF2}"/>
              </a:ext>
            </a:extLst>
          </p:cNvPr>
          <p:cNvSpPr>
            <a:spLocks noGrp="1" noChangeArrowheads="1"/>
          </p:cNvSpPr>
          <p:nvPr>
            <p:ph idx="1"/>
          </p:nvPr>
        </p:nvSpPr>
        <p:spPr bwMode="auto">
          <a:xfrm>
            <a:off x="743199" y="1463569"/>
            <a:ext cx="1027710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Triggers: Git Actions are </a:t>
            </a:r>
            <a:r>
              <a:rPr kumimoji="0" lang="fr-FR" altLang="fr-FR" b="0" i="0" u="none" strike="noStrike" cap="none" normalizeH="0" baseline="0" dirty="0" err="1">
                <a:ln>
                  <a:noFill/>
                </a:ln>
                <a:solidFill>
                  <a:schemeClr val="tx1"/>
                </a:solidFill>
                <a:effectLst/>
                <a:latin typeface="Arial" panose="020B0604020202020204" pitchFamily="34" charset="0"/>
              </a:rPr>
              <a:t>triggered</a:t>
            </a:r>
            <a:r>
              <a:rPr kumimoji="0" lang="fr-FR" altLang="fr-FR" b="0" i="0" u="none" strike="noStrike" cap="none" normalizeH="0" baseline="0" dirty="0">
                <a:ln>
                  <a:noFill/>
                </a:ln>
                <a:solidFill>
                  <a:schemeClr val="tx1"/>
                </a:solidFill>
                <a:effectLst/>
                <a:latin typeface="Arial" panose="020B0604020202020204" pitchFamily="34" charset="0"/>
              </a:rPr>
              <a:t> by </a:t>
            </a:r>
            <a:r>
              <a:rPr kumimoji="0" lang="fr-FR" altLang="fr-FR" b="0" i="0" u="none" strike="noStrike" cap="none" normalizeH="0" baseline="0" dirty="0" err="1">
                <a:ln>
                  <a:noFill/>
                </a:ln>
                <a:solidFill>
                  <a:schemeClr val="tx1"/>
                </a:solidFill>
                <a:effectLst/>
                <a:latin typeface="Arial" panose="020B0604020202020204" pitchFamily="34" charset="0"/>
              </a:rPr>
              <a:t>events</a:t>
            </a:r>
            <a:r>
              <a:rPr kumimoji="0" lang="fr-FR" altLang="fr-FR" b="0" i="0" u="none" strike="noStrike" cap="none" normalizeH="0" baseline="0" dirty="0">
                <a:ln>
                  <a:noFill/>
                </a:ln>
                <a:solidFill>
                  <a:schemeClr val="tx1"/>
                </a:solidFill>
                <a:effectLst/>
                <a:latin typeface="Arial" panose="020B0604020202020204" pitchFamily="34" charset="0"/>
              </a:rPr>
              <a:t> like pushes, pull </a:t>
            </a:r>
            <a:r>
              <a:rPr kumimoji="0" lang="fr-FR" altLang="fr-FR" b="0" i="0" u="none" strike="noStrike" cap="none" normalizeH="0" baseline="0" dirty="0" err="1">
                <a:ln>
                  <a:noFill/>
                </a:ln>
                <a:solidFill>
                  <a:schemeClr val="tx1"/>
                </a:solidFill>
                <a:effectLst/>
                <a:latin typeface="Arial" panose="020B0604020202020204" pitchFamily="34" charset="0"/>
              </a:rPr>
              <a:t>requests</a:t>
            </a:r>
            <a:r>
              <a:rPr kumimoji="0" lang="fr-FR" altLang="fr-FR" b="0" i="0" u="none" strike="noStrike" cap="none" normalizeH="0" baseline="0" dirty="0">
                <a:ln>
                  <a:noFill/>
                </a:ln>
                <a:solidFill>
                  <a:schemeClr val="tx1"/>
                </a:solidFill>
                <a:effectLst/>
                <a:latin typeface="Arial" panose="020B0604020202020204" pitchFamily="34" charset="0"/>
              </a:rPr>
              <a:t>, or issue </a:t>
            </a:r>
            <a:r>
              <a:rPr kumimoji="0" lang="fr-FR" altLang="fr-FR" b="0" i="0" u="none" strike="noStrike" cap="none" normalizeH="0" baseline="0" dirty="0" err="1">
                <a:ln>
                  <a:noFill/>
                </a:ln>
                <a:solidFill>
                  <a:schemeClr val="tx1"/>
                </a:solidFill>
                <a:effectLst/>
                <a:latin typeface="Arial" panose="020B0604020202020204" pitchFamily="34" charset="0"/>
              </a:rPr>
              <a:t>comments</a:t>
            </a:r>
            <a:r>
              <a:rPr kumimoji="0" lang="fr-FR" altLang="fr-FR"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fr-FR" altLang="fr-FR" b="0" i="0" u="none" strike="noStrike" cap="none" normalizeH="0" baseline="0" dirty="0">
                <a:ln>
                  <a:noFill/>
                </a:ln>
                <a:solidFill>
                  <a:schemeClr val="tx1"/>
                </a:solidFill>
                <a:effectLst/>
                <a:latin typeface="Arial" panose="020B0604020202020204" pitchFamily="34" charset="0"/>
              </a:rPr>
              <a:t>https://docs.github.com/en/actions/using-workflows/events-that-trigger-workflows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161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24C6D53-EF3C-4B61-AF28-8984385117C6}"/>
              </a:ext>
            </a:extLst>
          </p:cNvPr>
          <p:cNvSpPr>
            <a:spLocks noGrp="1"/>
          </p:cNvSpPr>
          <p:nvPr>
            <p:ph type="body" idx="1"/>
          </p:nvPr>
        </p:nvSpPr>
        <p:spPr/>
        <p:txBody>
          <a:bodyPr/>
          <a:lstStyle/>
          <a:p>
            <a:pPr algn="ctr"/>
            <a:r>
              <a:rPr lang="fr-FR" dirty="0" err="1">
                <a:highlight>
                  <a:srgbClr val="FFFF00"/>
                </a:highlight>
              </a:rPr>
              <a:t>Manually</a:t>
            </a:r>
            <a:endParaRPr lang="fr-FR" dirty="0">
              <a:highlight>
                <a:srgbClr val="FFFF00"/>
              </a:highlight>
            </a:endParaRPr>
          </a:p>
        </p:txBody>
      </p:sp>
      <p:sp>
        <p:nvSpPr>
          <p:cNvPr id="5" name="Text Placeholder 4">
            <a:extLst>
              <a:ext uri="{FF2B5EF4-FFF2-40B4-BE49-F238E27FC236}">
                <a16:creationId xmlns:a16="http://schemas.microsoft.com/office/drawing/2014/main" id="{DC4FEBA6-6840-443F-A6B6-C5F09978842F}"/>
              </a:ext>
            </a:extLst>
          </p:cNvPr>
          <p:cNvSpPr>
            <a:spLocks noGrp="1"/>
          </p:cNvSpPr>
          <p:nvPr>
            <p:ph type="body" sz="quarter" idx="3"/>
          </p:nvPr>
        </p:nvSpPr>
        <p:spPr/>
        <p:txBody>
          <a:bodyPr/>
          <a:lstStyle/>
          <a:p>
            <a:pPr algn="ctr"/>
            <a:r>
              <a:rPr lang="fr-FR" dirty="0">
                <a:highlight>
                  <a:srgbClr val="FFFF00"/>
                </a:highlight>
              </a:rPr>
              <a:t>Via GitHub</a:t>
            </a:r>
          </a:p>
        </p:txBody>
      </p:sp>
      <p:pic>
        <p:nvPicPr>
          <p:cNvPr id="9" name="Content Placeholder 8">
            <a:extLst>
              <a:ext uri="{FF2B5EF4-FFF2-40B4-BE49-F238E27FC236}">
                <a16:creationId xmlns:a16="http://schemas.microsoft.com/office/drawing/2014/main" id="{F3A9B38E-44CA-4A8D-B308-37B532539963}"/>
              </a:ext>
            </a:extLst>
          </p:cNvPr>
          <p:cNvPicPr>
            <a:picLocks noGrp="1" noChangeAspect="1"/>
          </p:cNvPicPr>
          <p:nvPr>
            <p:ph sz="quarter" idx="4"/>
          </p:nvPr>
        </p:nvPicPr>
        <p:blipFill>
          <a:blip r:embed="rId2"/>
          <a:stretch>
            <a:fillRect/>
          </a:stretch>
        </p:blipFill>
        <p:spPr>
          <a:xfrm>
            <a:off x="6172200" y="2592964"/>
            <a:ext cx="5183188" cy="3508809"/>
          </a:xfrm>
        </p:spPr>
      </p:pic>
      <p:sp>
        <p:nvSpPr>
          <p:cNvPr id="7" name="Content Placeholder 5">
            <a:extLst>
              <a:ext uri="{FF2B5EF4-FFF2-40B4-BE49-F238E27FC236}">
                <a16:creationId xmlns:a16="http://schemas.microsoft.com/office/drawing/2014/main" id="{A03F5176-0321-494B-A490-24C484F214CC}"/>
              </a:ext>
            </a:extLst>
          </p:cNvPr>
          <p:cNvSpPr>
            <a:spLocks noGrp="1"/>
          </p:cNvSpPr>
          <p:nvPr>
            <p:ph sz="half" idx="2"/>
          </p:nvPr>
        </p:nvSpPr>
        <p:spPr>
          <a:xfrm>
            <a:off x="839788" y="2505075"/>
            <a:ext cx="5157787" cy="3684588"/>
          </a:xfrm>
        </p:spPr>
        <p:txBody>
          <a:bodyPr>
            <a:normAutofit/>
          </a:bodyPr>
          <a:lstStyle/>
          <a:p>
            <a:r>
              <a:rPr lang="fr-FR" dirty="0"/>
              <a:t>1. </a:t>
            </a:r>
            <a:r>
              <a:rPr lang="fr-FR" dirty="0" err="1"/>
              <a:t>Create</a:t>
            </a:r>
            <a:r>
              <a:rPr lang="fr-FR" dirty="0"/>
              <a:t> a .</a:t>
            </a:r>
            <a:r>
              <a:rPr lang="fr-FR" dirty="0" err="1"/>
              <a:t>github</a:t>
            </a:r>
            <a:r>
              <a:rPr lang="fr-FR" dirty="0"/>
              <a:t>/workflows folder in root</a:t>
            </a:r>
          </a:p>
          <a:p>
            <a:r>
              <a:rPr lang="fr-FR" dirty="0"/>
              <a:t>2. </a:t>
            </a:r>
            <a:r>
              <a:rPr lang="fr-FR" dirty="0" err="1"/>
              <a:t>create</a:t>
            </a:r>
            <a:r>
              <a:rPr lang="fr-FR" dirty="0"/>
              <a:t> a </a:t>
            </a:r>
            <a:r>
              <a:rPr lang="fr-FR" dirty="0" err="1"/>
              <a:t>yaml</a:t>
            </a:r>
            <a:r>
              <a:rPr lang="fr-FR" dirty="0"/>
              <a:t> file</a:t>
            </a:r>
          </a:p>
          <a:p>
            <a:r>
              <a:rPr lang="fr-FR" dirty="0"/>
              <a:t>3. Configure </a:t>
            </a:r>
            <a:r>
              <a:rPr lang="fr-FR" dirty="0" err="1"/>
              <a:t>it</a:t>
            </a:r>
            <a:endParaRPr lang="fr-FR" dirty="0"/>
          </a:p>
          <a:p>
            <a:r>
              <a:rPr lang="fr-FR" dirty="0"/>
              <a:t>4. Push to </a:t>
            </a:r>
            <a:r>
              <a:rPr lang="fr-FR" dirty="0" err="1"/>
              <a:t>remote</a:t>
            </a:r>
            <a:endParaRPr lang="fr-FR" dirty="0"/>
          </a:p>
          <a:p>
            <a:endParaRPr lang="fr-FR" dirty="0"/>
          </a:p>
        </p:txBody>
      </p:sp>
      <p:sp>
        <p:nvSpPr>
          <p:cNvPr id="10" name="Title 1">
            <a:extLst>
              <a:ext uri="{FF2B5EF4-FFF2-40B4-BE49-F238E27FC236}">
                <a16:creationId xmlns:a16="http://schemas.microsoft.com/office/drawing/2014/main" id="{636A86C6-52F0-4D52-A6EE-0FBE37A2A2F5}"/>
              </a:ext>
            </a:extLst>
          </p:cNvPr>
          <p:cNvSpPr>
            <a:spLocks noGrp="1"/>
          </p:cNvSpPr>
          <p:nvPr>
            <p:ph type="title"/>
          </p:nvPr>
        </p:nvSpPr>
        <p:spPr>
          <a:xfrm>
            <a:off x="838200" y="365125"/>
            <a:ext cx="10515600" cy="1325563"/>
          </a:xfrm>
        </p:spPr>
        <p:style>
          <a:lnRef idx="2">
            <a:schemeClr val="accent1">
              <a:shade val="50000"/>
            </a:schemeClr>
          </a:lnRef>
          <a:fillRef idx="1">
            <a:schemeClr val="accent1"/>
          </a:fillRef>
          <a:effectRef idx="0">
            <a:schemeClr val="accent1"/>
          </a:effectRef>
          <a:fontRef idx="minor">
            <a:schemeClr val="lt1"/>
          </a:fontRef>
        </p:style>
        <p:txBody>
          <a:bodyPr/>
          <a:lstStyle/>
          <a:p>
            <a:r>
              <a:rPr lang="en-US" b="1" dirty="0"/>
              <a:t>Getting Started with Git Actions</a:t>
            </a:r>
            <a:endParaRPr lang="fr-FR" dirty="0"/>
          </a:p>
        </p:txBody>
      </p:sp>
      <p:sp>
        <p:nvSpPr>
          <p:cNvPr id="11" name="TextBox 10">
            <a:extLst>
              <a:ext uri="{FF2B5EF4-FFF2-40B4-BE49-F238E27FC236}">
                <a16:creationId xmlns:a16="http://schemas.microsoft.com/office/drawing/2014/main" id="{752CA712-514A-4C23-BB00-0EB6F2275329}"/>
              </a:ext>
            </a:extLst>
          </p:cNvPr>
          <p:cNvSpPr txBox="1"/>
          <p:nvPr/>
        </p:nvSpPr>
        <p:spPr>
          <a:xfrm>
            <a:off x="1460666" y="6189662"/>
            <a:ext cx="9571511" cy="738664"/>
          </a:xfrm>
          <a:prstGeom prst="rect">
            <a:avLst/>
          </a:prstGeom>
          <a:noFill/>
        </p:spPr>
        <p:txBody>
          <a:bodyPr wrap="square" rtlCol="0">
            <a:spAutoFit/>
          </a:bodyPr>
          <a:lstStyle/>
          <a:p>
            <a:r>
              <a:rPr lang="fr-FR" sz="2400" dirty="0" err="1">
                <a:solidFill>
                  <a:srgbClr val="FF0000"/>
                </a:solidFill>
              </a:rPr>
              <a:t>Every</a:t>
            </a:r>
            <a:r>
              <a:rPr lang="fr-FR" sz="2400" dirty="0">
                <a:solidFill>
                  <a:srgbClr val="FF0000"/>
                </a:solidFill>
              </a:rPr>
              <a:t> change to the </a:t>
            </a:r>
            <a:r>
              <a:rPr lang="fr-FR" sz="2400" dirty="0" err="1">
                <a:solidFill>
                  <a:srgbClr val="FF0000"/>
                </a:solidFill>
              </a:rPr>
              <a:t>yaml</a:t>
            </a:r>
            <a:r>
              <a:rPr lang="fr-FR" sz="2400" dirty="0">
                <a:solidFill>
                  <a:srgbClr val="FF0000"/>
                </a:solidFill>
              </a:rPr>
              <a:t> file, </a:t>
            </a:r>
            <a:r>
              <a:rPr lang="fr-FR" sz="2400" dirty="0" err="1">
                <a:solidFill>
                  <a:srgbClr val="FF0000"/>
                </a:solidFill>
              </a:rPr>
              <a:t>even</a:t>
            </a:r>
            <a:r>
              <a:rPr lang="fr-FR" sz="2400" dirty="0">
                <a:solidFill>
                  <a:srgbClr val="FF0000"/>
                </a:solidFill>
              </a:rPr>
              <a:t> the </a:t>
            </a:r>
            <a:r>
              <a:rPr lang="fr-FR" sz="2400" dirty="0" err="1">
                <a:solidFill>
                  <a:srgbClr val="FF0000"/>
                </a:solidFill>
              </a:rPr>
              <a:t>slighest</a:t>
            </a:r>
            <a:r>
              <a:rPr lang="fr-FR" sz="2400" dirty="0">
                <a:solidFill>
                  <a:srgbClr val="FF0000"/>
                </a:solidFill>
              </a:rPr>
              <a:t>, </a:t>
            </a:r>
            <a:r>
              <a:rPr lang="fr-FR" sz="2400" dirty="0" err="1">
                <a:solidFill>
                  <a:srgbClr val="FF0000"/>
                </a:solidFill>
              </a:rPr>
              <a:t>requires</a:t>
            </a:r>
            <a:r>
              <a:rPr lang="fr-FR" sz="2400" dirty="0">
                <a:solidFill>
                  <a:srgbClr val="FF0000"/>
                </a:solidFill>
              </a:rPr>
              <a:t> a push to </a:t>
            </a:r>
            <a:r>
              <a:rPr lang="fr-FR" sz="2400" dirty="0" err="1">
                <a:solidFill>
                  <a:srgbClr val="FF0000"/>
                </a:solidFill>
              </a:rPr>
              <a:t>remote</a:t>
            </a:r>
            <a:endParaRPr lang="fr-FR" sz="2400" dirty="0">
              <a:solidFill>
                <a:srgbClr val="FF0000"/>
              </a:solidFill>
            </a:endParaRPr>
          </a:p>
          <a:p>
            <a:endParaRPr lang="fr-FR" dirty="0"/>
          </a:p>
        </p:txBody>
      </p:sp>
    </p:spTree>
    <p:extLst>
      <p:ext uri="{BB962C8B-B14F-4D97-AF65-F5344CB8AC3E}">
        <p14:creationId xmlns:p14="http://schemas.microsoft.com/office/powerpoint/2010/main" val="403583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B1F8-F9C5-4DEE-9044-DBDB0E295BD2}"/>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fr-FR" b="1" dirty="0"/>
              <a:t>Workflow </a:t>
            </a:r>
            <a:r>
              <a:rPr lang="fr-FR" b="1" dirty="0" err="1"/>
              <a:t>Syntax</a:t>
            </a:r>
            <a:endParaRPr lang="fr-FR" dirty="0"/>
          </a:p>
        </p:txBody>
      </p:sp>
      <p:sp>
        <p:nvSpPr>
          <p:cNvPr id="4" name="Rectangle 1">
            <a:extLst>
              <a:ext uri="{FF2B5EF4-FFF2-40B4-BE49-F238E27FC236}">
                <a16:creationId xmlns:a16="http://schemas.microsoft.com/office/drawing/2014/main" id="{6C5F8466-ECB2-43EC-B634-AFE91F0BDCF7}"/>
              </a:ext>
            </a:extLst>
          </p:cNvPr>
          <p:cNvSpPr>
            <a:spLocks noGrp="1" noChangeArrowheads="1"/>
          </p:cNvSpPr>
          <p:nvPr>
            <p:ph idx="1"/>
          </p:nvPr>
        </p:nvSpPr>
        <p:spPr bwMode="auto">
          <a:xfrm>
            <a:off x="838200" y="2447022"/>
            <a:ext cx="10515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Workflow files use YAML </a:t>
            </a:r>
            <a:r>
              <a:rPr kumimoji="0" lang="fr-FR" altLang="fr-FR" b="0" i="0" u="none" strike="noStrike" cap="none" normalizeH="0" baseline="0" dirty="0" err="1">
                <a:ln>
                  <a:noFill/>
                </a:ln>
                <a:solidFill>
                  <a:schemeClr val="tx1"/>
                </a:solidFill>
                <a:effectLst/>
                <a:latin typeface="Arial" panose="020B0604020202020204" pitchFamily="34" charset="0"/>
              </a:rPr>
              <a:t>syntax</a:t>
            </a:r>
            <a:r>
              <a:rPr kumimoji="0" lang="fr-FR" altLang="fr-FR" b="0" i="0" u="none" strike="noStrike" cap="none" normalizeH="0" baseline="0" dirty="0">
                <a:ln>
                  <a:noFill/>
                </a:ln>
                <a:solidFill>
                  <a:schemeClr val="tx1"/>
                </a:solidFill>
                <a:effectLst/>
                <a:latin typeface="Arial" panose="020B0604020202020204" pitchFamily="34" charset="0"/>
              </a:rPr>
              <a:t>, </a:t>
            </a:r>
            <a:r>
              <a:rPr kumimoji="0" lang="fr-FR" altLang="fr-FR" b="0" i="0" u="none" strike="noStrike" cap="none" normalizeH="0" baseline="0" dirty="0" err="1">
                <a:ln>
                  <a:noFill/>
                </a:ln>
                <a:solidFill>
                  <a:schemeClr val="tx1"/>
                </a:solidFill>
                <a:effectLst/>
                <a:latin typeface="Arial" panose="020B0604020202020204" pitchFamily="34" charset="0"/>
              </a:rPr>
              <a:t>which</a:t>
            </a:r>
            <a:r>
              <a:rPr kumimoji="0" lang="fr-FR" altLang="fr-FR" b="0" i="0" u="none" strike="noStrike" cap="none" normalizeH="0" baseline="0" dirty="0">
                <a:ln>
                  <a:noFill/>
                </a:ln>
                <a:solidFill>
                  <a:schemeClr val="tx1"/>
                </a:solidFill>
                <a:effectLst/>
                <a:latin typeface="Arial" panose="020B0604020202020204" pitchFamily="34" charset="0"/>
              </a:rPr>
              <a:t> </a:t>
            </a:r>
            <a:r>
              <a:rPr kumimoji="0" lang="fr-FR" altLang="fr-FR" b="0" i="0" u="none" strike="noStrike" cap="none" normalizeH="0" baseline="0" dirty="0" err="1">
                <a:ln>
                  <a:noFill/>
                </a:ln>
                <a:solidFill>
                  <a:schemeClr val="tx1"/>
                </a:solidFill>
                <a:effectLst/>
                <a:latin typeface="Arial" panose="020B0604020202020204" pitchFamily="34" charset="0"/>
              </a:rPr>
              <a:t>is</a:t>
            </a:r>
            <a:r>
              <a:rPr kumimoji="0" lang="fr-FR" altLang="fr-FR" b="0" i="0" u="none" strike="noStrike" cap="none" normalizeH="0" baseline="0" dirty="0">
                <a:ln>
                  <a:noFill/>
                </a:ln>
                <a:solidFill>
                  <a:schemeClr val="tx1"/>
                </a:solidFill>
                <a:effectLst/>
                <a:latin typeface="Arial" panose="020B0604020202020204" pitchFamily="34" charset="0"/>
              </a:rPr>
              <a:t> </a:t>
            </a:r>
            <a:r>
              <a:rPr kumimoji="0" lang="fr-FR" altLang="fr-FR" b="0" i="0" u="none" strike="noStrike" cap="none" normalizeH="0" baseline="0" dirty="0" err="1">
                <a:ln>
                  <a:noFill/>
                </a:ln>
                <a:solidFill>
                  <a:schemeClr val="tx1"/>
                </a:solidFill>
                <a:effectLst/>
                <a:latin typeface="Arial" panose="020B0604020202020204" pitchFamily="34" charset="0"/>
              </a:rPr>
              <a:t>human-readable</a:t>
            </a:r>
            <a:r>
              <a:rPr kumimoji="0" lang="fr-FR" altLang="fr-FR" b="0" i="0" u="none" strike="noStrike" cap="none" normalizeH="0" baseline="0" dirty="0">
                <a:ln>
                  <a:noFill/>
                </a:ln>
                <a:solidFill>
                  <a:schemeClr val="tx1"/>
                </a:solidFill>
                <a:effectLst/>
                <a:latin typeface="Arial" panose="020B0604020202020204" pitchFamily="34" charset="0"/>
              </a:rPr>
              <a:t> and </a:t>
            </a:r>
            <a:r>
              <a:rPr kumimoji="0" lang="fr-FR" altLang="fr-FR" b="0" i="0" u="none" strike="noStrike" cap="none" normalizeH="0" baseline="0" dirty="0" err="1">
                <a:ln>
                  <a:noFill/>
                </a:ln>
                <a:solidFill>
                  <a:schemeClr val="tx1"/>
                </a:solidFill>
                <a:effectLst/>
                <a:latin typeface="Arial" panose="020B0604020202020204" pitchFamily="34" charset="0"/>
              </a:rPr>
              <a:t>easy</a:t>
            </a:r>
            <a:r>
              <a:rPr kumimoji="0" lang="fr-FR" altLang="fr-FR" b="0" i="0" u="none" strike="noStrike" cap="none" normalizeH="0" baseline="0" dirty="0">
                <a:ln>
                  <a:noFill/>
                </a:ln>
                <a:solidFill>
                  <a:schemeClr val="tx1"/>
                </a:solidFill>
                <a:effectLst/>
                <a:latin typeface="Arial" panose="020B0604020202020204" pitchFamily="34" charset="0"/>
              </a:rPr>
              <a:t> to </a:t>
            </a:r>
            <a:r>
              <a:rPr kumimoji="0" lang="fr-FR" altLang="fr-FR" b="0" i="0" u="none" strike="noStrike" cap="none" normalizeH="0" baseline="0" dirty="0" err="1">
                <a:ln>
                  <a:noFill/>
                </a:ln>
                <a:solidFill>
                  <a:schemeClr val="tx1"/>
                </a:solidFill>
                <a:effectLst/>
                <a:latin typeface="Arial" panose="020B0604020202020204" pitchFamily="34" charset="0"/>
              </a:rPr>
              <a:t>understand</a:t>
            </a:r>
            <a:r>
              <a:rPr kumimoji="0" lang="fr-FR" altLang="fr-FR"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Keywords like </a:t>
            </a:r>
            <a:r>
              <a:rPr kumimoji="0" lang="fr-FR" altLang="fr-FR" b="0" i="0" u="none" strike="noStrike" cap="none" normalizeH="0" baseline="0" dirty="0" err="1">
                <a:ln>
                  <a:noFill/>
                </a:ln>
                <a:solidFill>
                  <a:schemeClr val="tx1"/>
                </a:solidFill>
                <a:effectLst/>
                <a:latin typeface="Arial Unicode MS"/>
              </a:rPr>
              <a:t>name</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on</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jobs</a:t>
            </a:r>
            <a:r>
              <a:rPr kumimoji="0" lang="fr-FR" altLang="fr-FR" b="0" i="0" u="none" strike="noStrike" cap="none" normalizeH="0" baseline="0" dirty="0">
                <a:ln>
                  <a:noFill/>
                </a:ln>
                <a:solidFill>
                  <a:schemeClr val="tx1"/>
                </a:solidFill>
                <a:effectLst/>
              </a:rPr>
              <a:t>, and </a:t>
            </a:r>
            <a:r>
              <a:rPr kumimoji="0" lang="fr-FR" altLang="fr-FR" b="0" i="0" u="none" strike="noStrike" cap="none" normalizeH="0" baseline="0" dirty="0" err="1">
                <a:ln>
                  <a:noFill/>
                </a:ln>
                <a:solidFill>
                  <a:schemeClr val="tx1"/>
                </a:solidFill>
                <a:effectLst/>
                <a:latin typeface="Arial Unicode MS"/>
              </a:rPr>
              <a:t>steps</a:t>
            </a:r>
            <a:r>
              <a:rPr kumimoji="0" lang="fr-FR" altLang="fr-FR" b="0" i="0" u="none" strike="noStrike" cap="none" normalizeH="0" baseline="0" dirty="0">
                <a:ln>
                  <a:noFill/>
                </a:ln>
                <a:solidFill>
                  <a:schemeClr val="tx1"/>
                </a:solidFill>
                <a:effectLst/>
              </a:rPr>
              <a:t> are </a:t>
            </a:r>
            <a:r>
              <a:rPr kumimoji="0" lang="fr-FR" altLang="fr-FR" b="0" i="0" u="none" strike="noStrike" cap="none" normalizeH="0" baseline="0" dirty="0" err="1">
                <a:ln>
                  <a:noFill/>
                </a:ln>
                <a:solidFill>
                  <a:schemeClr val="tx1"/>
                </a:solidFill>
                <a:effectLst/>
              </a:rPr>
              <a:t>used</a:t>
            </a:r>
            <a:r>
              <a:rPr kumimoji="0" lang="fr-FR" altLang="fr-FR" b="0" i="0" u="none" strike="noStrike" cap="none" normalizeH="0" baseline="0" dirty="0">
                <a:ln>
                  <a:noFill/>
                </a:ln>
                <a:solidFill>
                  <a:schemeClr val="tx1"/>
                </a:solidFill>
                <a:effectLst/>
              </a:rPr>
              <a:t> to structure workflows.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tx1"/>
                </a:solidFill>
                <a:effectLst/>
                <a:latin typeface="Arial" panose="020B0604020202020204" pitchFamily="34" charset="0"/>
              </a:rPr>
              <a:t>[open the </a:t>
            </a:r>
            <a:r>
              <a:rPr kumimoji="0" lang="fr-FR" altLang="fr-FR" b="0" i="0" u="none" strike="noStrike" cap="none" normalizeH="0" baseline="0" dirty="0" err="1">
                <a:ln>
                  <a:noFill/>
                </a:ln>
                <a:solidFill>
                  <a:schemeClr val="tx1"/>
                </a:solidFill>
                <a:effectLst/>
                <a:latin typeface="Arial" panose="020B0604020202020204" pitchFamily="34" charset="0"/>
              </a:rPr>
              <a:t>example.yaml</a:t>
            </a:r>
            <a:r>
              <a:rPr kumimoji="0" lang="fr-FR" altLang="fr-FR"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1844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BE88-71DA-410A-BE81-77C5BAD41B63}"/>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fr-FR" dirty="0"/>
              <a:t>Workflow Components</a:t>
            </a:r>
          </a:p>
        </p:txBody>
      </p:sp>
      <p:sp>
        <p:nvSpPr>
          <p:cNvPr id="3" name="Content Placeholder 2">
            <a:extLst>
              <a:ext uri="{FF2B5EF4-FFF2-40B4-BE49-F238E27FC236}">
                <a16:creationId xmlns:a16="http://schemas.microsoft.com/office/drawing/2014/main" id="{CCC5B3C9-79BE-4F75-91BB-58AFECD0A79D}"/>
              </a:ext>
            </a:extLst>
          </p:cNvPr>
          <p:cNvSpPr>
            <a:spLocks noGrp="1"/>
          </p:cNvSpPr>
          <p:nvPr>
            <p:ph idx="1"/>
          </p:nvPr>
        </p:nvSpPr>
        <p:spPr/>
        <p:txBody>
          <a:bodyPr>
            <a:normAutofit fontScale="70000" lnSpcReduction="20000"/>
          </a:bodyPr>
          <a:lstStyle/>
          <a:p>
            <a:r>
              <a:rPr lang="en-US" dirty="0"/>
              <a:t>A </a:t>
            </a:r>
            <a:r>
              <a:rPr lang="en-US" b="1" dirty="0"/>
              <a:t>workflow</a:t>
            </a:r>
            <a:r>
              <a:rPr lang="en-US" dirty="0"/>
              <a:t> consists of one or more jobs. Each </a:t>
            </a:r>
            <a:r>
              <a:rPr lang="en-US" b="1" dirty="0"/>
              <a:t>job</a:t>
            </a:r>
            <a:r>
              <a:rPr lang="en-US" dirty="0"/>
              <a:t> is composed of one or more steps. Steps are individual units of work that are executed sequentially. A workflow runs on a </a:t>
            </a:r>
            <a:r>
              <a:rPr lang="en-US" b="1" dirty="0"/>
              <a:t>runner</a:t>
            </a:r>
            <a:r>
              <a:rPr lang="en-US" dirty="0"/>
              <a:t>, each job receive a new instance of a runner.</a:t>
            </a:r>
          </a:p>
          <a:p>
            <a:endParaRPr lang="en-US" dirty="0"/>
          </a:p>
          <a:p>
            <a:r>
              <a:rPr lang="en-US" b="1" dirty="0"/>
              <a:t>**Job:** </a:t>
            </a:r>
            <a:r>
              <a:rPr lang="en-US" dirty="0"/>
              <a:t>set of steps (tasks) that are executed on a specific environment (runner). Jobs run in </a:t>
            </a:r>
            <a:r>
              <a:rPr lang="en-US" b="1" dirty="0"/>
              <a:t>parallel</a:t>
            </a:r>
            <a:r>
              <a:rPr lang="en-US" dirty="0"/>
              <a:t> by default, which can help speed up the workflow's execution time. You can also configure jobs to run sequentially if needed. But what if deploy need build? You can’t run them </a:t>
            </a:r>
            <a:r>
              <a:rPr lang="en-US" dirty="0" err="1"/>
              <a:t>paraell</a:t>
            </a:r>
            <a:r>
              <a:rPr lang="en-US" dirty="0"/>
              <a:t>…</a:t>
            </a:r>
          </a:p>
          <a:p>
            <a:endParaRPr lang="en-US" dirty="0"/>
          </a:p>
          <a:p>
            <a:r>
              <a:rPr lang="en-US" b="1" dirty="0"/>
              <a:t>**Step:** </a:t>
            </a:r>
            <a:r>
              <a:rPr lang="en-US" dirty="0"/>
              <a:t>a shell command, a script, or a [pre-defined action](https://github.com/marketplace?type=actions). For instance, a "Build" job might have steps to install dependencies, compile code, and generate artifacts. Each one is a step.</a:t>
            </a:r>
          </a:p>
          <a:p>
            <a:endParaRPr lang="en-US" dirty="0"/>
          </a:p>
          <a:p>
            <a:r>
              <a:rPr lang="en-US" b="1" dirty="0"/>
              <a:t>**Runner:** </a:t>
            </a:r>
            <a:r>
              <a:rPr lang="en-US" dirty="0"/>
              <a:t>virtual machine that execute the jobs in your workflow. Runners are responsible for setting up the environment, executing steps, and reporting the results back to GitHub. You can customize runners to meet your specific requirements.</a:t>
            </a:r>
            <a:endParaRPr lang="fr-FR" dirty="0"/>
          </a:p>
        </p:txBody>
      </p:sp>
    </p:spTree>
    <p:extLst>
      <p:ext uri="{BB962C8B-B14F-4D97-AF65-F5344CB8AC3E}">
        <p14:creationId xmlns:p14="http://schemas.microsoft.com/office/powerpoint/2010/main" val="3924185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F2DDE2-A699-47B5-AA5D-0B512CB8482F}"/>
              </a:ext>
            </a:extLst>
          </p:cNvPr>
          <p:cNvSpPr>
            <a:spLocks noGrp="1"/>
          </p:cNvSpPr>
          <p:nvPr>
            <p:ph type="title"/>
          </p:nvPr>
        </p:nvSpPr>
        <p:spPr/>
        <p:txBody>
          <a:bodyPr/>
          <a:lstStyle/>
          <a:p>
            <a:r>
              <a:rPr lang="fr-FR" dirty="0"/>
              <a:t>GitHub Marketplace:</a:t>
            </a:r>
          </a:p>
        </p:txBody>
      </p:sp>
      <p:pic>
        <p:nvPicPr>
          <p:cNvPr id="7" name="Content Placeholder 6">
            <a:extLst>
              <a:ext uri="{FF2B5EF4-FFF2-40B4-BE49-F238E27FC236}">
                <a16:creationId xmlns:a16="http://schemas.microsoft.com/office/drawing/2014/main" id="{C322B106-046C-4279-9A3B-73526113F12E}"/>
              </a:ext>
            </a:extLst>
          </p:cNvPr>
          <p:cNvPicPr>
            <a:picLocks noGrp="1" noChangeAspect="1"/>
          </p:cNvPicPr>
          <p:nvPr>
            <p:ph idx="1"/>
          </p:nvPr>
        </p:nvPicPr>
        <p:blipFill>
          <a:blip r:embed="rId2"/>
          <a:stretch>
            <a:fillRect/>
          </a:stretch>
        </p:blipFill>
        <p:spPr>
          <a:xfrm>
            <a:off x="55567" y="1459036"/>
            <a:ext cx="7477199" cy="5012258"/>
          </a:xfrm>
        </p:spPr>
      </p:pic>
      <p:sp>
        <p:nvSpPr>
          <p:cNvPr id="9" name="TextBox 8">
            <a:extLst>
              <a:ext uri="{FF2B5EF4-FFF2-40B4-BE49-F238E27FC236}">
                <a16:creationId xmlns:a16="http://schemas.microsoft.com/office/drawing/2014/main" id="{E2B94944-DB0B-49C4-900D-0A6A44EED611}"/>
              </a:ext>
            </a:extLst>
          </p:cNvPr>
          <p:cNvSpPr txBox="1"/>
          <p:nvPr/>
        </p:nvSpPr>
        <p:spPr>
          <a:xfrm>
            <a:off x="7267699" y="1287508"/>
            <a:ext cx="4924301" cy="3108543"/>
          </a:xfrm>
          <a:prstGeom prst="rect">
            <a:avLst/>
          </a:prstGeom>
          <a:noFill/>
        </p:spPr>
        <p:txBody>
          <a:bodyPr wrap="square">
            <a:spAutoFit/>
          </a:bodyPr>
          <a:lstStyle/>
          <a:p>
            <a:endParaRPr lang="fr-FR" sz="2800" dirty="0"/>
          </a:p>
          <a:p>
            <a:r>
              <a:rPr lang="fr-FR" sz="2800" dirty="0"/>
              <a:t>GitHub </a:t>
            </a:r>
            <a:r>
              <a:rPr lang="fr-FR" sz="2800" dirty="0" err="1"/>
              <a:t>provides</a:t>
            </a:r>
            <a:r>
              <a:rPr lang="fr-FR" sz="2800" dirty="0"/>
              <a:t> a </a:t>
            </a:r>
            <a:r>
              <a:rPr lang="fr-FR" sz="2800" dirty="0" err="1"/>
              <a:t>wide</a:t>
            </a:r>
            <a:r>
              <a:rPr lang="fr-FR" sz="2800" dirty="0"/>
              <a:t> range of </a:t>
            </a:r>
            <a:r>
              <a:rPr lang="fr-FR" sz="2800" dirty="0" err="1"/>
              <a:t>pre-defined</a:t>
            </a:r>
            <a:r>
              <a:rPr lang="fr-FR" sz="2800" dirty="0"/>
              <a:t> actions </a:t>
            </a:r>
            <a:r>
              <a:rPr lang="fr-FR" sz="2800" dirty="0" err="1"/>
              <a:t>that</a:t>
            </a:r>
            <a:r>
              <a:rPr lang="fr-FR" sz="2800" dirty="0"/>
              <a:t> </a:t>
            </a:r>
            <a:r>
              <a:rPr lang="fr-FR" sz="2800" dirty="0" err="1"/>
              <a:t>you</a:t>
            </a:r>
            <a:r>
              <a:rPr lang="fr-FR" sz="2800" dirty="0"/>
              <a:t> can </a:t>
            </a:r>
            <a:r>
              <a:rPr lang="fr-FR" sz="2800" dirty="0" err="1"/>
              <a:t>include</a:t>
            </a:r>
            <a:r>
              <a:rPr lang="fr-FR" sz="2800" dirty="0"/>
              <a:t> in </a:t>
            </a:r>
            <a:r>
              <a:rPr lang="fr-FR" sz="2800" dirty="0" err="1"/>
              <a:t>your</a:t>
            </a:r>
            <a:r>
              <a:rPr lang="fr-FR" sz="2800" dirty="0"/>
              <a:t> workflows, and </a:t>
            </a:r>
            <a:r>
              <a:rPr lang="fr-FR" sz="2800" dirty="0" err="1"/>
              <a:t>you</a:t>
            </a:r>
            <a:r>
              <a:rPr lang="fr-FR" sz="2800" dirty="0"/>
              <a:t> can </a:t>
            </a:r>
            <a:r>
              <a:rPr lang="fr-FR" sz="2800" dirty="0" err="1"/>
              <a:t>also</a:t>
            </a:r>
            <a:r>
              <a:rPr lang="fr-FR" sz="2800" dirty="0"/>
              <a:t> </a:t>
            </a:r>
            <a:r>
              <a:rPr lang="fr-FR" sz="2800" dirty="0" err="1"/>
              <a:t>create</a:t>
            </a:r>
            <a:r>
              <a:rPr lang="fr-FR" sz="2800" dirty="0"/>
              <a:t> custom actions to suit </a:t>
            </a:r>
            <a:r>
              <a:rPr lang="fr-FR" sz="2800" dirty="0" err="1"/>
              <a:t>your</a:t>
            </a:r>
            <a:r>
              <a:rPr lang="fr-FR" sz="2800" dirty="0"/>
              <a:t> </a:t>
            </a:r>
            <a:r>
              <a:rPr lang="fr-FR" sz="2800" dirty="0" err="1"/>
              <a:t>specific</a:t>
            </a:r>
            <a:r>
              <a:rPr lang="fr-FR" sz="2800" dirty="0"/>
              <a:t> </a:t>
            </a:r>
            <a:r>
              <a:rPr lang="fr-FR" sz="2800" dirty="0" err="1"/>
              <a:t>needs</a:t>
            </a:r>
            <a:r>
              <a:rPr lang="fr-FR" sz="2800" dirty="0"/>
              <a:t>.</a:t>
            </a:r>
          </a:p>
        </p:txBody>
      </p:sp>
    </p:spTree>
    <p:extLst>
      <p:ext uri="{BB962C8B-B14F-4D97-AF65-F5344CB8AC3E}">
        <p14:creationId xmlns:p14="http://schemas.microsoft.com/office/powerpoint/2010/main" val="346110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7755-28D9-486F-A15A-8F42E048E3F0}"/>
              </a:ext>
            </a:extLst>
          </p:cNvPr>
          <p:cNvSpPr>
            <a:spLocks noGrp="1"/>
          </p:cNvSpPr>
          <p:nvPr>
            <p:ph type="title"/>
          </p:nvPr>
        </p:nvSpPr>
        <p:spPr/>
        <p:style>
          <a:lnRef idx="2">
            <a:schemeClr val="accent1">
              <a:shade val="50000"/>
            </a:schemeClr>
          </a:lnRef>
          <a:fillRef idx="1">
            <a:schemeClr val="accent1"/>
          </a:fillRef>
          <a:effectRef idx="0">
            <a:schemeClr val="accent1"/>
          </a:effectRef>
          <a:fontRef idx="minor">
            <a:schemeClr val="lt1"/>
          </a:fontRef>
        </p:style>
        <p:txBody>
          <a:bodyPr/>
          <a:lstStyle/>
          <a:p>
            <a:r>
              <a:rPr lang="fr-FR" dirty="0"/>
              <a:t>Running the Workflow</a:t>
            </a:r>
          </a:p>
        </p:txBody>
      </p:sp>
      <p:sp>
        <p:nvSpPr>
          <p:cNvPr id="3" name="Content Placeholder 2">
            <a:extLst>
              <a:ext uri="{FF2B5EF4-FFF2-40B4-BE49-F238E27FC236}">
                <a16:creationId xmlns:a16="http://schemas.microsoft.com/office/drawing/2014/main" id="{98730C54-F5E0-4987-82ED-E85AC5B676E8}"/>
              </a:ext>
            </a:extLst>
          </p:cNvPr>
          <p:cNvSpPr>
            <a:spLocks noGrp="1"/>
          </p:cNvSpPr>
          <p:nvPr>
            <p:ph idx="1"/>
          </p:nvPr>
        </p:nvSpPr>
        <p:spPr/>
        <p:txBody>
          <a:bodyPr>
            <a:normAutofit lnSpcReduction="10000"/>
          </a:bodyPr>
          <a:lstStyle/>
          <a:p>
            <a:r>
              <a:rPr lang="en-US" dirty="0"/>
              <a:t>Once you've </a:t>
            </a:r>
            <a:r>
              <a:rPr lang="en-US" b="1" dirty="0"/>
              <a:t>defined</a:t>
            </a:r>
            <a:r>
              <a:rPr lang="en-US" dirty="0"/>
              <a:t> your workflow and </a:t>
            </a:r>
            <a:r>
              <a:rPr lang="en-US" b="1" dirty="0"/>
              <a:t>committed</a:t>
            </a:r>
            <a:r>
              <a:rPr lang="en-US" dirty="0"/>
              <a:t> the YAML file to your repository, GitHub Actions will automatically start running the workflow </a:t>
            </a:r>
            <a:r>
              <a:rPr lang="en-US" b="1" dirty="0"/>
              <a:t>whenever the specified triggering event occurs</a:t>
            </a:r>
            <a:r>
              <a:rPr lang="en-US" dirty="0"/>
              <a:t>. You can monitor the progress of your workflow from the "Actions" tab in your repository.</a:t>
            </a:r>
          </a:p>
          <a:p>
            <a:endParaRPr lang="en-US" dirty="0"/>
          </a:p>
          <a:p>
            <a:r>
              <a:rPr lang="en-US" dirty="0"/>
              <a:t>As the workflow runs, you'll see live logs that provide details about each step's execution. These logs include the output of commands, any errors encountered, and the overall status of the workflow. If any step fails, GitHub will highlight the issue, allowing you to quickly identify and address the problem.</a:t>
            </a:r>
            <a:endParaRPr lang="fr-FR" dirty="0"/>
          </a:p>
        </p:txBody>
      </p:sp>
    </p:spTree>
    <p:extLst>
      <p:ext uri="{BB962C8B-B14F-4D97-AF65-F5344CB8AC3E}">
        <p14:creationId xmlns:p14="http://schemas.microsoft.com/office/powerpoint/2010/main" val="394071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614</Words>
  <Application>Microsoft Office PowerPoint</Application>
  <PresentationFormat>Widescreen</PresentationFormat>
  <Paragraphs>50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Calibri</vt:lpstr>
      <vt:lpstr>Calibri Light</vt:lpstr>
      <vt:lpstr>Office Theme</vt:lpstr>
      <vt:lpstr>PowerPoint Presentation</vt:lpstr>
      <vt:lpstr>Introduction to Git Actions</vt:lpstr>
      <vt:lpstr>Git Actions Basics</vt:lpstr>
      <vt:lpstr>Triggers and Events</vt:lpstr>
      <vt:lpstr>Getting Started with Git Actions</vt:lpstr>
      <vt:lpstr>Workflow Syntax</vt:lpstr>
      <vt:lpstr>Workflow Components</vt:lpstr>
      <vt:lpstr>GitHub Marketplace:</vt:lpstr>
      <vt:lpstr>Running the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 Actions</dc:title>
  <dc:creator>Pinhas ZROUYA</dc:creator>
  <cp:lastModifiedBy>Pinhas ZROUYA</cp:lastModifiedBy>
  <cp:revision>4</cp:revision>
  <dcterms:created xsi:type="dcterms:W3CDTF">2023-09-05T07:15:05Z</dcterms:created>
  <dcterms:modified xsi:type="dcterms:W3CDTF">2023-09-05T07:59:08Z</dcterms:modified>
</cp:coreProperties>
</file>