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28"/>
  </p:notesMasterIdLst>
  <p:sldIdLst>
    <p:sldId id="300" r:id="rId6"/>
    <p:sldId id="323" r:id="rId7"/>
    <p:sldId id="302" r:id="rId8"/>
    <p:sldId id="259" r:id="rId9"/>
    <p:sldId id="324" r:id="rId10"/>
    <p:sldId id="325" r:id="rId11"/>
    <p:sldId id="326" r:id="rId12"/>
    <p:sldId id="303" r:id="rId13"/>
    <p:sldId id="304" r:id="rId14"/>
    <p:sldId id="305" r:id="rId15"/>
    <p:sldId id="320" r:id="rId16"/>
    <p:sldId id="322" r:id="rId17"/>
    <p:sldId id="321" r:id="rId18"/>
    <p:sldId id="317" r:id="rId19"/>
    <p:sldId id="327" r:id="rId20"/>
    <p:sldId id="319" r:id="rId21"/>
    <p:sldId id="328" r:id="rId22"/>
    <p:sldId id="330" r:id="rId23"/>
    <p:sldId id="333" r:id="rId24"/>
    <p:sldId id="337" r:id="rId25"/>
    <p:sldId id="318"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91452" autoAdjust="0"/>
  </p:normalViewPr>
  <p:slideViewPr>
    <p:cSldViewPr snapToGrid="0">
      <p:cViewPr varScale="1">
        <p:scale>
          <a:sx n="46" d="100"/>
          <a:sy n="46" d="100"/>
        </p:scale>
        <p:origin x="36" y="3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9" d="100"/>
          <a:sy n="69" d="100"/>
        </p:scale>
        <p:origin x="326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ea typeface="Segoe UI" panose="020B0502040204020203" pitchFamily="34" charset="0"/>
                <a:cs typeface="Segoe UI" panose="020B0502040204020203" pitchFamily="34" charset="0"/>
              </a:rPr>
              <a:t>This is a diagram of a common architecture for this type of scenario from which you can draw inspiration. You will find this diagram within the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The solution begins with vehicle photos being uploaded to an Azure Storage blobs container, as they are captured. Each photo is stored in a subfolder named after the photo booth’s Id so the Id can be added to the processed license plate data in the database. An Event Grid subscription is created against the Blob storage create event, calling the photo processing Azure Function endpoint (on the left-hand side of the diagram), which in turn sends the photo to the Cognitive Services Computer Vision API OCR service to extract the license plate data. If processing was successful and the license plate number was returned, the function submits a new Event Grid event, along with the data, to an Event Grid topic with an event type called “savePlateData.” However, if the processing was unsuccessful, the function submits an Event Grid event to the topic with an event type called “queuePlateForManualCheckup.” Two separate functions are configured to trigger when new events are added to the Event Grid topic, each filtering on a specific event type, both saving the relevant data to the appropriate Cosmos DB collection for the outcome, using the Cosmos DB output binding. A Logic App that runs on an hourly interval executes an Azure Function via its HTTP trigger, which is responsible for obtaining new license plate data from Cosmos DB and exporting it to a new CSV file saved to Blob storage. If no new license plate records are found to export, the Logic App sends an email notification to the Customer Service department via their Office 365 subscription. Application Insights is used to monitor all of the Azure Functions in real-time as data is being processed through the serverless architecture. This real-time monitoring allows Litware to observe dynamic scaling first-hand and configure alerts when certain events take place.</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b="1" dirty="0">
                <a:solidFill>
                  <a:schemeClr val="tx1"/>
                </a:solidFill>
                <a:latin typeface="Segoe UI" panose="020B0502040204020203" pitchFamily="34" charset="0"/>
                <a:ea typeface="Segoe UI" panose="020B0502040204020203" pitchFamily="34" charset="0"/>
                <a:cs typeface="Segoe UI" panose="020B0502040204020203" pitchFamily="34" charset="0"/>
              </a:rPr>
              <a:t>Which Azure messaging service would you recommend using to orchestrate event-driven activities between the serverless components?</a:t>
            </a:r>
            <a:endParaRPr lang="en-US" sz="24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lvl="0"/>
            <a:r>
              <a:rPr lang="en-US" sz="2200" dirty="0">
                <a:solidFill>
                  <a:schemeClr val="tx1"/>
                </a:solidFill>
                <a:latin typeface="Segoe UI" panose="020B0502040204020203" pitchFamily="34" charset="0"/>
                <a:ea typeface="Segoe UI" panose="020B0502040204020203" pitchFamily="34" charset="0"/>
                <a:cs typeface="Segoe UI" panose="020B0502040204020203" pitchFamily="34" charset="0"/>
              </a:rPr>
              <a:t>- Event Grid for reliable event-driven, reactive programming.</a:t>
            </a:r>
          </a:p>
          <a:p>
            <a:pPr lvl="0"/>
            <a:r>
              <a:rPr lang="en-US" sz="2800" b="1" dirty="0">
                <a:solidFill>
                  <a:schemeClr val="tx1"/>
                </a:solidFill>
                <a:latin typeface="Segoe UI" panose="020B0502040204020203" pitchFamily="34" charset="0"/>
                <a:ea typeface="Segoe UI" panose="020B0502040204020203" pitchFamily="34" charset="0"/>
                <a:cs typeface="Segoe UI" panose="020B0502040204020203" pitchFamily="34" charset="0"/>
              </a:rPr>
              <a:t>What Azure service would you suggest Litware use to execute custom business logic code when an event is triggered?</a:t>
            </a:r>
          </a:p>
          <a:p>
            <a:pPr lvl="0"/>
            <a:r>
              <a:rPr lang="en-US" sz="2200" dirty="0">
                <a:solidFill>
                  <a:schemeClr val="tx1"/>
                </a:solidFill>
                <a:latin typeface="Segoe UI" panose="020B0502040204020203" pitchFamily="34" charset="0"/>
                <a:ea typeface="Segoe UI" panose="020B0502040204020203" pitchFamily="34" charset="0"/>
                <a:cs typeface="Segoe UI" panose="020B0502040204020203" pitchFamily="34" charset="0"/>
              </a:rPr>
              <a:t>- Azure Functions, a serverless compute service that enables you to run your custom business logic code on demand without the need to provision or manage infrastructure, dynamically scales to meet demand, and enables you to pay only for the compute resources used.</a:t>
            </a:r>
          </a:p>
          <a:p>
            <a:pPr marL="0" lvl="0" indent="0">
              <a:buNone/>
            </a:pPr>
            <a:r>
              <a:rPr lang="en-US" sz="2800" b="1" dirty="0">
                <a:solidFill>
                  <a:schemeClr val="tx1"/>
                </a:solidFill>
                <a:latin typeface="Segoe UI" panose="020B0502040204020203" pitchFamily="34" charset="0"/>
                <a:ea typeface="Segoe UI" panose="020B0502040204020203" pitchFamily="34" charset="0"/>
                <a:cs typeface="Segoe UI" panose="020B0502040204020203" pitchFamily="34" charset="0"/>
              </a:rPr>
              <a:t>Which pricing tier for the service would you recommend that would automatically scale to handle demand while charging only for work that was performed?</a:t>
            </a:r>
          </a:p>
          <a:p>
            <a:pPr marL="0" lvl="0" indent="0">
              <a:buNone/>
            </a:pPr>
            <a:r>
              <a:rPr lang="en-US" sz="2200" dirty="0">
                <a:solidFill>
                  <a:schemeClr val="tx1"/>
                </a:solidFill>
                <a:latin typeface="Segoe UI" panose="020B0502040204020203" pitchFamily="34" charset="0"/>
                <a:ea typeface="Segoe UI" panose="020B0502040204020203" pitchFamily="34" charset="0"/>
                <a:cs typeface="Segoe UI" panose="020B0502040204020203" pitchFamily="34" charset="0"/>
              </a:rPr>
              <a:t>- An Azure Functions Consumption plan. In this scenario, none of the functions are particularly long-running, and the Consumption plan meets the requirement that charges are only incurred when work is performed.</a:t>
            </a:r>
          </a:p>
          <a:p>
            <a:pPr marL="0" lvl="0" indent="0">
              <a:buNone/>
            </a:pPr>
            <a:r>
              <a:rPr lang="en-US" sz="2200" b="1" dirty="0">
                <a:solidFill>
                  <a:schemeClr val="tx1"/>
                </a:solidFill>
                <a:latin typeface="Segoe UI" panose="020B0502040204020203" pitchFamily="34" charset="0"/>
                <a:ea typeface="Segoe UI" panose="020B0502040204020203" pitchFamily="34" charset="0"/>
                <a:cs typeface="Segoe UI" panose="020B0502040204020203" pitchFamily="34" charset="0"/>
              </a:rPr>
              <a:t>How do you ensure that downstream components, such as machine learning APIs, databases, and file stores, are not overloaded by the potential high load created when your serverless components dynamically scale?</a:t>
            </a:r>
          </a:p>
          <a:p>
            <a:pPr marL="0" lvl="0" indent="0">
              <a:buNone/>
            </a:pPr>
            <a:r>
              <a:rPr lang="en-US" sz="2200" dirty="0">
                <a:solidFill>
                  <a:schemeClr val="tx1"/>
                </a:solidFill>
                <a:latin typeface="Segoe UI" panose="020B0502040204020203" pitchFamily="34" charset="0"/>
                <a:ea typeface="Segoe UI" panose="020B0502040204020203" pitchFamily="34" charset="0"/>
                <a:cs typeface="Segoe UI" panose="020B0502040204020203" pitchFamily="34" charset="0"/>
              </a:rPr>
              <a:t>- During the design and testing phases of the application development, it is crucial to verify that downstream components can handle the potential high load created by the dynamic scaling of the serverless computing tier. Review external services for rate limits, perform load testing, then configure concurrency settings on the triggers to limit how many HTTP functions can be executed in parallel. Another option is to implement a resiliency strategy in code, such as a retry pattern and/or a circuit breaker pattern, giving the downstream service time to recover.</a:t>
            </a:r>
          </a:p>
          <a:p>
            <a:pPr marL="0" lvl="0" indent="0">
              <a:buNone/>
            </a:pPr>
            <a:r>
              <a:rPr lang="en-US" sz="2200" b="1" dirty="0">
                <a:solidFill>
                  <a:schemeClr val="tx1"/>
                </a:solidFill>
                <a:latin typeface="Segoe UI" panose="020B0502040204020203" pitchFamily="34" charset="0"/>
                <a:ea typeface="Segoe UI" panose="020B0502040204020203" pitchFamily="34" charset="0"/>
                <a:cs typeface="Segoe UI" panose="020B0502040204020203" pitchFamily="34" charset="0"/>
              </a:rPr>
              <a:t>What Azure service would you recommend for storing the license plate data? Consider options that automatically scale to meet demand, and offer bindings to other serverless components that simplify connecting to and storing data within the data store.</a:t>
            </a:r>
          </a:p>
          <a:p>
            <a:pPr marL="0" lvl="0" indent="0">
              <a:buNone/>
            </a:pPr>
            <a:r>
              <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rPr>
              <a:t>- Use Azure Cosmos DB, which is a globally distributed, massively scalable, multi-model database service that includes native integration with Azure Functions. You can use output bindings directly to Cosmos DB from your functions, simplifying the steps needed to persist your incoming license plate processing data.</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sz="2800" b="1" dirty="0">
                <a:solidFill>
                  <a:schemeClr val="tx1"/>
                </a:solidFill>
                <a:latin typeface="Segoe UI" panose="020B0502040204020203" pitchFamily="34" charset="0"/>
                <a:ea typeface="Segoe UI" panose="020B0502040204020203" pitchFamily="34" charset="0"/>
                <a:cs typeface="Segoe UI" panose="020B0502040204020203" pitchFamily="34" charset="0"/>
              </a:rPr>
              <a:t>What service would you recommend Litware use to conduct license plate object character recognition (OCR) processing to extract the license plate number from each photo as it enters the system?</a:t>
            </a:r>
          </a:p>
          <a:p>
            <a:pPr marL="0" lvl="0" indent="0">
              <a:buFontTx/>
              <a:buNone/>
            </a:pPr>
            <a:r>
              <a:rPr lang="en-US" sz="2200" dirty="0">
                <a:solidFill>
                  <a:schemeClr val="tx1"/>
                </a:solidFill>
                <a:latin typeface="Segoe UI" panose="020B0502040204020203" pitchFamily="34" charset="0"/>
                <a:ea typeface="Segoe UI" panose="020B0502040204020203" pitchFamily="34" charset="0"/>
                <a:cs typeface="Segoe UI" panose="020B0502040204020203" pitchFamily="34" charset="0"/>
              </a:rPr>
              <a:t>- Since Litware has stated that they have no in-house expertise in machine learning or data science, the simplest approach would be to use the Cognitive Services Computer Vision API and its built-in OCR capabilities.</a:t>
            </a:r>
          </a:p>
          <a:p>
            <a:pPr marL="0" lvl="0" indent="0">
              <a:buFontTx/>
              <a:buNone/>
            </a:pPr>
            <a:r>
              <a:rPr lang="en-US" sz="2200" b="1" dirty="0">
                <a:solidFill>
                  <a:schemeClr val="tx1"/>
                </a:solidFill>
                <a:latin typeface="Segoe UI" panose="020B0502040204020203" pitchFamily="34" charset="0"/>
                <a:ea typeface="Segoe UI" panose="020B0502040204020203" pitchFamily="34" charset="0"/>
                <a:cs typeface="Segoe UI" panose="020B0502040204020203" pitchFamily="34" charset="0"/>
              </a:rPr>
              <a:t>How would you integrate the OCR service to your license plate processing flow?</a:t>
            </a:r>
          </a:p>
          <a:p>
            <a:pPr marL="0" lvl="0" indent="0">
              <a:buFontTx/>
              <a:buNone/>
            </a:pPr>
            <a:r>
              <a:rPr lang="en-US" sz="2200" dirty="0">
                <a:solidFill>
                  <a:schemeClr val="tx1"/>
                </a:solidFill>
                <a:latin typeface="Segoe UI" panose="020B0502040204020203" pitchFamily="34" charset="0"/>
                <a:ea typeface="Segoe UI" panose="020B0502040204020203" pitchFamily="34" charset="0"/>
                <a:cs typeface="Segoe UI" panose="020B0502040204020203" pitchFamily="34" charset="0"/>
              </a:rPr>
              <a:t>- The Computer Vision API can be integrated by having the image processing function make a REST request containing the photo to the registered service endpoint. It is highly recommended that a resiliency strategy is implemented for the call, in case the service is imposing rate limits on your requests during high traffic periods. The return data is in JSON format, containing the discovered text and bounding boxes indicating their position within the photo.</a:t>
            </a:r>
          </a:p>
          <a:p>
            <a:pPr marL="0" lvl="0" indent="0">
              <a:buFontTx/>
              <a:buNone/>
            </a:pPr>
            <a:endParaRPr lang="en-US" sz="2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64261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Azure service would you recommend Litware use to create an automated workflow that runs on a regular interval to export processed license plate data and send alerts as needed?</a:t>
            </a:r>
            <a:br>
              <a:rPr lang="en-US" sz="1200" i="1"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br>
            <a:r>
              <a:rPr lang="en-US" sz="1200" i="1"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Logic Apps would help integrate an automated workflow without worrying about building hosting, scalability, availability, and management. You would add a recurrence trigger to the logic app that fires on a defined schedule. The logic app would execute the Azure function that collects new processed license plate data and exports it to a CSV file in Azure Storage.</a:t>
            </a:r>
            <a:br>
              <a:rPr lang="en-US" sz="1200" i="1"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br>
            <a:endPar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lvl="0"/>
            <a:r>
              <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Which other services would you integrate into your workflow?</a:t>
            </a:r>
          </a:p>
          <a:p>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Litware has stated that they use Office 365 services for their email. Logic Apps can use the Office 365 Outlook connector to send emails to any number of recipients. Start by adding a condition after the call to the Azure function. This condition needs to evaluate the response code sent by the function to determine whether the email step is fired. If the code is not equal to 200 (OK status), then the email should be sent with information in the body crafted based on the response code. For instance, the function should return a 204 (NoContent) status code if no license plate data was found that needs to be exported. This would indicate that no photos were processed in the period since the previous trigger interval, possibly indicating a situation out of the norm that should be investigated more closely.</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864113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tools and services would you recommend Litware use to develop the serverless components locally, synchronize with a source code repository, and implement continuous deployment?</a:t>
            </a:r>
            <a:br>
              <a:rPr lang="en-US" sz="1200" i="1"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br>
            <a:r>
              <a:rPr lang="en-US" sz="1200" i="1"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The Azure Functions Core Tools is a local version of the Azure Functions runtime that can be run on your local computer for debugging during your development process or running in a local, isolated environment. The best integration is with Visual Studio 2017. Automated deployments of your function app can be facilitated through App Service continuous integration. Use one of the integrated services for your source code repository, such as BitBucket, DropBox, GitHub, and Visual Studio Team Services (VSTS), which enables a workflow whereby a deployment to Azure is triggered when your function code is pushed to your repository.</a:t>
            </a:r>
          </a:p>
          <a:p>
            <a:pPr lvl="0"/>
            <a:r>
              <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How would you monitor all the executing serverless components in real time from a single dashboard?</a:t>
            </a:r>
            <a:br>
              <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br>
            <a:r>
              <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Use Azure Application Insights with built-in integration with Azure Functions. Use the Live Metrics Stream feature to view the incoming requests, outgoing requests, overall health, allocated server information, and sample telemetry in near-real time. This will help you observe how your functions scale under load and allows you to spot any potential bottlenecks or problematic components, through a single interactive interface.</a:t>
            </a:r>
          </a:p>
          <a:p>
            <a:r>
              <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Does your monitoring solution support exploring historical telemetry and configuring alerts?</a:t>
            </a:r>
            <a:br>
              <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br>
            <a:r>
              <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Yes, Application Insights makes it easy to configure alerts and explore current and historical telemetry and log data.</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65338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Setup and configure a serverless architecture within Azure using a combination of Azure Functions, Logic Apps, Event Grid, Cosmos DB, and Azure Storage. The focus is on removing server management from the equation, breaking down the solution into smaller components that are individually scalable, and allowing the customer to only pay for what they use.</a:t>
            </a:r>
          </a:p>
          <a:p>
            <a:pPr lvl="0"/>
            <a:endPar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Use a series of Azure Functions that independently scale and break down business logic into discrete components</a:t>
            </a:r>
          </a:p>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Use computer vision algorithms within an Azure Function to accurately detect license plates in car images at scale</a:t>
            </a:r>
          </a:p>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Provision and use Cosmos DB as a highly available NoSQL data store for processed data</a:t>
            </a:r>
          </a:p>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Create a Logic App that contains a workflow to export processed license plates and conditionally send alerts based on successful or unsuccessful operation</a:t>
            </a:r>
          </a:p>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Use App Insights to monitor the serverless topology, observing how well the solution scales when under load</a:t>
            </a:r>
          </a:p>
          <a:p>
            <a:pPr marL="17145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Implement a Continuous Deployment DevOps process to automatically publish changes to Function Apps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We are concerned about how individual serverless components will be able to “talk” to each other and reliably pass messages through the pipeline.</a:t>
            </a:r>
          </a:p>
          <a:p>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Use Event Grid events to trigger certain functions, enabling other functions to send data to the reliable queue through an Event Grid topic, along with specifying a specific event type so that the functions that need to react to the events only do so on the filtered events they care about.</a:t>
            </a:r>
          </a:p>
          <a:p>
            <a:r>
              <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Will transitioning to a serverless architecture that has the capacity to infinitely scale put us at risk for huge monthly bills?</a:t>
            </a:r>
          </a:p>
          <a:p>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One of the primary benefits of using serverless components is that billing is based just on resources consumed or the actual time your code is running. For many event-driven workflows, sub-second billing will save more money in the long run compared to paying for constantly running resources, whether they are used or not. When using Azure Functions, short-lived and sporadic use will benefit most from the Consumption plan. However, if you are consistently getting a lot of traffic or have many long-running operations, the App Service plan might be more cost-effective. Most serverless components have an option to put upper limits on things like concurrent executions, and other rate-limiting options.</a:t>
            </a:r>
          </a:p>
          <a:p>
            <a:r>
              <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How do we make sure that erroneous image processing does not make certain toll bills fall through the cracks or, even worse, send a bill to the wrong person?</a:t>
            </a:r>
          </a:p>
          <a:p>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Create a manual verification queue when the OCR process fails, or the confidence level of the result is low, indicated by an empty result after filtering out invalid characters. More advanced machine learning models may be employed with algorithms that are specifically tuned to license plate recognition (LPR). Part of the result would include a confidence level, which could be used to decide whether the photo needs manual verification.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86038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5/10/2018 12:09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882"/>
              </a:spcAft>
              <a:buNone/>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Litware, Inc. added toll booth management as a one-off side project that works with their robust custom-built billing system. Their TollBooth software, which was meant to handle just a handful of local toll booths, had minimal development resources allocated to it. As such, Litware has been using a manual process to identify license plates and send that data to their billing software. As a car passes through a toll booth, a medium resolution image is taken of the car to identify its license plate numbers/characters which will ultimately be used to look up and bill the customer. Currently, they periodically package and send those images to a 3</a:t>
            </a:r>
            <a:r>
              <a:rPr lang="en-US" sz="1200" kern="1200" baseline="300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rd</a:t>
            </a: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party vendor, who manually identifies the license plate numbers and sends the list back to Litware when they are done. At this point, Litware collects batches of 1,000 transactions, saves the information to a CSV file hosted by an FTP server, where their downstream accounting system extracts the license plate information and bills the customer.</a:t>
            </a:r>
          </a:p>
          <a:p>
            <a:pPr marL="0" indent="0">
              <a:spcAft>
                <a:spcPts val="882"/>
              </a:spcAft>
              <a:buNone/>
            </a:pPr>
            <a:endPar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indent="0">
              <a:spcAft>
                <a:spcPts val="882"/>
              </a:spcAft>
              <a:buNone/>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They have recently been awarded a very large contract to add an order of magnitude more toll booths they need to manage. Now they are trying to quickly cope with this new growth and automate the license plate detection process.</a:t>
            </a:r>
            <a:endPar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They are confident that their billing software can handle the load, as it has been the primary focus of development from the start, and has expanded into other markets, proving its ability to handle large-scale transactions and data processing. However, Litware is concerned about how rapidly they can automate the license plate processing portion of their TollBooth infrastructure, while ensuring that the automated solution can scale to meet demand, particularly during unexpected spikes in traffic.</a:t>
            </a:r>
            <a:endPar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882"/>
              </a:spcAft>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Since Litware does not have any machine learning experts or data scientists on staff, they would like to know their options for using a ready-made machine learning service that can perform the license plate recognition task on the photos.</a:t>
            </a:r>
          </a:p>
          <a:p>
            <a:pPr>
              <a:spcAft>
                <a:spcPts val="882"/>
              </a:spcAft>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They need to store captured vehicle photos in cloud storage for retrieval via custom web and mobile applications. These photos will need to be accessible by the downstream billing service for inclusion on the customer bills. In addition, any photos containing license plates that could not be automatically detected, will need to be marked as such and accessed later on for manual validation. Similarly, as photos are successfully processed for license plate detection, the plate information needs to be saved to a database, along with the capture date/time and tollbooth Id. Litware has a customer service department who can monitor the queue of photos marked for manual validation, and enter the license plates into a web-based form so they can be exported along with the automatically processed license plate data.</a:t>
            </a:r>
          </a:p>
          <a:p>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They want an automated workflow that runs on a regular interval to extract new license plate data since the last export and save it in a CSV file that gets ingested by the billing software. Customer service has requested that an alert email should be sent to a specific monitoring address if at any point the automated export does not complete due to no data. Given the export interval and the average number of vehicles that pass through the toll booths during any given hour, having no data to export would be the exception, not the rule.</a:t>
            </a:r>
            <a:endPar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54908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882"/>
              </a:spcAft>
            </a:pP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Litware’s CIO, Abby Burris, believes that the dynamic scalability of serverless components, coupled with sub-second billing, would provide a cost-effective way to quickly build the automated solution using familiar development tools and programming languages to minimize developer training.</a:t>
            </a:r>
          </a:p>
          <a:p>
            <a:pPr>
              <a:spcAft>
                <a:spcPts val="882"/>
              </a:spcAft>
            </a:pP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The important thing is being able to have a </a:t>
            </a: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centralized monitoring dashboard they can use to watch the automated process execute in real time, and drill down into captured telemetry if needed.</a:t>
            </a:r>
          </a:p>
          <a:p>
            <a:pPr>
              <a:spcAft>
                <a:spcPts val="882"/>
              </a:spcAft>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Burris would like to know if it’s possible to locally develop the serverless components and automate the deployment process using continuous delivery DevOps practices like they can with their more traditional web applications.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19267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Replace manual process with a reliable, automated solution using serverless components</a:t>
            </a:r>
          </a:p>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Take advantage of a machine learning service that would allow them to accurately detect license plate numbers without needing artificial intelligence expertise</a:t>
            </a:r>
          </a:p>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Mechanism for manually entering license plate images that could not be processed</a:t>
            </a:r>
          </a:p>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Have a solution that can scale to any number of cars that pass through all toll booths, handling unforeseen traffic conditions that cause unexpected spikes in processed images</a:t>
            </a:r>
          </a:p>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Establish an automated workflow that periodically exports processed license plate data on a regular interval, and sends an alert email when no items are exported</a:t>
            </a:r>
          </a:p>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Would like to locally develop the serverless components and establish an automated deployment pipeline from source control</a:t>
            </a:r>
          </a:p>
          <a:p>
            <a:pPr marL="17145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Use a monitoring dashboard that can provide a real-time view of serverless components, historical telemetry data for deeper analysis, and supports custom alerts</a:t>
            </a:r>
            <a:endPar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We are concerned about how individual serverless components will be able to “talk” to each other and reliably pass messages through the pipeline</a:t>
            </a:r>
          </a:p>
          <a:p>
            <a:pPr marL="171450" lvl="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Will go to a serverless architecture that has the capacity to infinitely scale put us at risk for huge monthly bills?</a:t>
            </a:r>
          </a:p>
          <a:p>
            <a:pPr marL="171450" indent="-171450">
              <a:buFont typeface="Arial" panose="020B0604020202020204" pitchFamily="34" charset="0"/>
              <a:buChar char="•"/>
            </a:pPr>
            <a:r>
              <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How do we make sure that erroneous image processing does not make certain toll bills fall through the cracks or, even worse, send a bill to the wrong person?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7.png"/><Relationship Id="rId7" Type="http://schemas.openxmlformats.org/officeDocument/2006/relationships/image" Target="../media/image40.sv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image" Target="../media/image38.png"/><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4.sv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8.sv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9.png"/><Relationship Id="rId7" Type="http://schemas.microsoft.com/office/2007/relationships/hdphoto" Target="../media/hdphoto6.wdp"/><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svg"/><Relationship Id="rId9"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32.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5.png"/><Relationship Id="rId12" Type="http://schemas.microsoft.com/office/2007/relationships/hdphoto" Target="../media/hdphoto4.wdp"/><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microsoft.com/office/2007/relationships/hdphoto" Target="../media/hdphoto2.wdp"/><Relationship Id="rId11" Type="http://schemas.openxmlformats.org/officeDocument/2006/relationships/image" Target="../media/image28.png"/><Relationship Id="rId5" Type="http://schemas.openxmlformats.org/officeDocument/2006/relationships/image" Target="../media/image24.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27.png"/><Relationship Id="rId14" Type="http://schemas.openxmlformats.org/officeDocument/2006/relationships/image" Target="../media/image30.sv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3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Serverless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e Common Scenario diagram begins with an Internet icon on the left. Two arrows point from this icon to an Azure Storage Blobs Icon, and an Azure API Management icon. The Azure Storage Blobs icon points to an Azure functions icon, which in turn points to both a second Azure Functions icon (via an Event Grid arrow), and a second Azure Storage Blobs icon, which then points and ends at a Logic Apps icon.  The Azure API Management icon points to two separate Azure Functions icon, which both point back to an Azure Cosmos DB icon, when then points to and ends at a Power BI icon." title="Common Scenario diagram">
            <a:extLst>
              <a:ext uri="{FF2B5EF4-FFF2-40B4-BE49-F238E27FC236}">
                <a16:creationId xmlns:a16="http://schemas.microsoft.com/office/drawing/2014/main" id="{DFA3CB92-E3FD-4BEB-9347-80C2D51A84DA}"/>
              </a:ext>
            </a:extLst>
          </p:cNvPr>
          <p:cNvPicPr>
            <a:picLocks noChangeAspect="1"/>
          </p:cNvPicPr>
          <p:nvPr/>
        </p:nvPicPr>
        <p:blipFill>
          <a:blip r:embed="rId3"/>
          <a:stretch>
            <a:fillRect/>
          </a:stretch>
        </p:blipFill>
        <p:spPr>
          <a:xfrm>
            <a:off x="1044672" y="1130744"/>
            <a:ext cx="10102655" cy="530094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26187464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457200" indent="-4572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457200" lvl="0" indent="-4572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457200" lvl="0" indent="-4572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457200" lvl="0" indent="-4572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457200" lvl="0" indent="-4572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Abby Burris, Chief Information Officer, Litware, Inc.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Decorative image" title="Meeting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p:cNvPicPr>
            <a:picLocks noChangeAspect="1"/>
          </p:cNvPicPr>
          <p:nvPr/>
        </p:nvPicPr>
        <p:blipFill>
          <a:blip r:embed="rId3"/>
          <a:stretch>
            <a:fillRect/>
          </a:stretch>
        </p:blipFill>
        <p:spPr>
          <a:xfrm>
            <a:off x="1425147" y="1142845"/>
            <a:ext cx="9642903" cy="5425644"/>
          </a:xfrm>
          <a:prstGeom prst="rect">
            <a:avLst/>
          </a:prstGeom>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lnSpcReduction="10000"/>
          </a:bodyPr>
          <a:lstStyle/>
          <a:p>
            <a:pPr marL="0" indent="0">
              <a:buNone/>
            </a:pPr>
            <a:r>
              <a:rPr lang="en-US" sz="3600" dirty="0">
                <a:solidFill>
                  <a:schemeClr val="tx1"/>
                </a:solidFill>
                <a:latin typeface="+mj-lt"/>
              </a:rPr>
              <a:t>License plate processing serverless components</a:t>
            </a: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Orchestrate event-driven activities with Event Grid</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Functions for serverless compute with the Consumption plan</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Research and test downstream services to see if they can handle high demand – implement rate-limiting and resiliency strategy as needed</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to store license plate data</a:t>
            </a:r>
          </a:p>
          <a:p>
            <a:pPr marL="0" indent="0">
              <a:spcAft>
                <a:spcPts val="882"/>
              </a:spcAft>
              <a:buNone/>
            </a:pPr>
            <a:endParaRPr lang="en-US" sz="1800" dirty="0">
              <a:solidFill>
                <a:schemeClr val="tx1"/>
              </a:solidFill>
            </a:endParaRPr>
          </a:p>
        </p:txBody>
      </p:sp>
      <p:pic>
        <p:nvPicPr>
          <p:cNvPr id="8" name="Picture 7" descr="Azure Event Grid icon" title="Azure Event Grid icon">
            <a:extLst>
              <a:ext uri="{FF2B5EF4-FFF2-40B4-BE49-F238E27FC236}">
                <a16:creationId xmlns:a16="http://schemas.microsoft.com/office/drawing/2014/main" id="{F77DEA22-EA8D-4E90-9002-3C3640E1423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42806" y1="24460" x2="42806" y2="24460"/>
                        <a14:foregroundMark x1="34892" y1="75180" x2="34892" y2="75180"/>
                      </a14:backgroundRemoval>
                    </a14:imgEffect>
                  </a14:imgLayer>
                </a14:imgProps>
              </a:ext>
              <a:ext uri="{28A0092B-C50C-407E-A947-70E740481C1C}">
                <a14:useLocalDpi xmlns:a14="http://schemas.microsoft.com/office/drawing/2010/main" val="0"/>
              </a:ext>
            </a:extLst>
          </a:blip>
          <a:stretch>
            <a:fillRect/>
          </a:stretch>
        </p:blipFill>
        <p:spPr>
          <a:xfrm>
            <a:off x="10467353" y="1829491"/>
            <a:ext cx="1152266" cy="1152266"/>
          </a:xfrm>
          <a:prstGeom prst="rect">
            <a:avLst/>
          </a:prstGeom>
        </p:spPr>
      </p:pic>
      <p:pic>
        <p:nvPicPr>
          <p:cNvPr id="11" name="Picture 10" descr="Azure Function icon" title="Azure Function icon">
            <a:extLst>
              <a:ext uri="{FF2B5EF4-FFF2-40B4-BE49-F238E27FC236}">
                <a16:creationId xmlns:a16="http://schemas.microsoft.com/office/drawing/2014/main" id="{49345077-461B-4D74-8C3D-C2FE56FAD30E}"/>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653341" y="3162572"/>
            <a:ext cx="780290" cy="780290"/>
          </a:xfrm>
          <a:prstGeom prst="rect">
            <a:avLst/>
          </a:prstGeom>
        </p:spPr>
      </p:pic>
      <p:pic>
        <p:nvPicPr>
          <p:cNvPr id="13" name="Graphic 12" descr="Implementation and training icon" title="Implementation and training icon">
            <a:extLst>
              <a:ext uri="{FF2B5EF4-FFF2-40B4-BE49-F238E27FC236}">
                <a16:creationId xmlns:a16="http://schemas.microsoft.com/office/drawing/2014/main" id="{0C48C6E4-A0CB-4828-8289-56EAF24CD3A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86286" y="4123677"/>
            <a:ext cx="914400" cy="914400"/>
          </a:xfrm>
          <a:prstGeom prst="rect">
            <a:avLst/>
          </a:prstGeom>
        </p:spPr>
      </p:pic>
      <p:pic>
        <p:nvPicPr>
          <p:cNvPr id="16" name="Picture 15" descr="Database" title="Database">
            <a:extLst>
              <a:ext uri="{FF2B5EF4-FFF2-40B4-BE49-F238E27FC236}">
                <a16:creationId xmlns:a16="http://schemas.microsoft.com/office/drawing/2014/main" id="{3480198F-CCBB-4F09-B649-3DEB43376521}"/>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9541032" cy="4572921"/>
          </a:xfrm>
        </p:spPr>
        <p:txBody>
          <a:bodyPr>
            <a:normAutofit/>
          </a:bodyPr>
          <a:lstStyle/>
          <a:p>
            <a:pPr marL="0" indent="0">
              <a:buNone/>
            </a:pPr>
            <a:r>
              <a:rPr lang="en-US" sz="3600" dirty="0">
                <a:solidFill>
                  <a:schemeClr val="tx1"/>
                </a:solidFill>
                <a:latin typeface="+mj-lt"/>
              </a:rPr>
              <a:t>License plate OCR</a:t>
            </a: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the Cognitive Services Computer Vision API and its built-in OCR capabilities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image processing function can make a REST call to send the photo and read the JSON data in return</a:t>
            </a:r>
            <a:endParaRPr lang="en-US" sz="1800" dirty="0">
              <a:solidFill>
                <a:schemeClr val="tx1"/>
              </a:solidFill>
            </a:endParaRPr>
          </a:p>
        </p:txBody>
      </p:sp>
      <p:grpSp>
        <p:nvGrpSpPr>
          <p:cNvPr id="4" name="Group 3" descr="This Preferred solution diagram starts with an Azure Functions icon on the left. An arrow with a car on it points from there to a Machine Learning icon, then points on to a Database icon." title="Preferred solution diagram">
            <a:extLst>
              <a:ext uri="{FF2B5EF4-FFF2-40B4-BE49-F238E27FC236}">
                <a16:creationId xmlns:a16="http://schemas.microsoft.com/office/drawing/2014/main" id="{8485EBF0-8C42-491E-9632-993B3762E704}"/>
              </a:ext>
            </a:extLst>
          </p:cNvPr>
          <p:cNvGrpSpPr/>
          <p:nvPr/>
        </p:nvGrpSpPr>
        <p:grpSpPr>
          <a:xfrm>
            <a:off x="1880634" y="4577223"/>
            <a:ext cx="8430731" cy="2041112"/>
            <a:chOff x="1880634" y="4577223"/>
            <a:chExt cx="8430731" cy="2041112"/>
          </a:xfrm>
        </p:grpSpPr>
        <p:pic>
          <p:nvPicPr>
            <p:cNvPr id="15" name="Picture 14" descr="Machine learning icon" title="Machine learning icon">
              <a:extLst>
                <a:ext uri="{FF2B5EF4-FFF2-40B4-BE49-F238E27FC236}">
                  <a16:creationId xmlns:a16="http://schemas.microsoft.com/office/drawing/2014/main" id="{6351D11D-C7AD-4CBF-B626-E5941E8E123B}"/>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463104" y="4577223"/>
              <a:ext cx="1434736" cy="1434736"/>
            </a:xfrm>
            <a:prstGeom prst="rect">
              <a:avLst/>
            </a:prstGeom>
          </p:spPr>
        </p:pic>
        <p:pic>
          <p:nvPicPr>
            <p:cNvPr id="17" name="Picture 16" descr="Azure Function icon" title="Azure Function icon">
              <a:extLst>
                <a:ext uri="{FF2B5EF4-FFF2-40B4-BE49-F238E27FC236}">
                  <a16:creationId xmlns:a16="http://schemas.microsoft.com/office/drawing/2014/main" id="{CFB55C0D-9EEE-4989-8DC6-6B3F059F00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3268" y="4781263"/>
              <a:ext cx="1023824" cy="1023824"/>
            </a:xfrm>
            <a:prstGeom prst="rect">
              <a:avLst/>
            </a:prstGeom>
          </p:spPr>
        </p:pic>
        <p:pic>
          <p:nvPicPr>
            <p:cNvPr id="19" name="Picture 18" descr="Database icon" title="Database icon">
              <a:extLst>
                <a:ext uri="{FF2B5EF4-FFF2-40B4-BE49-F238E27FC236}">
                  <a16:creationId xmlns:a16="http://schemas.microsoft.com/office/drawing/2014/main" id="{7D78475B-F7BA-4BE4-BF1D-5E7124735234}"/>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716382" y="4915704"/>
              <a:ext cx="754940" cy="754940"/>
            </a:xfrm>
            <a:prstGeom prst="rect">
              <a:avLst/>
            </a:prstGeom>
          </p:spPr>
        </p:pic>
        <p:grpSp>
          <p:nvGrpSpPr>
            <p:cNvPr id="23" name="Group 22">
              <a:extLst>
                <a:ext uri="{FF2B5EF4-FFF2-40B4-BE49-F238E27FC236}">
                  <a16:creationId xmlns:a16="http://schemas.microsoft.com/office/drawing/2014/main" id="{BA25E1EB-4B3B-4A73-BCE0-32A283148191}"/>
                </a:ext>
              </a:extLst>
            </p:cNvPr>
            <p:cNvGrpSpPr/>
            <p:nvPr/>
          </p:nvGrpSpPr>
          <p:grpSpPr>
            <a:xfrm>
              <a:off x="4039923" y="5065797"/>
              <a:ext cx="650349" cy="454755"/>
              <a:chOff x="1300697" y="718806"/>
              <a:chExt cx="650349" cy="454755"/>
            </a:xfrm>
          </p:grpSpPr>
          <p:sp>
            <p:nvSpPr>
              <p:cNvPr id="24" name="Rectangle 23">
                <a:extLst>
                  <a:ext uri="{FF2B5EF4-FFF2-40B4-BE49-F238E27FC236}">
                    <a16:creationId xmlns:a16="http://schemas.microsoft.com/office/drawing/2014/main" id="{1CD2E665-5839-49E8-A6BE-2E1C031072BF}"/>
                  </a:ext>
                </a:extLst>
              </p:cNvPr>
              <p:cNvSpPr/>
              <p:nvPr/>
            </p:nvSpPr>
            <p:spPr>
              <a:xfrm>
                <a:off x="1300697" y="718806"/>
                <a:ext cx="650349" cy="454755"/>
              </a:xfrm>
              <a:prstGeom prst="rect">
                <a:avLst/>
              </a:prstGeom>
              <a:solidFill>
                <a:sysClr val="window" lastClr="FFFFFF"/>
              </a:solidFill>
              <a:ln w="571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25" name="Graphic 24" descr="Car icon" title="Car icon">
                <a:extLst>
                  <a:ext uri="{FF2B5EF4-FFF2-40B4-BE49-F238E27FC236}">
                    <a16:creationId xmlns:a16="http://schemas.microsoft.com/office/drawing/2014/main" id="{BAF31021-0F5A-4163-80EF-E628A878E1E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2879" y="727577"/>
                <a:ext cx="445984" cy="445984"/>
              </a:xfrm>
              <a:prstGeom prst="rect">
                <a:avLst/>
              </a:prstGeom>
            </p:spPr>
          </p:pic>
        </p:grpSp>
        <p:cxnSp>
          <p:nvCxnSpPr>
            <p:cNvPr id="27" name="Straight Connector 26">
              <a:extLst>
                <a:ext uri="{FF2B5EF4-FFF2-40B4-BE49-F238E27FC236}">
                  <a16:creationId xmlns:a16="http://schemas.microsoft.com/office/drawing/2014/main" id="{44A8E047-BEE1-40EA-9344-83EAD226E1B8}"/>
                </a:ext>
              </a:extLst>
            </p:cNvPr>
            <p:cNvCxnSpPr>
              <a:stCxn id="17" idx="3"/>
              <a:endCxn id="24" idx="1"/>
            </p:cNvCxnSpPr>
            <p:nvPr/>
          </p:nvCxnSpPr>
          <p:spPr>
            <a:xfrm>
              <a:off x="3267092" y="5293175"/>
              <a:ext cx="772831" cy="0"/>
            </a:xfrm>
            <a:prstGeom prst="line">
              <a:avLst/>
            </a:prstGeom>
            <a:ln w="38100">
              <a:prstDash val="dash"/>
              <a:headEnd type="none"/>
              <a:tailEnd type="none"/>
            </a:ln>
          </p:spPr>
          <p:style>
            <a:lnRef idx="2">
              <a:schemeClr val="accent3"/>
            </a:lnRef>
            <a:fillRef idx="0">
              <a:schemeClr val="accent3"/>
            </a:fillRef>
            <a:effectRef idx="1">
              <a:schemeClr val="accent3"/>
            </a:effectRef>
            <a:fontRef idx="minor">
              <a:schemeClr val="tx1"/>
            </a:fontRef>
          </p:style>
        </p:cxnSp>
        <p:cxnSp>
          <p:nvCxnSpPr>
            <p:cNvPr id="29" name="Straight Arrow Connector 28">
              <a:extLst>
                <a:ext uri="{FF2B5EF4-FFF2-40B4-BE49-F238E27FC236}">
                  <a16:creationId xmlns:a16="http://schemas.microsoft.com/office/drawing/2014/main" id="{B24322D0-E3EB-4100-B311-C098B36F1D2E}"/>
                </a:ext>
              </a:extLst>
            </p:cNvPr>
            <p:cNvCxnSpPr>
              <a:stCxn id="24" idx="3"/>
              <a:endCxn id="15" idx="1"/>
            </p:cNvCxnSpPr>
            <p:nvPr/>
          </p:nvCxnSpPr>
          <p:spPr>
            <a:xfrm>
              <a:off x="4690272" y="5293175"/>
              <a:ext cx="772832" cy="1416"/>
            </a:xfrm>
            <a:prstGeom prst="straightConnector1">
              <a:avLst/>
            </a:prstGeom>
            <a:ln w="38100">
              <a:prstDash val="dash"/>
              <a:headEnd type="none"/>
              <a:tailEnd type="triangle"/>
            </a:ln>
          </p:spPr>
          <p:style>
            <a:lnRef idx="2">
              <a:schemeClr val="accent3"/>
            </a:lnRef>
            <a:fillRef idx="0">
              <a:schemeClr val="accent3"/>
            </a:fillRef>
            <a:effectRef idx="1">
              <a:schemeClr val="accent3"/>
            </a:effectRef>
            <a:fontRef idx="minor">
              <a:schemeClr val="tx1"/>
            </a:fontRef>
          </p:style>
        </p:cxnSp>
        <p:cxnSp>
          <p:nvCxnSpPr>
            <p:cNvPr id="30" name="Straight Arrow Connector 29">
              <a:extLst>
                <a:ext uri="{FF2B5EF4-FFF2-40B4-BE49-F238E27FC236}">
                  <a16:creationId xmlns:a16="http://schemas.microsoft.com/office/drawing/2014/main" id="{F8604E96-EED8-4056-A4A0-6E4E536D40AB}"/>
                </a:ext>
              </a:extLst>
            </p:cNvPr>
            <p:cNvCxnSpPr>
              <a:cxnSpLocks/>
              <a:stCxn id="15" idx="3"/>
              <a:endCxn id="19" idx="1"/>
            </p:cNvCxnSpPr>
            <p:nvPr/>
          </p:nvCxnSpPr>
          <p:spPr>
            <a:xfrm flipV="1">
              <a:off x="6897840" y="5293174"/>
              <a:ext cx="1818542" cy="1417"/>
            </a:xfrm>
            <a:prstGeom prst="straightConnector1">
              <a:avLst/>
            </a:prstGeom>
            <a:ln w="38100">
              <a:prstDash val="dash"/>
              <a:headEnd type="none"/>
              <a:tailEnd type="triangle"/>
            </a:ln>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31C190D-D58E-4F36-9FC3-F4E924413079}"/>
                </a:ext>
              </a:extLst>
            </p:cNvPr>
            <p:cNvSpPr txBox="1"/>
            <p:nvPr/>
          </p:nvSpPr>
          <p:spPr>
            <a:xfrm>
              <a:off x="1880634" y="5664228"/>
              <a:ext cx="2484462" cy="954107"/>
            </a:xfrm>
            <a:prstGeom prst="rect">
              <a:avLst/>
            </a:prstGeom>
            <a:noFill/>
          </p:spPr>
          <p:txBody>
            <a:bodyPr wrap="non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Azure Functions</a:t>
              </a:r>
            </a:p>
            <a:p>
              <a:pPr algn="ctr">
                <a:lnSpc>
                  <a:spcPct val="90000"/>
                </a:lnSpc>
                <a:spcAft>
                  <a:spcPts val="600"/>
                </a:spcAft>
              </a:pPr>
              <a:r>
                <a:rPr lang="en-US" dirty="0">
                  <a:gradFill>
                    <a:gsLst>
                      <a:gs pos="2917">
                        <a:schemeClr val="tx1"/>
                      </a:gs>
                      <a:gs pos="30000">
                        <a:schemeClr val="tx1"/>
                      </a:gs>
                    </a:gsLst>
                    <a:lin ang="5400000" scaled="0"/>
                  </a:gradFill>
                </a:rPr>
                <a:t>POSTs photo</a:t>
              </a:r>
            </a:p>
          </p:txBody>
        </p:sp>
        <p:sp>
          <p:nvSpPr>
            <p:cNvPr id="35" name="TextBox 34">
              <a:extLst>
                <a:ext uri="{FF2B5EF4-FFF2-40B4-BE49-F238E27FC236}">
                  <a16:creationId xmlns:a16="http://schemas.microsoft.com/office/drawing/2014/main" id="{F5DA0187-54C9-4E55-90D6-EFFDD781A33D}"/>
                </a:ext>
              </a:extLst>
            </p:cNvPr>
            <p:cNvSpPr txBox="1"/>
            <p:nvPr/>
          </p:nvSpPr>
          <p:spPr>
            <a:xfrm>
              <a:off x="4636802" y="5664228"/>
              <a:ext cx="3111237" cy="954107"/>
            </a:xfrm>
            <a:prstGeom prst="rect">
              <a:avLst/>
            </a:prstGeom>
            <a:noFill/>
          </p:spPr>
          <p:txBody>
            <a:bodyPr wrap="non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Computer Vision API</a:t>
              </a:r>
            </a:p>
            <a:p>
              <a:pPr algn="ctr">
                <a:lnSpc>
                  <a:spcPct val="90000"/>
                </a:lnSpc>
                <a:spcAft>
                  <a:spcPts val="600"/>
                </a:spcAft>
              </a:pPr>
              <a:r>
                <a:rPr lang="en-US" dirty="0">
                  <a:gradFill>
                    <a:gsLst>
                      <a:gs pos="2917">
                        <a:schemeClr val="tx1"/>
                      </a:gs>
                      <a:gs pos="30000">
                        <a:schemeClr val="tx1"/>
                      </a:gs>
                    </a:gsLst>
                    <a:lin ang="5400000" scaled="0"/>
                  </a:gradFill>
                </a:rPr>
                <a:t>Extracts text with OCR</a:t>
              </a:r>
            </a:p>
          </p:txBody>
        </p:sp>
        <p:sp>
          <p:nvSpPr>
            <p:cNvPr id="36" name="TextBox 35">
              <a:extLst>
                <a:ext uri="{FF2B5EF4-FFF2-40B4-BE49-F238E27FC236}">
                  <a16:creationId xmlns:a16="http://schemas.microsoft.com/office/drawing/2014/main" id="{CF327654-173A-4B80-B621-69DEB7CF653E}"/>
                </a:ext>
              </a:extLst>
            </p:cNvPr>
            <p:cNvSpPr txBox="1"/>
            <p:nvPr/>
          </p:nvSpPr>
          <p:spPr>
            <a:xfrm>
              <a:off x="7876339" y="5657919"/>
              <a:ext cx="2435026" cy="954107"/>
            </a:xfrm>
            <a:prstGeom prst="rect">
              <a:avLst/>
            </a:prstGeom>
            <a:noFill/>
          </p:spPr>
          <p:txBody>
            <a:bodyPr wrap="non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JSON Response</a:t>
              </a:r>
            </a:p>
            <a:p>
              <a:pPr algn="ctr">
                <a:lnSpc>
                  <a:spcPct val="90000"/>
                </a:lnSpc>
                <a:spcAft>
                  <a:spcPts val="600"/>
                </a:spcAft>
              </a:pPr>
              <a:r>
                <a:rPr lang="en-US" dirty="0">
                  <a:gradFill>
                    <a:gsLst>
                      <a:gs pos="2917">
                        <a:schemeClr val="tx1"/>
                      </a:gs>
                      <a:gs pos="30000">
                        <a:schemeClr val="tx1"/>
                      </a:gs>
                    </a:gsLst>
                    <a:lin ang="5400000" scaled="0"/>
                  </a:gradFill>
                </a:rPr>
                <a:t>Function reads JSON</a:t>
              </a:r>
            </a:p>
          </p:txBody>
        </p:sp>
      </p:grpSp>
    </p:spTree>
    <p:extLst>
      <p:ext uri="{BB962C8B-B14F-4D97-AF65-F5344CB8AC3E}">
        <p14:creationId xmlns:p14="http://schemas.microsoft.com/office/powerpoint/2010/main" val="231801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6871909" cy="5082964"/>
          </a:xfrm>
        </p:spPr>
        <p:txBody>
          <a:bodyPr>
            <a:normAutofit/>
          </a:bodyPr>
          <a:lstStyle/>
          <a:p>
            <a:pPr marL="0" indent="0">
              <a:buNone/>
            </a:pPr>
            <a:r>
              <a:rPr lang="en-US" sz="3600" dirty="0">
                <a:solidFill>
                  <a:schemeClr val="tx1"/>
                </a:solidFill>
                <a:latin typeface="+mj-lt"/>
              </a:rPr>
              <a:t>Data export workflow</a:t>
            </a:r>
          </a:p>
          <a:p>
            <a:pPr marL="336145" lvl="1" indent="0">
              <a:buNone/>
            </a:pPr>
            <a:br>
              <a:rPr lang="en-US" sz="2800" dirty="0">
                <a:solidFill>
                  <a:schemeClr val="tx1"/>
                </a:solidFill>
                <a:latin typeface="Segoe UI Semilight" panose="020B0402040204020203" pitchFamily="34" charset="0"/>
                <a:cs typeface="Segoe UI Semilight" panose="020B0402040204020203" pitchFamily="34" charset="0"/>
              </a:rPr>
            </a:br>
            <a:r>
              <a:rPr lang="en-US" sz="2800" dirty="0">
                <a:solidFill>
                  <a:schemeClr val="tx1"/>
                </a:solidFill>
                <a:latin typeface="Segoe UI Semilight" panose="020B0402040204020203" pitchFamily="34" charset="0"/>
                <a:cs typeface="Segoe UI Semilight" panose="020B0402040204020203" pitchFamily="34" charset="0"/>
              </a:rPr>
              <a:t>Create a Logic App with the following:</a:t>
            </a:r>
            <a:endParaRPr lang="en-US" sz="2400" dirty="0">
              <a:solidFill>
                <a:schemeClr val="tx1"/>
              </a:solidFill>
              <a:latin typeface="Segoe UI Semilight" panose="020B0402040204020203" pitchFamily="34" charset="0"/>
              <a:cs typeface="Segoe UI Semilight" panose="020B0402040204020203" pitchFamily="34" charset="0"/>
            </a:endParaRPr>
          </a:p>
          <a:p>
            <a:pPr marL="336145" lvl="1" indent="0">
              <a:buNone/>
            </a:pPr>
            <a:br>
              <a:rPr lang="en-US" sz="2200" dirty="0">
                <a:solidFill>
                  <a:schemeClr val="tx1"/>
                </a:solidFill>
                <a:latin typeface="Segoe UI Semilight" panose="020B0402040204020203" pitchFamily="34" charset="0"/>
                <a:cs typeface="Segoe UI Semilight" panose="020B0402040204020203" pitchFamily="34" charset="0"/>
              </a:rPr>
            </a:br>
            <a:r>
              <a:rPr lang="en-US" sz="2400" dirty="0">
                <a:solidFill>
                  <a:schemeClr val="tx1"/>
                </a:solidFill>
                <a:latin typeface="Segoe UI Semilight" panose="020B0402040204020203" pitchFamily="34" charset="0"/>
                <a:cs typeface="Segoe UI Semilight" panose="020B0402040204020203" pitchFamily="34" charset="0"/>
              </a:rPr>
              <a:t>Recurrence trigger that executes every hour</a:t>
            </a:r>
            <a:br>
              <a:rPr lang="en-US" sz="2400" dirty="0">
                <a:solidFill>
                  <a:schemeClr val="tx1"/>
                </a:solidFill>
                <a:latin typeface="Segoe UI Semilight" panose="020B0402040204020203" pitchFamily="34" charset="0"/>
                <a:cs typeface="Segoe UI Semilight" panose="020B0402040204020203" pitchFamily="34" charset="0"/>
              </a:rPr>
            </a:br>
            <a:r>
              <a:rPr lang="en-US" sz="2400" dirty="0">
                <a:solidFill>
                  <a:schemeClr val="tx1"/>
                </a:solidFill>
                <a:latin typeface="Segoe UI Semilight" panose="020B0402040204020203" pitchFamily="34" charset="0"/>
                <a:cs typeface="Segoe UI Semilight" panose="020B0402040204020203" pitchFamily="34" charset="0"/>
              </a:rPr>
              <a:t>		       </a:t>
            </a:r>
            <a:r>
              <a:rPr lang="en-US" sz="2400" b="1" dirty="0">
                <a:solidFill>
                  <a:schemeClr val="tx1"/>
                </a:solidFill>
                <a:latin typeface="Segoe UI Semilight" panose="020B0402040204020203" pitchFamily="34" charset="0"/>
                <a:cs typeface="Segoe UI Semilight" panose="020B0402040204020203" pitchFamily="34" charset="0"/>
              </a:rPr>
              <a:t>then</a:t>
            </a:r>
          </a:p>
          <a:p>
            <a:pPr marL="336145" lvl="1" indent="0">
              <a:buNone/>
            </a:pPr>
            <a:r>
              <a:rPr lang="en-US" sz="2400" dirty="0">
                <a:solidFill>
                  <a:schemeClr val="tx1"/>
                </a:solidFill>
                <a:latin typeface="Segoe UI Semilight" panose="020B0402040204020203" pitchFamily="34" charset="0"/>
                <a:cs typeface="Segoe UI Semilight" panose="020B0402040204020203" pitchFamily="34" charset="0"/>
              </a:rPr>
              <a:t>Executes Azure function that exports CSV to storage</a:t>
            </a:r>
            <a:br>
              <a:rPr lang="en-US" sz="2400" dirty="0">
                <a:solidFill>
                  <a:schemeClr val="tx1"/>
                </a:solidFill>
                <a:latin typeface="Segoe UI Semilight" panose="020B0402040204020203" pitchFamily="34" charset="0"/>
                <a:cs typeface="Segoe UI Semilight" panose="020B0402040204020203" pitchFamily="34" charset="0"/>
              </a:rPr>
            </a:br>
            <a:r>
              <a:rPr lang="en-US" sz="2400" dirty="0">
                <a:solidFill>
                  <a:schemeClr val="tx1"/>
                </a:solidFill>
                <a:latin typeface="Segoe UI Semilight" panose="020B0402040204020203" pitchFamily="34" charset="0"/>
                <a:cs typeface="Segoe UI Semilight" panose="020B0402040204020203" pitchFamily="34" charset="0"/>
              </a:rPr>
              <a:t>		       </a:t>
            </a:r>
            <a:r>
              <a:rPr lang="en-US" sz="2400" b="1" dirty="0">
                <a:solidFill>
                  <a:schemeClr val="tx1"/>
                </a:solidFill>
                <a:latin typeface="Segoe UI Semilight" panose="020B0402040204020203" pitchFamily="34" charset="0"/>
                <a:cs typeface="Segoe UI Semilight" panose="020B0402040204020203" pitchFamily="34" charset="0"/>
              </a:rPr>
              <a:t>then</a:t>
            </a:r>
          </a:p>
          <a:p>
            <a:pPr marL="336145" lvl="1" indent="0">
              <a:buNone/>
            </a:pPr>
            <a:r>
              <a:rPr lang="en-US" sz="2400" dirty="0">
                <a:solidFill>
                  <a:schemeClr val="tx1"/>
                </a:solidFill>
                <a:latin typeface="Segoe UI Semilight" panose="020B0402040204020203" pitchFamily="34" charset="0"/>
                <a:cs typeface="Segoe UI Semilight" panose="020B0402040204020203" pitchFamily="34" charset="0"/>
              </a:rPr>
              <a:t>Uses conditional logic to evaluate response code from the function and send email using Office 365 Outlook connector</a:t>
            </a:r>
            <a:endParaRPr lang="en-US" sz="2400" dirty="0">
              <a:solidFill>
                <a:schemeClr val="tx1"/>
              </a:solidFill>
            </a:endParaRPr>
          </a:p>
        </p:txBody>
      </p:sp>
      <p:grpSp>
        <p:nvGrpSpPr>
          <p:cNvPr id="4" name="Group 3" descr="This Preferred solution diagram displays Logic apps, an Azure function, a Blob storage, and an Outlook Sent icon. An arrow points from the Logic apps to the Outlook Sent icon. A bi-directional arrow points between the logic apps icon and the Azue function icon. An arrow points from the Azure function icon to the Blob storage icon." title="Preferred solution diagram">
            <a:extLst>
              <a:ext uri="{FF2B5EF4-FFF2-40B4-BE49-F238E27FC236}">
                <a16:creationId xmlns:a16="http://schemas.microsoft.com/office/drawing/2014/main" id="{BC85DD82-BAED-4A79-B676-D556AA515A7D}"/>
              </a:ext>
            </a:extLst>
          </p:cNvPr>
          <p:cNvGrpSpPr/>
          <p:nvPr/>
        </p:nvGrpSpPr>
        <p:grpSpPr>
          <a:xfrm>
            <a:off x="7779292" y="775628"/>
            <a:ext cx="3593880" cy="5871383"/>
            <a:chOff x="7779292" y="775628"/>
            <a:chExt cx="3593880" cy="5871383"/>
          </a:xfrm>
        </p:grpSpPr>
        <p:grpSp>
          <p:nvGrpSpPr>
            <p:cNvPr id="10" name="Group 9">
              <a:extLst>
                <a:ext uri="{FF2B5EF4-FFF2-40B4-BE49-F238E27FC236}">
                  <a16:creationId xmlns:a16="http://schemas.microsoft.com/office/drawing/2014/main" id="{E2469562-A058-4219-98C1-C51F8B8E8ACB}"/>
                </a:ext>
              </a:extLst>
            </p:cNvPr>
            <p:cNvGrpSpPr/>
            <p:nvPr/>
          </p:nvGrpSpPr>
          <p:grpSpPr>
            <a:xfrm>
              <a:off x="7779293" y="775628"/>
              <a:ext cx="3507643" cy="2509779"/>
              <a:chOff x="7779293" y="775628"/>
              <a:chExt cx="3507643" cy="2509779"/>
            </a:xfrm>
          </p:grpSpPr>
          <p:sp>
            <p:nvSpPr>
              <p:cNvPr id="8" name="Flowchart: Multidocument 7">
                <a:extLst>
                  <a:ext uri="{FF2B5EF4-FFF2-40B4-BE49-F238E27FC236}">
                    <a16:creationId xmlns:a16="http://schemas.microsoft.com/office/drawing/2014/main" id="{EF3CC785-E74B-4B50-83F4-CFCEF2DAD130}"/>
                  </a:ext>
                </a:extLst>
              </p:cNvPr>
              <p:cNvSpPr/>
              <p:nvPr/>
            </p:nvSpPr>
            <p:spPr bwMode="auto">
              <a:xfrm>
                <a:off x="7779293" y="775628"/>
                <a:ext cx="3507643" cy="2509779"/>
              </a:xfrm>
              <a:prstGeom prst="flowChartMultidocument">
                <a:avLst/>
              </a:prstGeom>
              <a:solidFill>
                <a:schemeClr val="tx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Logic Apps" title="Logic Apps">
                <a:extLst>
                  <a:ext uri="{FF2B5EF4-FFF2-40B4-BE49-F238E27FC236}">
                    <a16:creationId xmlns:a16="http://schemas.microsoft.com/office/drawing/2014/main" id="{C7C112F9-E148-4D4B-B071-A4E7F54A8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6135" y="1435675"/>
                <a:ext cx="1436650" cy="1436650"/>
              </a:xfrm>
              <a:prstGeom prst="rect">
                <a:avLst/>
              </a:prstGeom>
            </p:spPr>
          </p:pic>
        </p:grpSp>
        <p:pic>
          <p:nvPicPr>
            <p:cNvPr id="14" name="Picture 13" descr="Azure function" title="Azure function">
              <a:extLst>
                <a:ext uri="{FF2B5EF4-FFF2-40B4-BE49-F238E27FC236}">
                  <a16:creationId xmlns:a16="http://schemas.microsoft.com/office/drawing/2014/main" id="{F676F8DA-91E6-47F4-913C-71DF171E88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9292" y="3730659"/>
              <a:ext cx="1182302" cy="1182302"/>
            </a:xfrm>
            <a:prstGeom prst="rect">
              <a:avLst/>
            </a:prstGeom>
          </p:spPr>
        </p:pic>
        <p:cxnSp>
          <p:nvCxnSpPr>
            <p:cNvPr id="25" name="Straight Arrow Connector 24">
              <a:extLst>
                <a:ext uri="{FF2B5EF4-FFF2-40B4-BE49-F238E27FC236}">
                  <a16:creationId xmlns:a16="http://schemas.microsoft.com/office/drawing/2014/main" id="{26DC9730-0AF9-4F97-85FD-A5782F0C0A1A}"/>
                </a:ext>
              </a:extLst>
            </p:cNvPr>
            <p:cNvCxnSpPr>
              <a:cxnSpLocks/>
              <a:stCxn id="14" idx="2"/>
              <a:endCxn id="31" idx="0"/>
            </p:cNvCxnSpPr>
            <p:nvPr/>
          </p:nvCxnSpPr>
          <p:spPr>
            <a:xfrm>
              <a:off x="8370443" y="4912961"/>
              <a:ext cx="0" cy="551748"/>
            </a:xfrm>
            <a:prstGeom prst="straightConnector1">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6DCC02-0B43-4855-9BCB-1A660595407B}"/>
                </a:ext>
              </a:extLst>
            </p:cNvPr>
            <p:cNvCxnSpPr>
              <a:cxnSpLocks/>
              <a:stCxn id="8" idx="2"/>
              <a:endCxn id="14" idx="0"/>
            </p:cNvCxnSpPr>
            <p:nvPr/>
          </p:nvCxnSpPr>
          <p:spPr>
            <a:xfrm flipH="1">
              <a:off x="8370443" y="3190361"/>
              <a:ext cx="918760" cy="540298"/>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Blob storage" title="Blob storage">
              <a:extLst>
                <a:ext uri="{FF2B5EF4-FFF2-40B4-BE49-F238E27FC236}">
                  <a16:creationId xmlns:a16="http://schemas.microsoft.com/office/drawing/2014/main" id="{DA10CE57-8316-41FF-9B9C-BC767EC3076A}"/>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779292" y="5464709"/>
              <a:ext cx="1182302" cy="1182302"/>
            </a:xfrm>
            <a:prstGeom prst="rect">
              <a:avLst/>
            </a:prstGeom>
          </p:spPr>
        </p:pic>
        <p:pic>
          <p:nvPicPr>
            <p:cNvPr id="40" name="Graphic 39" descr="Send">
              <a:extLst>
                <a:ext uri="{FF2B5EF4-FFF2-40B4-BE49-F238E27FC236}">
                  <a16:creationId xmlns:a16="http://schemas.microsoft.com/office/drawing/2014/main" id="{36399A8F-AA68-4962-A508-17FCC6C71D9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90889" y="4597693"/>
              <a:ext cx="1182283" cy="1182283"/>
            </a:xfrm>
            <a:prstGeom prst="rect">
              <a:avLst/>
            </a:prstGeom>
          </p:spPr>
        </p:pic>
        <p:cxnSp>
          <p:nvCxnSpPr>
            <p:cNvPr id="41" name="Straight Arrow Connector 40">
              <a:extLst>
                <a:ext uri="{FF2B5EF4-FFF2-40B4-BE49-F238E27FC236}">
                  <a16:creationId xmlns:a16="http://schemas.microsoft.com/office/drawing/2014/main" id="{8013B206-1846-4F50-9A8F-637496B457FD}"/>
                </a:ext>
              </a:extLst>
            </p:cNvPr>
            <p:cNvCxnSpPr>
              <a:cxnSpLocks/>
              <a:stCxn id="8" idx="2"/>
              <a:endCxn id="40" idx="0"/>
            </p:cNvCxnSpPr>
            <p:nvPr/>
          </p:nvCxnSpPr>
          <p:spPr>
            <a:xfrm>
              <a:off x="9289203" y="3190361"/>
              <a:ext cx="1492828" cy="1407332"/>
            </a:xfrm>
            <a:prstGeom prst="straightConnector1">
              <a:avLst/>
            </a:prstGeom>
            <a:ln w="3810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655840" cy="3178683"/>
          </a:xfrm>
        </p:spPr>
        <p:txBody>
          <a:bodyPr>
            <a:normAutofit fontScale="92500" lnSpcReduction="20000"/>
          </a:bodyPr>
          <a:lstStyle/>
          <a:p>
            <a:pPr marL="0" indent="0">
              <a:buNone/>
            </a:pPr>
            <a:r>
              <a:rPr lang="en-US" sz="3600" dirty="0">
                <a:solidFill>
                  <a:schemeClr val="tx1"/>
                </a:solidFill>
                <a:latin typeface="+mj-lt"/>
              </a:rPr>
              <a:t>Monitoring and DevOps</a:t>
            </a:r>
            <a:br>
              <a:rPr lang="en-US" sz="3600" dirty="0">
                <a:solidFill>
                  <a:schemeClr val="tx1"/>
                </a:solidFill>
                <a:latin typeface="+mj-lt"/>
              </a:rPr>
            </a:br>
            <a:endParaRPr lang="en-US" sz="3600" dirty="0">
              <a:solidFill>
                <a:schemeClr val="tx1"/>
              </a:solidFill>
              <a:latin typeface="+mj-lt"/>
            </a:endParaRPr>
          </a:p>
          <a:p>
            <a:pPr lvl="1">
              <a:lnSpc>
                <a:spcPct val="120000"/>
              </a:lnSpc>
            </a:pPr>
            <a:r>
              <a:rPr lang="en-US" sz="2600" dirty="0">
                <a:solidFill>
                  <a:schemeClr val="tx1"/>
                </a:solidFill>
                <a:latin typeface="Segoe UI Semilight" panose="020B0402040204020203" pitchFamily="34" charset="0"/>
                <a:cs typeface="Segoe UI Semilight" panose="020B0402040204020203" pitchFamily="34" charset="0"/>
              </a:rPr>
              <a:t>Develop &amp; debug Function Apps locally with Azure Functions Core Tools</a:t>
            </a:r>
          </a:p>
          <a:p>
            <a:pPr lvl="1">
              <a:lnSpc>
                <a:spcPct val="120000"/>
              </a:lnSpc>
            </a:pPr>
            <a:r>
              <a:rPr lang="en-US" sz="2600" dirty="0">
                <a:solidFill>
                  <a:schemeClr val="tx1"/>
                </a:solidFill>
                <a:latin typeface="Segoe UI Semilight" panose="020B0402040204020203" pitchFamily="34" charset="0"/>
                <a:cs typeface="Segoe UI Semilight" panose="020B0402040204020203" pitchFamily="34" charset="0"/>
              </a:rPr>
              <a:t>Automate function deployments through App Service continuous integration – use integrated source repo like GitHub, DropBox or VSTS</a:t>
            </a:r>
          </a:p>
          <a:p>
            <a:pPr lvl="1">
              <a:lnSpc>
                <a:spcPct val="120000"/>
              </a:lnSpc>
            </a:pPr>
            <a:r>
              <a:rPr lang="en-US" sz="2600" dirty="0">
                <a:solidFill>
                  <a:schemeClr val="tx1"/>
                </a:solidFill>
                <a:latin typeface="Segoe UI Semilight" panose="020B0402040204020203" pitchFamily="34" charset="0"/>
                <a:cs typeface="Segoe UI Semilight" panose="020B0402040204020203" pitchFamily="34" charset="0"/>
              </a:rPr>
              <a:t>Monitor all executing serverless components with App Insights, in real-time, and use it to configure alerts and view historical telemetry</a:t>
            </a:r>
          </a:p>
          <a:p>
            <a:pPr marL="0" indent="0">
              <a:spcAft>
                <a:spcPts val="882"/>
              </a:spcAft>
              <a:buNone/>
            </a:pPr>
            <a:endParaRPr lang="en-US" sz="1800" dirty="0">
              <a:solidFill>
                <a:schemeClr val="tx1"/>
              </a:solidFill>
            </a:endParaRPr>
          </a:p>
        </p:txBody>
      </p:sp>
      <p:grpSp>
        <p:nvGrpSpPr>
          <p:cNvPr id="6" name="Group 5" descr="Azure Functions Core Tools points to Git Repo, which points to Auto Deploy. A Plus sign connects Auto Deploy with App Insights." title="Preferred solution ">
            <a:extLst>
              <a:ext uri="{FF2B5EF4-FFF2-40B4-BE49-F238E27FC236}">
                <a16:creationId xmlns:a16="http://schemas.microsoft.com/office/drawing/2014/main" id="{AA227E7D-01EF-4008-B360-3F3B711A4C32}"/>
              </a:ext>
            </a:extLst>
          </p:cNvPr>
          <p:cNvGrpSpPr/>
          <p:nvPr/>
        </p:nvGrpSpPr>
        <p:grpSpPr>
          <a:xfrm>
            <a:off x="358406" y="4367860"/>
            <a:ext cx="11417715" cy="1987621"/>
            <a:chOff x="358406" y="4367860"/>
            <a:chExt cx="11417715" cy="1987621"/>
          </a:xfrm>
        </p:grpSpPr>
        <p:grpSp>
          <p:nvGrpSpPr>
            <p:cNvPr id="28" name="Group 27" descr="Azure Functions Core Tools icon" title="Azure Functions Core Tools icon">
              <a:extLst>
                <a:ext uri="{FF2B5EF4-FFF2-40B4-BE49-F238E27FC236}">
                  <a16:creationId xmlns:a16="http://schemas.microsoft.com/office/drawing/2014/main" id="{F9129B09-89E6-4A95-89DC-0B929E295EAF}"/>
                </a:ext>
              </a:extLst>
            </p:cNvPr>
            <p:cNvGrpSpPr/>
            <p:nvPr/>
          </p:nvGrpSpPr>
          <p:grpSpPr>
            <a:xfrm>
              <a:off x="358406" y="4367860"/>
              <a:ext cx="2046540" cy="1986901"/>
              <a:chOff x="358406" y="4367860"/>
              <a:chExt cx="2046540" cy="1986901"/>
            </a:xfrm>
          </p:grpSpPr>
          <p:sp>
            <p:nvSpPr>
              <p:cNvPr id="11" name="Oval 10">
                <a:extLst>
                  <a:ext uri="{FF2B5EF4-FFF2-40B4-BE49-F238E27FC236}">
                    <a16:creationId xmlns:a16="http://schemas.microsoft.com/office/drawing/2014/main" id="{390DF4D4-62DE-48A7-BC25-6874B6996132}"/>
                  </a:ext>
                </a:extLst>
              </p:cNvPr>
              <p:cNvSpPr/>
              <p:nvPr/>
            </p:nvSpPr>
            <p:spPr>
              <a:xfrm>
                <a:off x="358406" y="4390835"/>
                <a:ext cx="2046540" cy="196392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8">
                  <a:defRPr/>
                </a:pPr>
                <a:endParaRPr lang="en-US" sz="1836" dirty="0">
                  <a:solidFill>
                    <a:srgbClr val="FFFFFF"/>
                  </a:solidFill>
                  <a:latin typeface="Segoe UI"/>
                </a:endParaRPr>
              </a:p>
            </p:txBody>
          </p:sp>
          <p:sp>
            <p:nvSpPr>
              <p:cNvPr id="15" name="TextBox 14">
                <a:extLst>
                  <a:ext uri="{FF2B5EF4-FFF2-40B4-BE49-F238E27FC236}">
                    <a16:creationId xmlns:a16="http://schemas.microsoft.com/office/drawing/2014/main" id="{A328F5FF-FD30-40E8-8509-BCAC27FB9175}"/>
                  </a:ext>
                </a:extLst>
              </p:cNvPr>
              <p:cNvSpPr txBox="1"/>
              <p:nvPr/>
            </p:nvSpPr>
            <p:spPr>
              <a:xfrm>
                <a:off x="604729" y="5249238"/>
                <a:ext cx="1539316"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rgbClr val="7030A0"/>
                    </a:solidFill>
                    <a:latin typeface="Segoe UI Semibold" panose="020B0702040204020203" pitchFamily="34" charset="0"/>
                    <a:cs typeface="Segoe UI Semibold" panose="020B0702040204020203" pitchFamily="34" charset="0"/>
                  </a:rPr>
                  <a:t>Azure Functions Core Tools</a:t>
                </a:r>
              </a:p>
            </p:txBody>
          </p:sp>
          <p:pic>
            <p:nvPicPr>
              <p:cNvPr id="8" name="Graphic 7" descr="Laptop" title="Laptop icon">
                <a:extLst>
                  <a:ext uri="{FF2B5EF4-FFF2-40B4-BE49-F238E27FC236}">
                    <a16:creationId xmlns:a16="http://schemas.microsoft.com/office/drawing/2014/main" id="{B4E04979-3F0E-45E7-AB09-BA4AB00268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082" y="4367860"/>
                <a:ext cx="1097692" cy="1097692"/>
              </a:xfrm>
              <a:prstGeom prst="rect">
                <a:avLst/>
              </a:prstGeom>
            </p:spPr>
          </p:pic>
          <p:pic>
            <p:nvPicPr>
              <p:cNvPr id="10" name="Picture 9" descr="Azure Functions Core Tools" title="Azure Functions Core Tools">
                <a:extLst>
                  <a:ext uri="{FF2B5EF4-FFF2-40B4-BE49-F238E27FC236}">
                    <a16:creationId xmlns:a16="http://schemas.microsoft.com/office/drawing/2014/main" id="{7B4401BA-6778-4ABD-8BF1-9DA963B249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7376" y="4608198"/>
                <a:ext cx="468600" cy="468600"/>
              </a:xfrm>
              <a:prstGeom prst="rect">
                <a:avLst/>
              </a:prstGeom>
            </p:spPr>
          </p:pic>
        </p:grpSp>
        <p:grpSp>
          <p:nvGrpSpPr>
            <p:cNvPr id="25" name="Group 24" descr="Git Repo icon" title="Git Repo icon">
              <a:extLst>
                <a:ext uri="{FF2B5EF4-FFF2-40B4-BE49-F238E27FC236}">
                  <a16:creationId xmlns:a16="http://schemas.microsoft.com/office/drawing/2014/main" id="{5571A9ED-DA3E-4CEA-9579-55302E3702F7}"/>
                </a:ext>
              </a:extLst>
            </p:cNvPr>
            <p:cNvGrpSpPr/>
            <p:nvPr/>
          </p:nvGrpSpPr>
          <p:grpSpPr>
            <a:xfrm>
              <a:off x="3316561" y="4390835"/>
              <a:ext cx="2046540" cy="1963926"/>
              <a:chOff x="3767880" y="4367860"/>
              <a:chExt cx="2046540" cy="1963926"/>
            </a:xfrm>
          </p:grpSpPr>
          <p:sp>
            <p:nvSpPr>
              <p:cNvPr id="12" name="Oval 11">
                <a:extLst>
                  <a:ext uri="{FF2B5EF4-FFF2-40B4-BE49-F238E27FC236}">
                    <a16:creationId xmlns:a16="http://schemas.microsoft.com/office/drawing/2014/main" id="{A1F5F0F2-F6D4-4524-BCED-8AA6177E0044}"/>
                  </a:ext>
                </a:extLst>
              </p:cNvPr>
              <p:cNvSpPr/>
              <p:nvPr/>
            </p:nvSpPr>
            <p:spPr>
              <a:xfrm>
                <a:off x="3767880" y="4367860"/>
                <a:ext cx="2046540" cy="196392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8">
                  <a:defRPr/>
                </a:pPr>
                <a:endParaRPr lang="en-US" sz="1836" dirty="0">
                  <a:solidFill>
                    <a:srgbClr val="FFFFFF"/>
                  </a:solidFill>
                  <a:latin typeface="Segoe UI"/>
                </a:endParaRPr>
              </a:p>
            </p:txBody>
          </p:sp>
          <p:sp>
            <p:nvSpPr>
              <p:cNvPr id="4" name="TextBox 3">
                <a:extLst>
                  <a:ext uri="{FF2B5EF4-FFF2-40B4-BE49-F238E27FC236}">
                    <a16:creationId xmlns:a16="http://schemas.microsoft.com/office/drawing/2014/main" id="{FEB2BE41-34D7-41E9-B900-775045B30D2B}"/>
                  </a:ext>
                </a:extLst>
              </p:cNvPr>
              <p:cNvSpPr txBox="1"/>
              <p:nvPr/>
            </p:nvSpPr>
            <p:spPr>
              <a:xfrm>
                <a:off x="4021475" y="5648558"/>
                <a:ext cx="153931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rgbClr val="7030A0"/>
                    </a:solidFill>
                    <a:latin typeface="Segoe UI Semibold" panose="020B0702040204020203" pitchFamily="34" charset="0"/>
                    <a:cs typeface="Segoe UI Semibold" panose="020B0702040204020203" pitchFamily="34" charset="0"/>
                  </a:rPr>
                  <a:t>Git Repo</a:t>
                </a:r>
              </a:p>
            </p:txBody>
          </p:sp>
          <p:pic>
            <p:nvPicPr>
              <p:cNvPr id="17" name="Picture 16" descr="Git Repo" title="Git Repo">
                <a:extLst>
                  <a:ext uri="{FF2B5EF4-FFF2-40B4-BE49-F238E27FC236}">
                    <a16:creationId xmlns:a16="http://schemas.microsoft.com/office/drawing/2014/main" id="{54D60E85-66CC-4BA2-8E6E-04C31620BCA0}"/>
                  </a:ext>
                </a:extLst>
              </p:cNvPr>
              <p:cNvPicPr>
                <a:picLocks noChangeAspect="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4400988" y="4729805"/>
                <a:ext cx="780290" cy="780290"/>
              </a:xfrm>
              <a:prstGeom prst="rect">
                <a:avLst/>
              </a:prstGeom>
            </p:spPr>
          </p:pic>
        </p:grpSp>
        <p:grpSp>
          <p:nvGrpSpPr>
            <p:cNvPr id="27" name="Group 26" descr="Azure Function Auto Deploy icon" title="Azure Function Auto Deploy icon">
              <a:extLst>
                <a:ext uri="{FF2B5EF4-FFF2-40B4-BE49-F238E27FC236}">
                  <a16:creationId xmlns:a16="http://schemas.microsoft.com/office/drawing/2014/main" id="{22ECB625-27B0-4F6A-938A-AE7E18234D74}"/>
                </a:ext>
              </a:extLst>
            </p:cNvPr>
            <p:cNvGrpSpPr/>
            <p:nvPr/>
          </p:nvGrpSpPr>
          <p:grpSpPr>
            <a:xfrm>
              <a:off x="6274716" y="4391555"/>
              <a:ext cx="2046540" cy="1963926"/>
              <a:chOff x="6810520" y="4367860"/>
              <a:chExt cx="2046540" cy="1963926"/>
            </a:xfrm>
          </p:grpSpPr>
          <p:sp>
            <p:nvSpPr>
              <p:cNvPr id="14" name="Oval 13" descr="In this preferred solution diagram, Azure functions core tools points to Git Repo, which points to Auto Deploy, which is then added to App Insigts." title="Preferred solution diagram">
                <a:extLst>
                  <a:ext uri="{FF2B5EF4-FFF2-40B4-BE49-F238E27FC236}">
                    <a16:creationId xmlns:a16="http://schemas.microsoft.com/office/drawing/2014/main" id="{F8A2D74D-3222-4BA7-9729-49893819E55B}"/>
                  </a:ext>
                </a:extLst>
              </p:cNvPr>
              <p:cNvSpPr/>
              <p:nvPr/>
            </p:nvSpPr>
            <p:spPr>
              <a:xfrm>
                <a:off x="6810520" y="4367860"/>
                <a:ext cx="2046540" cy="19639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8">
                  <a:defRPr/>
                </a:pPr>
                <a:endParaRPr lang="en-US" sz="1836" dirty="0">
                  <a:solidFill>
                    <a:srgbClr val="FFFFFF"/>
                  </a:solidFill>
                  <a:latin typeface="Segoe UI"/>
                </a:endParaRPr>
              </a:p>
            </p:txBody>
          </p:sp>
          <p:pic>
            <p:nvPicPr>
              <p:cNvPr id="23" name="Picture 22" descr="Azure Function" title="Azure Function">
                <a:extLst>
                  <a:ext uri="{FF2B5EF4-FFF2-40B4-BE49-F238E27FC236}">
                    <a16:creationId xmlns:a16="http://schemas.microsoft.com/office/drawing/2014/main" id="{68A97398-C8C7-4F33-9BA8-FD2660549DD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43644" y="4729805"/>
                <a:ext cx="780290" cy="780290"/>
              </a:xfrm>
              <a:prstGeom prst="rect">
                <a:avLst/>
              </a:prstGeom>
            </p:spPr>
          </p:pic>
          <p:sp>
            <p:nvSpPr>
              <p:cNvPr id="26" name="TextBox 25">
                <a:extLst>
                  <a:ext uri="{FF2B5EF4-FFF2-40B4-BE49-F238E27FC236}">
                    <a16:creationId xmlns:a16="http://schemas.microsoft.com/office/drawing/2014/main" id="{71353FD7-20DF-433A-A1A3-46E162E3DA86}"/>
                  </a:ext>
                </a:extLst>
              </p:cNvPr>
              <p:cNvSpPr txBox="1"/>
              <p:nvPr/>
            </p:nvSpPr>
            <p:spPr>
              <a:xfrm>
                <a:off x="6989141" y="5599657"/>
                <a:ext cx="168929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latin typeface="Segoe UI Semibold" panose="020B0702040204020203" pitchFamily="34" charset="0"/>
                    <a:cs typeface="Segoe UI Semibold" panose="020B0702040204020203" pitchFamily="34" charset="0"/>
                  </a:rPr>
                  <a:t>Auto Deploy</a:t>
                </a:r>
              </a:p>
            </p:txBody>
          </p:sp>
        </p:grpSp>
        <p:sp>
          <p:nvSpPr>
            <p:cNvPr id="29" name="Arrow: Striped Right 28" descr="Arrow pointing to" title="Arrow pointing to">
              <a:extLst>
                <a:ext uri="{FF2B5EF4-FFF2-40B4-BE49-F238E27FC236}">
                  <a16:creationId xmlns:a16="http://schemas.microsoft.com/office/drawing/2014/main" id="{A7D79C18-D94E-4FE3-9F1E-7BE33031FE9B}"/>
                </a:ext>
              </a:extLst>
            </p:cNvPr>
            <p:cNvSpPr/>
            <p:nvPr/>
          </p:nvSpPr>
          <p:spPr bwMode="auto">
            <a:xfrm>
              <a:off x="2445066" y="5047443"/>
              <a:ext cx="830646" cy="650710"/>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Arrow: Striped Right 30" descr="Arrow pointing to" title="Arrow pointing to">
              <a:extLst>
                <a:ext uri="{FF2B5EF4-FFF2-40B4-BE49-F238E27FC236}">
                  <a16:creationId xmlns:a16="http://schemas.microsoft.com/office/drawing/2014/main" id="{C0633216-6A54-4907-B3A8-64C2A270A41A}"/>
                </a:ext>
              </a:extLst>
            </p:cNvPr>
            <p:cNvSpPr/>
            <p:nvPr/>
          </p:nvSpPr>
          <p:spPr bwMode="auto">
            <a:xfrm>
              <a:off x="5444067" y="5047443"/>
              <a:ext cx="830646" cy="650710"/>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descr="App Insights icon" title="App Insights icon">
              <a:extLst>
                <a:ext uri="{FF2B5EF4-FFF2-40B4-BE49-F238E27FC236}">
                  <a16:creationId xmlns:a16="http://schemas.microsoft.com/office/drawing/2014/main" id="{A43B7F1F-E01A-4938-92D3-F8A1C62CB439}"/>
                </a:ext>
              </a:extLst>
            </p:cNvPr>
            <p:cNvGrpSpPr/>
            <p:nvPr/>
          </p:nvGrpSpPr>
          <p:grpSpPr>
            <a:xfrm>
              <a:off x="9729581" y="4367860"/>
              <a:ext cx="2046540" cy="1963926"/>
              <a:chOff x="9729581" y="4367860"/>
              <a:chExt cx="2046540" cy="1963926"/>
            </a:xfrm>
          </p:grpSpPr>
          <p:sp>
            <p:nvSpPr>
              <p:cNvPr id="32" name="Oval 31">
                <a:extLst>
                  <a:ext uri="{FF2B5EF4-FFF2-40B4-BE49-F238E27FC236}">
                    <a16:creationId xmlns:a16="http://schemas.microsoft.com/office/drawing/2014/main" id="{90362E12-604A-47DD-BD2B-12DD0E561CD6}"/>
                  </a:ext>
                </a:extLst>
              </p:cNvPr>
              <p:cNvSpPr/>
              <p:nvPr/>
            </p:nvSpPr>
            <p:spPr>
              <a:xfrm>
                <a:off x="9729581" y="4367860"/>
                <a:ext cx="2046540" cy="19639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8">
                  <a:defRPr/>
                </a:pPr>
                <a:endParaRPr lang="en-US" sz="1836" dirty="0">
                  <a:solidFill>
                    <a:srgbClr val="FFFFFF"/>
                  </a:solidFill>
                  <a:latin typeface="Segoe UI"/>
                </a:endParaRPr>
              </a:p>
            </p:txBody>
          </p:sp>
          <p:pic>
            <p:nvPicPr>
              <p:cNvPr id="7168" name="Picture 7167" descr="lightbulb" title="lightbulb">
                <a:extLst>
                  <a:ext uri="{FF2B5EF4-FFF2-40B4-BE49-F238E27FC236}">
                    <a16:creationId xmlns:a16="http://schemas.microsoft.com/office/drawing/2014/main" id="{D46F1074-7CE7-499E-AAF7-170215CFCA18}"/>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0362706" y="4752780"/>
                <a:ext cx="780290" cy="780290"/>
              </a:xfrm>
              <a:prstGeom prst="rect">
                <a:avLst/>
              </a:prstGeom>
            </p:spPr>
          </p:pic>
          <p:sp>
            <p:nvSpPr>
              <p:cNvPr id="35" name="TextBox 34">
                <a:extLst>
                  <a:ext uri="{FF2B5EF4-FFF2-40B4-BE49-F238E27FC236}">
                    <a16:creationId xmlns:a16="http://schemas.microsoft.com/office/drawing/2014/main" id="{255AFBCE-F4FD-4C22-BC00-1462EB87B53E}"/>
                  </a:ext>
                </a:extLst>
              </p:cNvPr>
              <p:cNvSpPr txBox="1"/>
              <p:nvPr/>
            </p:nvSpPr>
            <p:spPr>
              <a:xfrm>
                <a:off x="9908203" y="5623351"/>
                <a:ext cx="168929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latin typeface="Segoe UI Semibold" panose="020B0702040204020203" pitchFamily="34" charset="0"/>
                    <a:cs typeface="Segoe UI Semibold" panose="020B0702040204020203" pitchFamily="34" charset="0"/>
                  </a:rPr>
                  <a:t>App Insights</a:t>
                </a:r>
              </a:p>
            </p:txBody>
          </p:sp>
        </p:grpSp>
        <p:sp>
          <p:nvSpPr>
            <p:cNvPr id="7169" name="Plus Sign 7168" descr="Plus icon" title="Plus icon">
              <a:extLst>
                <a:ext uri="{FF2B5EF4-FFF2-40B4-BE49-F238E27FC236}">
                  <a16:creationId xmlns:a16="http://schemas.microsoft.com/office/drawing/2014/main" id="{1C9A0DF7-B31A-4E24-872E-030195317129}"/>
                </a:ext>
              </a:extLst>
            </p:cNvPr>
            <p:cNvSpPr/>
            <p:nvPr/>
          </p:nvSpPr>
          <p:spPr bwMode="auto">
            <a:xfrm>
              <a:off x="8446452" y="4793831"/>
              <a:ext cx="1157933" cy="1157933"/>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1353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029049"/>
            <a:ext cx="7247965" cy="615245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t>Setup and configure a serverless architecture, breaking down the solution to smaller components that are individually scalable, and allowing the customer to only pay for what they use.</a:t>
            </a:r>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Independently scale and break down business logic into discrete components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Use computer vision algorithms within AzureCreate a Logic App to act as a workflow</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Monitor the serverless topology, observing how well the solution scales when under load</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Implement a Continuous Deployment DevOps process in the serverless architecture</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pic>
        <p:nvPicPr>
          <p:cNvPr id="4" name="Graphic 3" descr="Teacher icon" title="Teacher icon">
            <a:extLst>
              <a:ext uri="{FF2B5EF4-FFF2-40B4-BE49-F238E27FC236}">
                <a16:creationId xmlns:a16="http://schemas.microsoft.com/office/drawing/2014/main" id="{3F395124-304B-4B60-9718-FE85F843E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74065"/>
            <a:ext cx="9159649" cy="4591302"/>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How can the serverless components talk to each other</a:t>
            </a:r>
          </a:p>
          <a:p>
            <a:pPr lvl="1"/>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Will the dynamic scalability of the serverless components end up costing us a lot of money</a:t>
            </a:r>
          </a:p>
          <a:p>
            <a:pPr lvl="1"/>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do we combat against erroneous image processing</a:t>
            </a:r>
          </a:p>
          <a:p>
            <a:pPr marL="0" indent="0">
              <a:spcAft>
                <a:spcPts val="882"/>
              </a:spcAft>
              <a:buNone/>
            </a:pPr>
            <a:endParaRPr lang="en-US" sz="1800" dirty="0">
              <a:solidFill>
                <a:schemeClr val="tx1"/>
              </a:solidFill>
            </a:endParaRPr>
          </a:p>
        </p:txBody>
      </p:sp>
      <p:pic>
        <p:nvPicPr>
          <p:cNvPr id="5" name="Graphic 4" descr="Question icon" title="Question icon">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317315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i="1" dirty="0">
                <a:solidFill>
                  <a:schemeClr val="tx1"/>
                </a:solidFill>
                <a:latin typeface="+mn-lt"/>
              </a:rPr>
              <a:t>“Thanks to Azure’s serverless components, and the ease in which we can use them, we have been able to rapidly build a cost-effective and robust solution to replace our manual license plate recognition process. The first-class monitoring tools we can use with our new architecture has helped us confidently move forward and competently meet the high demands of our expanding customer base.”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Abby Burris, CIO, Litware, Inc.</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19439"/>
            <a:ext cx="6839186" cy="4457855"/>
          </a:xfrm>
        </p:spPr>
        <p:txBody>
          <a:bodyPr vert="horz" wrap="square" lIns="146304" tIns="91440" rIns="146304" bIns="91440" rtlCol="0" anchor="t">
            <a:noAutofit/>
          </a:bodyPr>
          <a:lstStyle/>
          <a:p>
            <a:pPr marL="335915" indent="-335915"/>
            <a:r>
              <a:rPr lang="en-US" sz="3200" dirty="0">
                <a:solidFill>
                  <a:schemeClr val="tx1"/>
                </a:solidFill>
                <a:latin typeface="+mj-lt"/>
              </a:rPr>
              <a:t>Litware, Inc. manages a number of toll booths, taking photos of vehicles and billing the drivers</a:t>
            </a:r>
            <a:endParaRPr lang="en-US"/>
          </a:p>
          <a:p>
            <a:endParaRPr lang="en-US" sz="3200" dirty="0">
              <a:solidFill>
                <a:schemeClr val="tx1"/>
              </a:solidFill>
              <a:latin typeface="+mj-lt"/>
            </a:endParaRPr>
          </a:p>
          <a:p>
            <a:r>
              <a:rPr lang="en-US" sz="3200" dirty="0">
                <a:solidFill>
                  <a:schemeClr val="tx1"/>
                </a:solidFill>
                <a:latin typeface="+mj-lt"/>
              </a:rPr>
              <a:t>License plate detection is currently a manual process</a:t>
            </a:r>
          </a:p>
          <a:p>
            <a:endParaRPr lang="en-US" sz="3200" dirty="0">
              <a:solidFill>
                <a:schemeClr val="tx1"/>
              </a:solidFill>
              <a:latin typeface="+mj-lt"/>
            </a:endParaRPr>
          </a:p>
          <a:p>
            <a:r>
              <a:rPr lang="en-US" sz="3200" dirty="0">
                <a:solidFill>
                  <a:schemeClr val="tx1"/>
                </a:solidFill>
                <a:latin typeface="+mj-lt"/>
              </a:rPr>
              <a:t>They are trying to cope with being overloaded due to faster-than-expected growth</a:t>
            </a:r>
          </a:p>
        </p:txBody>
      </p:sp>
      <p:pic>
        <p:nvPicPr>
          <p:cNvPr id="6" name="Picture 5" descr="Pickup truck entering a toll booth">
            <a:extLst>
              <a:ext uri="{FF2B5EF4-FFF2-40B4-BE49-F238E27FC236}">
                <a16:creationId xmlns:a16="http://schemas.microsoft.com/office/drawing/2014/main" id="{8C540072-0244-45A5-8D78-988854A38E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0196" y="1319439"/>
            <a:ext cx="4686613" cy="3137687"/>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524802"/>
            <a:ext cx="5727203" cy="1904198"/>
          </a:xfrm>
        </p:spPr>
        <p:txBody>
          <a:bodyPr>
            <a:normAutofit/>
          </a:bodyPr>
          <a:lstStyle/>
          <a:p>
            <a:r>
              <a:rPr lang="en-US" sz="3200" dirty="0">
                <a:solidFill>
                  <a:schemeClr val="tx1"/>
                </a:solidFill>
                <a:latin typeface="+mn-lt"/>
              </a:rPr>
              <a:t>Litware is confident that their billing system can handle the load</a:t>
            </a:r>
          </a:p>
        </p:txBody>
      </p:sp>
      <p:sp>
        <p:nvSpPr>
          <p:cNvPr id="7" name="Content Placeholder 2">
            <a:extLst>
              <a:ext uri="{FF2B5EF4-FFF2-40B4-BE49-F238E27FC236}">
                <a16:creationId xmlns:a16="http://schemas.microsoft.com/office/drawing/2014/main" id="{EBFA1517-77E5-40CF-AD4F-23FB670B066B}"/>
              </a:ext>
            </a:extLst>
          </p:cNvPr>
          <p:cNvSpPr txBox="1">
            <a:spLocks/>
          </p:cNvSpPr>
          <p:nvPr/>
        </p:nvSpPr>
        <p:spPr>
          <a:xfrm>
            <a:off x="269239" y="3894434"/>
            <a:ext cx="9614552" cy="3704231"/>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latin typeface="+mn-lt"/>
              </a:rPr>
              <a:t>They are concerned about how rapidly they can automate the license plate processing while ensuring the new automated solution can scale to meet demand, especially during spikes in traffic</a:t>
            </a:r>
          </a:p>
        </p:txBody>
      </p:sp>
      <p:pic>
        <p:nvPicPr>
          <p:cNvPr id="5" name="Picture 4" descr="Cars are caught in a traffic jam at toll booths.">
            <a:extLst>
              <a:ext uri="{FF2B5EF4-FFF2-40B4-BE49-F238E27FC236}">
                <a16:creationId xmlns:a16="http://schemas.microsoft.com/office/drawing/2014/main" id="{B945D1A5-1259-4FA8-8065-C72C2F46DB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6778" y="251767"/>
            <a:ext cx="5135982" cy="3402588"/>
          </a:xfrm>
          <a:prstGeom prst="rect">
            <a:avLst/>
          </a:prstGeom>
        </p:spPr>
      </p:pic>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6" name="Group 5" descr="Machine learning icon" title="Machine learning icon">
            <a:extLst>
              <a:ext uri="{FF2B5EF4-FFF2-40B4-BE49-F238E27FC236}">
                <a16:creationId xmlns:a16="http://schemas.microsoft.com/office/drawing/2014/main" id="{3D634A81-AE78-4C80-A5EE-80B5710781AE}"/>
              </a:ext>
            </a:extLst>
          </p:cNvPr>
          <p:cNvGrpSpPr/>
          <p:nvPr/>
        </p:nvGrpSpPr>
        <p:grpSpPr>
          <a:xfrm>
            <a:off x="671397" y="1784000"/>
            <a:ext cx="2586673" cy="2482255"/>
            <a:chOff x="4803823" y="1777197"/>
            <a:chExt cx="2586673" cy="2482255"/>
          </a:xfrm>
        </p:grpSpPr>
        <p:sp>
          <p:nvSpPr>
            <p:cNvPr id="11" name="Oval 10">
              <a:extLst>
                <a:ext uri="{FF2B5EF4-FFF2-40B4-BE49-F238E27FC236}">
                  <a16:creationId xmlns:a16="http://schemas.microsoft.com/office/drawing/2014/main" id="{006365A6-9CCD-4D72-BC51-29A5411FFEB4}"/>
                </a:ext>
              </a:extLst>
            </p:cNvPr>
            <p:cNvSpPr/>
            <p:nvPr/>
          </p:nvSpPr>
          <p:spPr>
            <a:xfrm>
              <a:off x="4803823" y="1777197"/>
              <a:ext cx="2586673" cy="248225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8">
                <a:defRPr/>
              </a:pPr>
              <a:endParaRPr lang="en-US" sz="1836" dirty="0">
                <a:solidFill>
                  <a:srgbClr val="FFFFFF"/>
                </a:solidFill>
                <a:latin typeface="Segoe UI"/>
              </a:endParaRPr>
            </a:p>
          </p:txBody>
        </p:sp>
        <p:pic>
          <p:nvPicPr>
            <p:cNvPr id="5" name="Picture 4" descr="Machine learning" title="Machine learning">
              <a:extLst>
                <a:ext uri="{FF2B5EF4-FFF2-40B4-BE49-F238E27FC236}">
                  <a16:creationId xmlns:a16="http://schemas.microsoft.com/office/drawing/2014/main" id="{44874347-B6FA-4F32-9A08-61B331041D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0629" y="2212953"/>
              <a:ext cx="1610742" cy="1610742"/>
            </a:xfrm>
            <a:prstGeom prst="rect">
              <a:avLst/>
            </a:prstGeom>
          </p:spPr>
        </p:pic>
      </p:grpSp>
      <p:sp>
        <p:nvSpPr>
          <p:cNvPr id="3" name="Content Placeholder 2"/>
          <p:cNvSpPr>
            <a:spLocks noGrp="1"/>
          </p:cNvSpPr>
          <p:nvPr>
            <p:ph type="body" sz="quarter" idx="10"/>
          </p:nvPr>
        </p:nvSpPr>
        <p:spPr>
          <a:xfrm>
            <a:off x="269240" y="4452530"/>
            <a:ext cx="3751364" cy="2121991"/>
          </a:xfrm>
        </p:spPr>
        <p:txBody>
          <a:bodyPr>
            <a:normAutofit/>
          </a:bodyPr>
          <a:lstStyle/>
          <a:p>
            <a:pPr marL="0" indent="0">
              <a:buNone/>
            </a:pPr>
            <a:r>
              <a:rPr lang="en-US" sz="2400" dirty="0">
                <a:solidFill>
                  <a:schemeClr val="tx1"/>
                </a:solidFill>
                <a:latin typeface="+mn-lt"/>
              </a:rPr>
              <a:t>Would like to use machine learning service to perform license plate recognition task</a:t>
            </a:r>
          </a:p>
        </p:txBody>
      </p:sp>
      <p:grpSp>
        <p:nvGrpSpPr>
          <p:cNvPr id="4" name="Group 3" descr="Document database icon" title="Document database icon">
            <a:extLst>
              <a:ext uri="{FF2B5EF4-FFF2-40B4-BE49-F238E27FC236}">
                <a16:creationId xmlns:a16="http://schemas.microsoft.com/office/drawing/2014/main" id="{1680AF57-ECD3-4692-934F-985FBADE544A}"/>
              </a:ext>
            </a:extLst>
          </p:cNvPr>
          <p:cNvGrpSpPr/>
          <p:nvPr/>
        </p:nvGrpSpPr>
        <p:grpSpPr>
          <a:xfrm>
            <a:off x="4802663" y="1777197"/>
            <a:ext cx="2586673" cy="2482255"/>
            <a:chOff x="4802663" y="1777197"/>
            <a:chExt cx="2586673" cy="2482255"/>
          </a:xfrm>
        </p:grpSpPr>
        <p:sp>
          <p:nvSpPr>
            <p:cNvPr id="10" name="Oval 9">
              <a:extLst>
                <a:ext uri="{FF2B5EF4-FFF2-40B4-BE49-F238E27FC236}">
                  <a16:creationId xmlns:a16="http://schemas.microsoft.com/office/drawing/2014/main" id="{69E66A12-9F8D-422C-B219-31E8C52FF10D}"/>
                </a:ext>
              </a:extLst>
            </p:cNvPr>
            <p:cNvSpPr/>
            <p:nvPr/>
          </p:nvSpPr>
          <p:spPr>
            <a:xfrm>
              <a:off x="4802663" y="1777197"/>
              <a:ext cx="2586673" cy="24822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8">
                <a:defRPr/>
              </a:pPr>
              <a:endParaRPr lang="en-US" sz="1836" dirty="0">
                <a:solidFill>
                  <a:srgbClr val="FFFFFF"/>
                </a:solidFill>
                <a:latin typeface="Segoe UI"/>
              </a:endParaRPr>
            </a:p>
          </p:txBody>
        </p:sp>
        <p:pic>
          <p:nvPicPr>
            <p:cNvPr id="14" name="Picture 13" descr="Database" title="Database">
              <a:extLst>
                <a:ext uri="{FF2B5EF4-FFF2-40B4-BE49-F238E27FC236}">
                  <a16:creationId xmlns:a16="http://schemas.microsoft.com/office/drawing/2014/main" id="{FCF02218-5D20-40D9-9CF2-42E8F135E105}"/>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456003" y="2391392"/>
              <a:ext cx="1279994" cy="1279994"/>
            </a:xfrm>
            <a:prstGeom prst="rect">
              <a:avLst/>
            </a:prstGeom>
          </p:spPr>
        </p:pic>
      </p:grpSp>
      <p:sp>
        <p:nvSpPr>
          <p:cNvPr id="8" name="Content Placeholder 2">
            <a:extLst>
              <a:ext uri="{FF2B5EF4-FFF2-40B4-BE49-F238E27FC236}">
                <a16:creationId xmlns:a16="http://schemas.microsoft.com/office/drawing/2014/main" id="{C7199730-3DAE-4931-8C72-E272AC2F717B}"/>
              </a:ext>
            </a:extLst>
          </p:cNvPr>
          <p:cNvSpPr txBox="1">
            <a:spLocks/>
          </p:cNvSpPr>
          <p:nvPr/>
        </p:nvSpPr>
        <p:spPr>
          <a:xfrm>
            <a:off x="4221478" y="4452529"/>
            <a:ext cx="3751364" cy="2121991"/>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400" dirty="0">
                <a:solidFill>
                  <a:schemeClr val="tx1"/>
                </a:solidFill>
                <a:latin typeface="+mn-lt"/>
              </a:rPr>
              <a:t>Needs to store images in cloud storage and data in database for export and manual verification</a:t>
            </a:r>
          </a:p>
        </p:txBody>
      </p:sp>
      <p:grpSp>
        <p:nvGrpSpPr>
          <p:cNvPr id="9" name="Group 8" descr="Automated workflow icon" title="Automated workflow icon">
            <a:extLst>
              <a:ext uri="{FF2B5EF4-FFF2-40B4-BE49-F238E27FC236}">
                <a16:creationId xmlns:a16="http://schemas.microsoft.com/office/drawing/2014/main" id="{0D2729C2-50B4-40EB-9CA4-29D385789E9A}"/>
              </a:ext>
            </a:extLst>
          </p:cNvPr>
          <p:cNvGrpSpPr/>
          <p:nvPr/>
        </p:nvGrpSpPr>
        <p:grpSpPr>
          <a:xfrm>
            <a:off x="8884368" y="1777198"/>
            <a:ext cx="2586673" cy="2482255"/>
            <a:chOff x="8884368" y="1777198"/>
            <a:chExt cx="2586673" cy="2482255"/>
          </a:xfrm>
        </p:grpSpPr>
        <p:sp>
          <p:nvSpPr>
            <p:cNvPr id="13" name="Oval 12">
              <a:extLst>
                <a:ext uri="{FF2B5EF4-FFF2-40B4-BE49-F238E27FC236}">
                  <a16:creationId xmlns:a16="http://schemas.microsoft.com/office/drawing/2014/main" id="{67E84C77-4BF7-4184-B403-ACA591B76DC6}"/>
                </a:ext>
              </a:extLst>
            </p:cNvPr>
            <p:cNvSpPr/>
            <p:nvPr/>
          </p:nvSpPr>
          <p:spPr>
            <a:xfrm>
              <a:off x="8884368" y="1777198"/>
              <a:ext cx="2586673" cy="2482255"/>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8">
                <a:defRPr/>
              </a:pPr>
              <a:endParaRPr lang="en-US" sz="1836" dirty="0">
                <a:solidFill>
                  <a:srgbClr val="FFFFFF"/>
                </a:solidFill>
                <a:latin typeface="Segoe UI"/>
              </a:endParaRPr>
            </a:p>
          </p:txBody>
        </p:sp>
        <p:pic>
          <p:nvPicPr>
            <p:cNvPr id="17" name="Picture 16" descr="Automated workflow icon" title="Automated workflow icon">
              <a:extLst>
                <a:ext uri="{FF2B5EF4-FFF2-40B4-BE49-F238E27FC236}">
                  <a16:creationId xmlns:a16="http://schemas.microsoft.com/office/drawing/2014/main" id="{BCF5412B-24EA-43E3-B131-D73776D6A7C4}"/>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539212" y="2391392"/>
              <a:ext cx="1279994" cy="1279994"/>
            </a:xfrm>
            <a:prstGeom prst="rect">
              <a:avLst/>
            </a:prstGeom>
          </p:spPr>
        </p:pic>
      </p:grpSp>
      <p:sp>
        <p:nvSpPr>
          <p:cNvPr id="7" name="Content Placeholder 2">
            <a:extLst>
              <a:ext uri="{FF2B5EF4-FFF2-40B4-BE49-F238E27FC236}">
                <a16:creationId xmlns:a16="http://schemas.microsoft.com/office/drawing/2014/main" id="{2672F36C-3E30-4B77-9561-DBE1EB265284}"/>
              </a:ext>
            </a:extLst>
          </p:cNvPr>
          <p:cNvSpPr txBox="1">
            <a:spLocks/>
          </p:cNvSpPr>
          <p:nvPr/>
        </p:nvSpPr>
        <p:spPr>
          <a:xfrm>
            <a:off x="8302023" y="4452529"/>
            <a:ext cx="3751364" cy="2121991"/>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400" dirty="0">
                <a:solidFill>
                  <a:schemeClr val="tx1"/>
                </a:solidFill>
                <a:latin typeface="+mn-lt"/>
              </a:rPr>
              <a:t>Wants an automated workflow to export license plate data and send conditional alerts</a:t>
            </a:r>
          </a:p>
        </p:txBody>
      </p:sp>
    </p:spTree>
    <p:extLst>
      <p:ext uri="{BB962C8B-B14F-4D97-AF65-F5344CB8AC3E}">
        <p14:creationId xmlns:p14="http://schemas.microsoft.com/office/powerpoint/2010/main" val="961848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Graphic 4" descr="Speech bubble" title="Speech bubble">
            <a:extLst>
              <a:ext uri="{FF2B5EF4-FFF2-40B4-BE49-F238E27FC236}">
                <a16:creationId xmlns:a16="http://schemas.microsoft.com/office/drawing/2014/main" id="{3DE8D0BF-B10C-46F0-9953-CFE8085C0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498" y="475963"/>
            <a:ext cx="10793595" cy="6359445"/>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1289324" y="1846450"/>
            <a:ext cx="7413559" cy="2927729"/>
          </a:xfrm>
        </p:spPr>
        <p:txBody>
          <a:bodyPr vert="horz" wrap="square" lIns="146304" tIns="91440" rIns="146304" bIns="91440" rtlCol="0" anchor="t">
            <a:normAutofit/>
          </a:bodyPr>
          <a:lstStyle/>
          <a:p>
            <a:pPr marL="0" indent="0">
              <a:buNone/>
            </a:pPr>
            <a:r>
              <a:rPr lang="en-US" sz="2400" dirty="0">
                <a:solidFill>
                  <a:schemeClr val="tx1"/>
                </a:solidFill>
                <a:latin typeface="+mn-lt"/>
              </a:rPr>
              <a:t>Our directors want to see where we can take the notion of a serverless architecture, and see if there truly are long-term performance and cost benefits.</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With the unexpected windfall of the toll booths contract, they want to make sure we have a tested strategy we can fall back on in the future...</a:t>
            </a:r>
          </a:p>
        </p:txBody>
      </p:sp>
      <p:pic>
        <p:nvPicPr>
          <p:cNvPr id="9" name="Graphic 8" descr="Bar graph icon" title="Bar graph icon">
            <a:extLst>
              <a:ext uri="{FF2B5EF4-FFF2-40B4-BE49-F238E27FC236}">
                <a16:creationId xmlns:a16="http://schemas.microsoft.com/office/drawing/2014/main" id="{A41136D7-1185-4475-A71D-511157010FF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22904" y="835107"/>
            <a:ext cx="1443859" cy="1443859"/>
          </a:xfrm>
          <a:prstGeom prst="rect">
            <a:avLst/>
          </a:prstGeom>
        </p:spPr>
      </p:pic>
      <p:pic>
        <p:nvPicPr>
          <p:cNvPr id="11" name="Graphic 10" descr="Puzzle piece icon" title="Puzzle piece icon">
            <a:extLst>
              <a:ext uri="{FF2B5EF4-FFF2-40B4-BE49-F238E27FC236}">
                <a16:creationId xmlns:a16="http://schemas.microsoft.com/office/drawing/2014/main" id="{5EC81EF3-59AB-4538-A02A-1857882224B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00771" y="2724166"/>
            <a:ext cx="1288126" cy="1288126"/>
          </a:xfrm>
          <a:prstGeom prst="rect">
            <a:avLst/>
          </a:prstGeom>
        </p:spPr>
      </p:pic>
      <p:pic>
        <p:nvPicPr>
          <p:cNvPr id="7" name="Graphic 6" descr="Eye icon" title="Eye icon">
            <a:extLst>
              <a:ext uri="{FF2B5EF4-FFF2-40B4-BE49-F238E27FC236}">
                <a16:creationId xmlns:a16="http://schemas.microsoft.com/office/drawing/2014/main" id="{7C1C5C99-011D-4C0D-9142-F28D489748B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71095" y="4249202"/>
            <a:ext cx="1347479" cy="1347479"/>
          </a:xfrm>
          <a:prstGeom prst="rect">
            <a:avLst/>
          </a:prstGeom>
        </p:spPr>
      </p:pic>
    </p:spTree>
    <p:extLst>
      <p:ext uri="{BB962C8B-B14F-4D97-AF65-F5344CB8AC3E}">
        <p14:creationId xmlns:p14="http://schemas.microsoft.com/office/powerpoint/2010/main" val="2599917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43228"/>
            <a:ext cx="9924274"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Automate manual process using serverless</a:t>
            </a:r>
          </a:p>
          <a:p>
            <a:pPr lvl="1"/>
            <a:r>
              <a:rPr lang="en-US" sz="3200" dirty="0">
                <a:solidFill>
                  <a:schemeClr val="tx1"/>
                </a:solidFill>
                <a:latin typeface="Segoe UI Semilight" panose="020B0402040204020203" pitchFamily="34" charset="0"/>
                <a:cs typeface="Segoe UI Semilight" panose="020B0402040204020203" pitchFamily="34" charset="0"/>
              </a:rPr>
              <a:t>Use ready-made machine learning service</a:t>
            </a:r>
          </a:p>
          <a:p>
            <a:pPr lvl="1"/>
            <a:r>
              <a:rPr lang="en-US" sz="3200" dirty="0">
                <a:solidFill>
                  <a:schemeClr val="tx1"/>
                </a:solidFill>
                <a:latin typeface="Segoe UI Semilight" panose="020B0402040204020203" pitchFamily="34" charset="0"/>
                <a:cs typeface="Segoe UI Semilight" panose="020B0402040204020203" pitchFamily="34" charset="0"/>
              </a:rPr>
              <a:t>Manually enter license plate numbers for images that could not be processed</a:t>
            </a:r>
          </a:p>
          <a:p>
            <a:pPr lvl="1"/>
            <a:r>
              <a:rPr lang="en-US" sz="3200" dirty="0">
                <a:solidFill>
                  <a:schemeClr val="tx1"/>
                </a:solidFill>
                <a:latin typeface="Segoe UI Semilight" panose="020B0402040204020203" pitchFamily="34" charset="0"/>
                <a:cs typeface="Segoe UI Semilight" panose="020B0402040204020203" pitchFamily="34" charset="0"/>
              </a:rPr>
              <a:t>Scalable solution that can handle unexpected demand</a:t>
            </a:r>
          </a:p>
          <a:p>
            <a:pPr lvl="1"/>
            <a:r>
              <a:rPr lang="en-US" sz="3200" dirty="0">
                <a:solidFill>
                  <a:schemeClr val="tx1"/>
                </a:solidFill>
                <a:latin typeface="Segoe UI Semilight" panose="020B0402040204020203" pitchFamily="34" charset="0"/>
                <a:cs typeface="Segoe UI Semilight" panose="020B0402040204020203" pitchFamily="34" charset="0"/>
              </a:rPr>
              <a:t>Automated workflow that exports data</a:t>
            </a:r>
          </a:p>
          <a:p>
            <a:pPr lvl="1"/>
            <a:r>
              <a:rPr lang="en-US" sz="3200" dirty="0">
                <a:solidFill>
                  <a:schemeClr val="tx1"/>
                </a:solidFill>
                <a:latin typeface="Segoe UI Semilight" panose="020B0402040204020203" pitchFamily="34" charset="0"/>
                <a:cs typeface="Segoe UI Semilight" panose="020B0402040204020203" pitchFamily="34" charset="0"/>
              </a:rPr>
              <a:t>Options to locally develop and automate deployment pipeline</a:t>
            </a:r>
          </a:p>
          <a:p>
            <a:pPr lvl="1"/>
            <a:r>
              <a:rPr lang="en-US" sz="3200" dirty="0">
                <a:solidFill>
                  <a:schemeClr val="tx1"/>
                </a:solidFill>
                <a:latin typeface="Segoe UI Semilight" panose="020B0402040204020203" pitchFamily="34" charset="0"/>
                <a:cs typeface="Segoe UI Semilight" panose="020B0402040204020203" pitchFamily="34" charset="0"/>
              </a:rPr>
              <a:t>Centralized monitoring dashboard with real-time and historical viewing options</a:t>
            </a:r>
          </a:p>
        </p:txBody>
      </p:sp>
      <p:pic>
        <p:nvPicPr>
          <p:cNvPr id="6" name="Picture 5" descr="Azure Function icon" title="Azure Function icon">
            <a:extLst>
              <a:ext uri="{FF2B5EF4-FFF2-40B4-BE49-F238E27FC236}">
                <a16:creationId xmlns:a16="http://schemas.microsoft.com/office/drawing/2014/main" id="{3598D823-047D-4122-8C09-A39017858CB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637251" y="799031"/>
            <a:ext cx="780290" cy="780290"/>
          </a:xfrm>
          <a:prstGeom prst="rect">
            <a:avLst/>
          </a:prstGeom>
        </p:spPr>
      </p:pic>
      <p:pic>
        <p:nvPicPr>
          <p:cNvPr id="10" name="Picture 9" descr="Machine learning icon" title="Machine learning icon">
            <a:extLst>
              <a:ext uri="{FF2B5EF4-FFF2-40B4-BE49-F238E27FC236}">
                <a16:creationId xmlns:a16="http://schemas.microsoft.com/office/drawing/2014/main" id="{131DD4DC-5FAE-42A7-A034-FCAFE3F7FE50}"/>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592966" y="1483033"/>
            <a:ext cx="780290" cy="780290"/>
          </a:xfrm>
          <a:prstGeom prst="rect">
            <a:avLst/>
          </a:prstGeom>
        </p:spPr>
      </p:pic>
      <p:pic>
        <p:nvPicPr>
          <p:cNvPr id="9" name="Graphic 8" descr="Tools icon" title="Tools icon">
            <a:extLst>
              <a:ext uri="{FF2B5EF4-FFF2-40B4-BE49-F238E27FC236}">
                <a16:creationId xmlns:a16="http://schemas.microsoft.com/office/drawing/2014/main" id="{89FEF95B-601C-4168-8437-381D7F5D664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70196" y="2308845"/>
            <a:ext cx="914400" cy="914400"/>
          </a:xfrm>
          <a:prstGeom prst="rect">
            <a:avLst/>
          </a:prstGeom>
        </p:spPr>
      </p:pic>
      <p:pic>
        <p:nvPicPr>
          <p:cNvPr id="18" name="Picture 17" descr="Document Database icon" title="Document Database icon">
            <a:extLst>
              <a:ext uri="{FF2B5EF4-FFF2-40B4-BE49-F238E27FC236}">
                <a16:creationId xmlns:a16="http://schemas.microsoft.com/office/drawing/2014/main" id="{469ECA39-8A1E-4D6E-9BDC-E46C6BE11BF8}"/>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88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570196" y="3359372"/>
            <a:ext cx="914400" cy="914400"/>
          </a:xfrm>
          <a:prstGeom prst="rect">
            <a:avLst/>
          </a:prstGeom>
        </p:spPr>
      </p:pic>
      <p:pic>
        <p:nvPicPr>
          <p:cNvPr id="19" name="Picture 18" descr="Logic Apps Workflow icon" title="Logic Apps Workflow icon">
            <a:extLst>
              <a:ext uri="{FF2B5EF4-FFF2-40B4-BE49-F238E27FC236}">
                <a16:creationId xmlns:a16="http://schemas.microsoft.com/office/drawing/2014/main" id="{4D512B95-E421-4173-9196-0E634B1DBC5F}"/>
              </a:ext>
            </a:extLst>
          </p:cNvPr>
          <p:cNvPicPr>
            <a:picLocks noChangeAspect="1"/>
          </p:cNvPicPr>
          <p:nvPr/>
        </p:nvPicPr>
        <p:blipFill>
          <a:blip r:embed="rId11" cstate="print">
            <a:extLst>
              <a:ext uri="{BEBA8EAE-BF5A-486C-A8C5-ECC9F3942E4B}">
                <a14:imgProps xmlns:a14="http://schemas.microsoft.com/office/drawing/2010/main">
                  <a14:imgLayer r:embed="rId12">
                    <a14:imgEffect>
                      <a14:colorTemperature colorTemp="88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570196" y="4409899"/>
            <a:ext cx="914400" cy="914400"/>
          </a:xfrm>
          <a:prstGeom prst="rect">
            <a:avLst/>
          </a:prstGeom>
        </p:spPr>
      </p:pic>
      <p:pic>
        <p:nvPicPr>
          <p:cNvPr id="20" name="Graphic 19" descr="Bar graph icon" title="Bar graph icon">
            <a:extLst>
              <a:ext uri="{FF2B5EF4-FFF2-40B4-BE49-F238E27FC236}">
                <a16:creationId xmlns:a16="http://schemas.microsoft.com/office/drawing/2014/main" id="{04314AE5-D5A3-4890-96AC-7E77F7C19ED2}"/>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70195" y="5416297"/>
            <a:ext cx="914401" cy="914401"/>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79749"/>
            <a:ext cx="9159649" cy="4729152"/>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How can the serverless components talk to each other</a:t>
            </a:r>
          </a:p>
          <a:p>
            <a:pPr marL="336145" lvl="1" indent="0">
              <a:buNone/>
            </a:pP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Will the dynamic scalability of the serverless components end up costing us a lot of money</a:t>
            </a:r>
          </a:p>
          <a:p>
            <a:pPr marL="336145" lvl="1" indent="0">
              <a:buNone/>
            </a:pP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do we combat against erroneous image processing</a:t>
            </a:r>
          </a:p>
          <a:p>
            <a:pPr marL="0" indent="0">
              <a:spcAft>
                <a:spcPts val="882"/>
              </a:spcAft>
              <a:buNone/>
            </a:pPr>
            <a:endParaRPr lang="en-US" sz="1800" dirty="0">
              <a:solidFill>
                <a:schemeClr val="tx1"/>
              </a:solidFill>
            </a:endParaRPr>
          </a:p>
        </p:txBody>
      </p:sp>
      <p:pic>
        <p:nvPicPr>
          <p:cNvPr id="5" name="Graphic 4" descr="Question icon" title="Question icon">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5ACDF0-9992-448F-AD32-5AF775DA13CC}">
  <ds:schemaRefs>
    <ds:schemaRef ds:uri="2023ac63-7b75-4916-a9ee-591457758ee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9c797ad-d7c3-4982-82b7-81352a75e4a5"/>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E9A8EA8D-BD6C-4E17-9319-38CF4BBB0E74}">
  <ds:schemaRefs>
    <ds:schemaRef ds:uri="http://schemas.microsoft.com/sharepoint/v3/contenttype/forms"/>
  </ds:schemaRefs>
</ds:datastoreItem>
</file>

<file path=customXml/itemProps3.xml><?xml version="1.0" encoding="utf-8"?>
<ds:datastoreItem xmlns:ds="http://schemas.openxmlformats.org/officeDocument/2006/customXml" ds:itemID="{1B648BCF-D50A-451B-8D17-4234A91469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3771</Words>
  <Application>Microsoft Office PowerPoint</Application>
  <PresentationFormat>Widescreen</PresentationFormat>
  <Paragraphs>224</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2_Server and Cloud 2013</vt:lpstr>
      <vt:lpstr>C+E Readiness Template</vt:lpstr>
      <vt:lpstr>Serverless architecture</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Customer objections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architecture</dc:title>
  <dc:creator/>
  <cp:lastModifiedBy/>
  <cp:revision>3</cp:revision>
  <dcterms:created xsi:type="dcterms:W3CDTF">2018-02-11T23:02:36Z</dcterms:created>
  <dcterms:modified xsi:type="dcterms:W3CDTF">2018-05-10T00:10:21Z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2018-02-11T23:06:45.5784928Z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