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7" y="77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0C3-B361-4589-A7A5-616181CA4866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B5AA-97E5-4C36-A9EA-892CC7C42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1" y="1170432"/>
            <a:ext cx="10016068" cy="476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770632" y="1463040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42488" y="1624584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29584" y="1773936"/>
            <a:ext cx="3048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0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-2"/>
            <a:ext cx="9706312" cy="599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32078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202798" y="476323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0279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0279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97389" y="10588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4675237" y="4283795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4675237" y="3194360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4444182" y="4058018"/>
            <a:ext cx="383456" cy="8330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443336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4433363" y="1179871"/>
            <a:ext cx="394275" cy="1160206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등호 17"/>
          <p:cNvSpPr/>
          <p:nvPr/>
        </p:nvSpPr>
        <p:spPr>
          <a:xfrm>
            <a:off x="461624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1" y="38099"/>
            <a:ext cx="9737238" cy="60102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66393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545948" y="451558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4594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4594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40539" y="9826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6787332" y="4058018"/>
            <a:ext cx="383456" cy="52482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677651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6776513" y="1114425"/>
            <a:ext cx="394275" cy="1225652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695939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덧셈 기호 16"/>
          <p:cNvSpPr/>
          <p:nvPr/>
        </p:nvSpPr>
        <p:spPr>
          <a:xfrm>
            <a:off x="7008862" y="3018847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7008861" y="4124035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2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861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3445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78279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3113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7947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2278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761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2450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7284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82118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96952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1178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861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19.4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3445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1.16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78279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318.46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3113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629.00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07947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869.17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2278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919.34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761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935.26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52450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803.42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67284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854.59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2118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890.51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96952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898.80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31178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385.47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25964" y="2138298"/>
            <a:ext cx="963043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</a:t>
            </a:r>
            <a:r>
              <a:rPr lang="ko-KR" altLang="en-US" sz="1000" dirty="0" smtClean="0">
                <a:solidFill>
                  <a:schemeClr val="tx1"/>
                </a:solidFill>
              </a:rPr>
              <a:t>년도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예측데이터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245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7287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72121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6955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01789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662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145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46292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61126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75960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90794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0562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84987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곱셈 기호 59"/>
          <p:cNvSpPr/>
          <p:nvPr/>
        </p:nvSpPr>
        <p:spPr>
          <a:xfrm>
            <a:off x="371440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446162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곱셈 기호 72"/>
          <p:cNvSpPr/>
          <p:nvPr/>
        </p:nvSpPr>
        <p:spPr>
          <a:xfrm>
            <a:off x="432615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07337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곱셈 기호 74"/>
          <p:cNvSpPr/>
          <p:nvPr/>
        </p:nvSpPr>
        <p:spPr>
          <a:xfrm>
            <a:off x="493791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568513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곱셈 기호 76"/>
          <p:cNvSpPr/>
          <p:nvPr/>
        </p:nvSpPr>
        <p:spPr>
          <a:xfrm>
            <a:off x="554966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629688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곱셈 기호 78"/>
          <p:cNvSpPr/>
          <p:nvPr/>
        </p:nvSpPr>
        <p:spPr>
          <a:xfrm>
            <a:off x="616142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690864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곱셈 기호 80"/>
          <p:cNvSpPr/>
          <p:nvPr/>
        </p:nvSpPr>
        <p:spPr>
          <a:xfrm>
            <a:off x="677317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752039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곱셈 기호 82"/>
          <p:cNvSpPr/>
          <p:nvPr/>
        </p:nvSpPr>
        <p:spPr>
          <a:xfrm>
            <a:off x="738492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3214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곱셈 기호 84"/>
          <p:cNvSpPr/>
          <p:nvPr/>
        </p:nvSpPr>
        <p:spPr>
          <a:xfrm>
            <a:off x="799668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874390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곱셈 기호 86"/>
          <p:cNvSpPr/>
          <p:nvPr/>
        </p:nvSpPr>
        <p:spPr>
          <a:xfrm>
            <a:off x="860843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935565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곱셈 기호 88"/>
          <p:cNvSpPr/>
          <p:nvPr/>
        </p:nvSpPr>
        <p:spPr>
          <a:xfrm>
            <a:off x="922019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996741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곱셈 기호 90"/>
          <p:cNvSpPr/>
          <p:nvPr/>
        </p:nvSpPr>
        <p:spPr>
          <a:xfrm>
            <a:off x="983194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1057916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곱셈 기호 92"/>
          <p:cNvSpPr/>
          <p:nvPr/>
        </p:nvSpPr>
        <p:spPr>
          <a:xfrm>
            <a:off x="1044369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대괄호 93"/>
          <p:cNvSpPr/>
          <p:nvPr/>
        </p:nvSpPr>
        <p:spPr>
          <a:xfrm rot="5400000" flipV="1">
            <a:off x="4045603" y="2299625"/>
            <a:ext cx="221213" cy="6003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덧셈 기호 94"/>
          <p:cNvSpPr/>
          <p:nvPr/>
        </p:nvSpPr>
        <p:spPr>
          <a:xfrm>
            <a:off x="4027592" y="2576486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등호 95"/>
          <p:cNvSpPr/>
          <p:nvPr/>
        </p:nvSpPr>
        <p:spPr>
          <a:xfrm>
            <a:off x="4581699" y="2626013"/>
            <a:ext cx="288710" cy="168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97426" y="2543388"/>
            <a:ext cx="201121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19.4 * x + 1.16 * 1 + 24850.61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934700" y="914019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intercept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34700" y="1264921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24850.61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꺾인 연결선 105"/>
          <p:cNvCxnSpPr>
            <a:stCxn id="104" idx="2"/>
            <a:endCxn id="95" idx="2"/>
          </p:cNvCxnSpPr>
          <p:nvPr/>
        </p:nvCxnSpPr>
        <p:spPr>
          <a:xfrm rot="16200000" flipH="1">
            <a:off x="3100992" y="1749717"/>
            <a:ext cx="1101821" cy="819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덧셈 기호 106"/>
          <p:cNvSpPr/>
          <p:nvPr/>
        </p:nvSpPr>
        <p:spPr>
          <a:xfrm>
            <a:off x="3421226" y="2572564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660486" y="626858"/>
            <a:ext cx="8107768" cy="4072608"/>
            <a:chOff x="1660486" y="626858"/>
            <a:chExt cx="8107768" cy="40726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486" y="626858"/>
              <a:ext cx="8107768" cy="4072608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028950" y="1477108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514725" y="1477108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29075" y="1477108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543425" y="1469781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0491" y="4330134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AR(4)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5" idx="2"/>
              <a:endCxn id="9" idx="0"/>
            </p:cNvCxnSpPr>
            <p:nvPr/>
          </p:nvCxnSpPr>
          <p:spPr>
            <a:xfrm>
              <a:off x="3149844" y="3174023"/>
              <a:ext cx="793506" cy="11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9" idx="0"/>
            </p:cNvCxnSpPr>
            <p:nvPr/>
          </p:nvCxnSpPr>
          <p:spPr>
            <a:xfrm>
              <a:off x="3635619" y="3174023"/>
              <a:ext cx="307731" cy="11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2"/>
              <a:endCxn id="9" idx="0"/>
            </p:cNvCxnSpPr>
            <p:nvPr/>
          </p:nvCxnSpPr>
          <p:spPr>
            <a:xfrm flipH="1">
              <a:off x="3943350" y="3174023"/>
              <a:ext cx="206619" cy="11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2"/>
              <a:endCxn id="9" idx="0"/>
            </p:cNvCxnSpPr>
            <p:nvPr/>
          </p:nvCxnSpPr>
          <p:spPr>
            <a:xfrm flipH="1">
              <a:off x="3943350" y="3166696"/>
              <a:ext cx="720969" cy="1163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31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36" y="1547446"/>
            <a:ext cx="7375970" cy="45527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9677" y="1820008"/>
            <a:ext cx="369277" cy="36927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20400" y="1952744"/>
            <a:ext cx="377975" cy="3779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11021" y="2124526"/>
            <a:ext cx="373058" cy="37305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71573" y="2296590"/>
            <a:ext cx="249965" cy="2499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7384" y="2448990"/>
            <a:ext cx="87352" cy="975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94081" y="2546555"/>
            <a:ext cx="213661" cy="1966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4467" y="2541639"/>
            <a:ext cx="389931" cy="35887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36157" y="2625213"/>
            <a:ext cx="467998" cy="43261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8480" y="2743200"/>
            <a:ext cx="539636" cy="49884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88298" y="2966738"/>
            <a:ext cx="446799" cy="41302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65206" y="3242041"/>
            <a:ext cx="317375" cy="29338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114" y="3517344"/>
            <a:ext cx="217447" cy="2010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12502" y="3738570"/>
            <a:ext cx="135772" cy="1255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8968" y="4530066"/>
            <a:ext cx="135772" cy="1255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474270" y="4655573"/>
            <a:ext cx="196772" cy="1818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0308" y="4827637"/>
            <a:ext cx="236711" cy="218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30192" y="4980037"/>
            <a:ext cx="281864" cy="2605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300579" y="5132437"/>
            <a:ext cx="281864" cy="2605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9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36" y="780529"/>
            <a:ext cx="7375970" cy="455279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3824750" y="1356851"/>
            <a:ext cx="0" cy="3480619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대괄호 25"/>
          <p:cNvSpPr/>
          <p:nvPr/>
        </p:nvSpPr>
        <p:spPr>
          <a:xfrm>
            <a:off x="3811228" y="1209367"/>
            <a:ext cx="245803" cy="383458"/>
          </a:xfrm>
          <a:prstGeom prst="rightBracket">
            <a:avLst>
              <a:gd name="adj" fmla="val 8833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대괄호 26"/>
          <p:cNvSpPr/>
          <p:nvPr/>
        </p:nvSpPr>
        <p:spPr>
          <a:xfrm flipH="1">
            <a:off x="3569108" y="1582994"/>
            <a:ext cx="255640" cy="3254476"/>
          </a:xfrm>
          <a:prstGeom prst="rightBracket">
            <a:avLst>
              <a:gd name="adj" fmla="val 92948"/>
            </a:avLst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001729" y="614528"/>
            <a:ext cx="462116" cy="624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32394" y="232519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실제값 대비 오차값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백분률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5737131" y="2281083"/>
            <a:ext cx="0" cy="2541641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대괄호 44"/>
          <p:cNvSpPr/>
          <p:nvPr/>
        </p:nvSpPr>
        <p:spPr>
          <a:xfrm>
            <a:off x="5761703" y="1853954"/>
            <a:ext cx="216306" cy="466458"/>
          </a:xfrm>
          <a:prstGeom prst="rightBracket">
            <a:avLst>
              <a:gd name="adj" fmla="val 8833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대괄호 45"/>
          <p:cNvSpPr/>
          <p:nvPr/>
        </p:nvSpPr>
        <p:spPr>
          <a:xfrm flipH="1">
            <a:off x="5481488" y="1858297"/>
            <a:ext cx="260550" cy="2964427"/>
          </a:xfrm>
          <a:prstGeom prst="rightBracket">
            <a:avLst>
              <a:gd name="adj" fmla="val 92948"/>
            </a:avLst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895057" y="2281083"/>
            <a:ext cx="0" cy="306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대괄호 61"/>
          <p:cNvSpPr/>
          <p:nvPr/>
        </p:nvSpPr>
        <p:spPr>
          <a:xfrm>
            <a:off x="9684772" y="1494502"/>
            <a:ext cx="245807" cy="501445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대괄호 62"/>
          <p:cNvSpPr/>
          <p:nvPr/>
        </p:nvSpPr>
        <p:spPr>
          <a:xfrm>
            <a:off x="9684772" y="2242327"/>
            <a:ext cx="245807" cy="501445"/>
          </a:xfrm>
          <a:prstGeom prst="rightBracket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930580" y="1533010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실제값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935498" y="2308383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오차값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01729" y="533332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실제값 대비 오차값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백분률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65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2278" y="231152"/>
            <a:ext cx="513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MODELTIME workflow</a:t>
            </a:r>
            <a:endParaRPr lang="ko-KR" alt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820" y="1753348"/>
            <a:ext cx="314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Create </a:t>
            </a:r>
            <a:r>
              <a:rPr lang="en-US" altLang="ko-KR" dirty="0" err="1" smtClean="0">
                <a:latin typeface="Arial Black" panose="020B0A04020102020204" pitchFamily="34" charset="0"/>
              </a:rPr>
              <a:t>Modeltime</a:t>
            </a:r>
            <a:r>
              <a:rPr lang="en-US" altLang="ko-KR" dirty="0" smtClean="0">
                <a:latin typeface="Arial Black" panose="020B0A04020102020204" pitchFamily="34" charset="0"/>
              </a:rPr>
              <a:t> table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9077" y="1753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Calibrate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2622" y="1753348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Refit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8660" y="22600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andara" panose="020E0502030303020204" pitchFamily="34" charset="0"/>
              </a:rPr>
              <a:t>modeltime_table</a:t>
            </a:r>
            <a:r>
              <a:rPr lang="en-US" altLang="ko-KR" dirty="0" smtClean="0">
                <a:latin typeface="Candara" panose="020E0502030303020204" pitchFamily="34" charset="0"/>
              </a:rPr>
              <a:t>()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513" y="226001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ndara" panose="020E0502030303020204" pitchFamily="34" charset="0"/>
              </a:rPr>
              <a:t>modeltime_calibrate</a:t>
            </a:r>
            <a:r>
              <a:rPr lang="en-US" altLang="ko-KR" dirty="0" smtClean="0">
                <a:latin typeface="Candara" panose="020E0502030303020204" pitchFamily="34" charset="0"/>
              </a:rPr>
              <a:t>()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6663" y="226001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ndara" panose="020E0502030303020204" pitchFamily="34" charset="0"/>
              </a:rPr>
              <a:t>modeltime_refit</a:t>
            </a:r>
            <a:r>
              <a:rPr lang="en-US" altLang="ko-KR" dirty="0" smtClean="0">
                <a:latin typeface="Candara" panose="020E0502030303020204" pitchFamily="34" charset="0"/>
              </a:rPr>
              <a:t>()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7" y="3011362"/>
            <a:ext cx="2518048" cy="11792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94" y="3011362"/>
            <a:ext cx="3861592" cy="11788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60" y="4498375"/>
            <a:ext cx="2632584" cy="1624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782" y="5117123"/>
            <a:ext cx="5268152" cy="1090880"/>
          </a:xfrm>
          <a:prstGeom prst="rect">
            <a:avLst/>
          </a:prstGeom>
        </p:spPr>
      </p:pic>
      <p:sp>
        <p:nvSpPr>
          <p:cNvPr id="15" name="아래로 구부러진 화살표 14"/>
          <p:cNvSpPr/>
          <p:nvPr/>
        </p:nvSpPr>
        <p:spPr>
          <a:xfrm>
            <a:off x="3737594" y="1075697"/>
            <a:ext cx="1567098" cy="555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아래로 구부러진 화살표 15"/>
          <p:cNvSpPr/>
          <p:nvPr/>
        </p:nvSpPr>
        <p:spPr>
          <a:xfrm>
            <a:off x="7252469" y="1075696"/>
            <a:ext cx="1567098" cy="555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rot="10800000">
            <a:off x="4123592" y="4190164"/>
            <a:ext cx="659423" cy="9269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굽은 화살표 17"/>
          <p:cNvSpPr/>
          <p:nvPr/>
        </p:nvSpPr>
        <p:spPr>
          <a:xfrm rot="10800000" flipH="1">
            <a:off x="5032711" y="4190162"/>
            <a:ext cx="818483" cy="1674306"/>
          </a:xfrm>
          <a:prstGeom prst="bentArrow">
            <a:avLst>
              <a:gd name="adj1" fmla="val 16283"/>
              <a:gd name="adj2" fmla="val 16781"/>
              <a:gd name="adj3" fmla="val 1746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3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굽은 화살표 10"/>
          <p:cNvSpPr/>
          <p:nvPr/>
        </p:nvSpPr>
        <p:spPr>
          <a:xfrm flipV="1">
            <a:off x="3185856" y="4885331"/>
            <a:ext cx="2506675" cy="1081000"/>
          </a:xfrm>
          <a:prstGeom prst="bentArrow">
            <a:avLst>
              <a:gd name="adj1" fmla="val 38014"/>
              <a:gd name="adj2" fmla="val 25000"/>
              <a:gd name="adj3" fmla="val 372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341"/>
              </p:ext>
            </p:extLst>
          </p:nvPr>
        </p:nvGraphicFramePr>
        <p:xfrm>
          <a:off x="1785816" y="1924213"/>
          <a:ext cx="303236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067364717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346256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7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0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5021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54566"/>
              </p:ext>
            </p:extLst>
          </p:nvPr>
        </p:nvGraphicFramePr>
        <p:xfrm>
          <a:off x="5692531" y="716540"/>
          <a:ext cx="30323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067364717"/>
                    </a:ext>
                  </a:extLst>
                </a:gridCol>
                <a:gridCol w="1521069">
                  <a:extLst>
                    <a:ext uri="{9D8B030D-6E8A-4147-A177-3AD203B41FA5}">
                      <a16:colId xmlns:a16="http://schemas.microsoft.com/office/drawing/2014/main" val="346256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7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629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72313"/>
              </p:ext>
            </p:extLst>
          </p:nvPr>
        </p:nvGraphicFramePr>
        <p:xfrm>
          <a:off x="5692531" y="3070143"/>
          <a:ext cx="303236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453">
                  <a:extLst>
                    <a:ext uri="{9D8B030D-6E8A-4147-A177-3AD203B41FA5}">
                      <a16:colId xmlns:a16="http://schemas.microsoft.com/office/drawing/2014/main" val="3067364717"/>
                    </a:ext>
                  </a:extLst>
                </a:gridCol>
                <a:gridCol w="1012958">
                  <a:extLst>
                    <a:ext uri="{9D8B030D-6E8A-4147-A177-3AD203B41FA5}">
                      <a16:colId xmlns:a16="http://schemas.microsoft.com/office/drawing/2014/main" val="3462563447"/>
                    </a:ext>
                  </a:extLst>
                </a:gridCol>
                <a:gridCol w="1012958">
                  <a:extLst>
                    <a:ext uri="{9D8B030D-6E8A-4147-A177-3AD203B41FA5}">
                      <a16:colId xmlns:a16="http://schemas.microsoft.com/office/drawing/2014/main" val="801049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7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6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3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0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5021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02623" y="5506916"/>
            <a:ext cx="1911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mutate(sum = sum())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굽은 화살표 11"/>
          <p:cNvSpPr/>
          <p:nvPr/>
        </p:nvSpPr>
        <p:spPr>
          <a:xfrm>
            <a:off x="3166751" y="840412"/>
            <a:ext cx="2506675" cy="1081000"/>
          </a:xfrm>
          <a:prstGeom prst="bentArrow">
            <a:avLst>
              <a:gd name="adj1" fmla="val 38014"/>
              <a:gd name="adj2" fmla="val 25000"/>
              <a:gd name="adj3" fmla="val 372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0764" y="927278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summarise(sum = sum())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6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071402" y="-2321170"/>
            <a:ext cx="9145260" cy="10482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4374"/>
              </p:ext>
            </p:extLst>
          </p:nvPr>
        </p:nvGraphicFramePr>
        <p:xfrm>
          <a:off x="1473200" y="2476511"/>
          <a:ext cx="3568700" cy="4854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학생수계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2290530" y="2289539"/>
            <a:ext cx="586805" cy="51429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07882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7134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3728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4126541" y="1464282"/>
            <a:ext cx="758462" cy="2408974"/>
          </a:xfrm>
          <a:prstGeom prst="bentConnector4">
            <a:avLst>
              <a:gd name="adj1" fmla="val -30140"/>
              <a:gd name="adj2" fmla="val 8139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3678521" y="5447329"/>
            <a:ext cx="2287134" cy="1683103"/>
          </a:xfrm>
          <a:prstGeom prst="bentConnector4">
            <a:avLst>
              <a:gd name="adj1" fmla="val -9440"/>
              <a:gd name="adj2" fmla="val 7154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5116886" y="6839075"/>
            <a:ext cx="193618" cy="993128"/>
          </a:xfrm>
          <a:prstGeom prst="bentConnector4">
            <a:avLst>
              <a:gd name="adj1" fmla="val -216458"/>
              <a:gd name="adj2" fmla="val 6477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2125011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4198908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6315841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2" y="-2125129"/>
            <a:ext cx="8547383" cy="4293430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541494" y="-1305997"/>
            <a:ext cx="230862" cy="1817707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 flipH="1" flipV="1">
            <a:off x="2656925" y="-1305997"/>
            <a:ext cx="6728315" cy="4353997"/>
          </a:xfrm>
          <a:prstGeom prst="bentConnector4">
            <a:avLst>
              <a:gd name="adj1" fmla="val -10193"/>
              <a:gd name="adj2" fmla="val 121607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3031415" y="-1295578"/>
            <a:ext cx="270401" cy="1808641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592849" y="-1295578"/>
            <a:ext cx="205153" cy="180864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H="1" flipV="1">
            <a:off x="3166616" y="-1295578"/>
            <a:ext cx="6265242" cy="6440892"/>
          </a:xfrm>
          <a:prstGeom prst="bentConnector4">
            <a:avLst>
              <a:gd name="adj1" fmla="val -6315"/>
              <a:gd name="adj2" fmla="val 112012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75" idx="0"/>
          </p:cNvCxnSpPr>
          <p:nvPr/>
        </p:nvCxnSpPr>
        <p:spPr>
          <a:xfrm flipH="1" flipV="1">
            <a:off x="3695426" y="-1295578"/>
            <a:ext cx="5689814" cy="8534408"/>
          </a:xfrm>
          <a:prstGeom prst="bentConnector4">
            <a:avLst>
              <a:gd name="adj1" fmla="val -4018"/>
              <a:gd name="adj2" fmla="val 107006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1" idx="0"/>
          </p:cNvCxnSpPr>
          <p:nvPr/>
        </p:nvCxnSpPr>
        <p:spPr>
          <a:xfrm rot="5400000" flipH="1" flipV="1">
            <a:off x="2829714" y="1817970"/>
            <a:ext cx="225789" cy="71735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705045" y="7426538"/>
            <a:ext cx="1276405" cy="217275"/>
          </a:xfrm>
          <a:prstGeom prst="bentConnector3">
            <a:avLst>
              <a:gd name="adj1" fmla="val 1868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>
            <a:off x="2434143" y="7427551"/>
            <a:ext cx="2533145" cy="425812"/>
          </a:xfrm>
          <a:prstGeom prst="bentConnector3">
            <a:avLst>
              <a:gd name="adj1" fmla="val 1870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713</Words>
  <Application>Microsoft Office PowerPoint</Application>
  <PresentationFormat>와이드스크린</PresentationFormat>
  <Paragraphs>612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나눔손글씨 붓</vt:lpstr>
      <vt:lpstr>맑은 고딕</vt:lpstr>
      <vt:lpstr>Arial</vt:lpstr>
      <vt:lpstr>Arial Black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60</cp:revision>
  <dcterms:created xsi:type="dcterms:W3CDTF">2021-02-20T15:46:46Z</dcterms:created>
  <dcterms:modified xsi:type="dcterms:W3CDTF">2021-03-03T13:33:24Z</dcterms:modified>
</cp:coreProperties>
</file>