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5"/>
    <p:sldMasterId id="2147483743" r:id="rId6"/>
  </p:sldMasterIdLst>
  <p:notesMasterIdLst>
    <p:notesMasterId r:id="rId33"/>
  </p:notesMasterIdLst>
  <p:handoutMasterIdLst>
    <p:handoutMasterId r:id="rId34"/>
  </p:handoutMasterIdLst>
  <p:sldIdLst>
    <p:sldId id="321" r:id="rId7"/>
    <p:sldId id="394" r:id="rId8"/>
    <p:sldId id="327" r:id="rId9"/>
    <p:sldId id="405" r:id="rId10"/>
    <p:sldId id="404" r:id="rId11"/>
    <p:sldId id="381" r:id="rId12"/>
    <p:sldId id="395" r:id="rId13"/>
    <p:sldId id="396" r:id="rId14"/>
    <p:sldId id="379" r:id="rId15"/>
    <p:sldId id="382" r:id="rId16"/>
    <p:sldId id="357" r:id="rId17"/>
    <p:sldId id="402" r:id="rId18"/>
    <p:sldId id="385" r:id="rId19"/>
    <p:sldId id="358" r:id="rId20"/>
    <p:sldId id="399" r:id="rId21"/>
    <p:sldId id="401" r:id="rId22"/>
    <p:sldId id="361" r:id="rId23"/>
    <p:sldId id="366" r:id="rId24"/>
    <p:sldId id="367" r:id="rId25"/>
    <p:sldId id="398" r:id="rId26"/>
    <p:sldId id="389" r:id="rId27"/>
    <p:sldId id="400" r:id="rId28"/>
    <p:sldId id="390" r:id="rId29"/>
    <p:sldId id="375" r:id="rId30"/>
    <p:sldId id="391" r:id="rId31"/>
    <p:sldId id="369" r:id="rId32"/>
  </p:sldIdLst>
  <p:sldSz cx="9144000" cy="5143500" type="screen16x9"/>
  <p:notesSz cx="6997700" cy="92837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orient="horz" pos="91">
          <p15:clr>
            <a:srgbClr val="A4A3A4"/>
          </p15:clr>
        </p15:guide>
        <p15:guide id="3" orient="horz" pos="5723">
          <p15:clr>
            <a:srgbClr val="A4A3A4"/>
          </p15:clr>
        </p15:guide>
        <p15:guide id="4" pos="2208">
          <p15:clr>
            <a:srgbClr val="A4A3A4"/>
          </p15:clr>
        </p15:guide>
        <p15:guide id="5" pos="102">
          <p15:clr>
            <a:srgbClr val="A4A3A4"/>
          </p15:clr>
        </p15:guide>
        <p15:guide id="6" pos="4317">
          <p15:clr>
            <a:srgbClr val="A4A3A4"/>
          </p15:clr>
        </p15:guide>
        <p15:guide id="7" orient="horz" pos="2924">
          <p15:clr>
            <a:srgbClr val="A4A3A4"/>
          </p15:clr>
        </p15:guide>
        <p15:guide id="8" orient="horz" pos="5753">
          <p15:clr>
            <a:srgbClr val="A4A3A4"/>
          </p15:clr>
        </p15:guide>
        <p15:guide id="9" pos="2204">
          <p15:clr>
            <a:srgbClr val="A4A3A4"/>
          </p15:clr>
        </p15:guide>
        <p15:guide id="10" pos="43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CB6"/>
    <a:srgbClr val="EC951D"/>
    <a:srgbClr val="BFBFBF"/>
    <a:srgbClr val="B2A97E"/>
    <a:srgbClr val="E7E8EA"/>
    <a:srgbClr val="597B7C"/>
    <a:srgbClr val="005480"/>
    <a:srgbClr val="FF9900"/>
    <a:srgbClr val="C0C0C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89594" autoAdjust="0"/>
  </p:normalViewPr>
  <p:slideViewPr>
    <p:cSldViewPr snapToGrid="0" snapToObjects="1" showGuides="1">
      <p:cViewPr varScale="1">
        <p:scale>
          <a:sx n="87" d="100"/>
          <a:sy n="87" d="100"/>
        </p:scale>
        <p:origin x="624" y="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744" y="-72"/>
      </p:cViewPr>
      <p:guideLst>
        <p:guide orient="horz" pos="2909"/>
        <p:guide orient="horz" pos="91"/>
        <p:guide orient="horz" pos="5723"/>
        <p:guide pos="2208"/>
        <p:guide pos="102"/>
        <p:guide pos="4317"/>
        <p:guide orient="horz" pos="2924"/>
        <p:guide orient="horz" pos="5753"/>
        <p:guide pos="2204"/>
        <p:guide pos="43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454DE-3C63-4BE7-A361-BEED25F0C901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80DDBD-841E-474E-AFE4-79A6CFD0258D}">
      <dgm:prSet phldrT="[Text]"/>
      <dgm:spPr/>
      <dgm:t>
        <a:bodyPr/>
        <a:lstStyle/>
        <a:p>
          <a:r>
            <a:rPr lang="en-US" dirty="0"/>
            <a:t>source() and </a:t>
          </a:r>
          <a:r>
            <a:rPr lang="en-US" dirty="0" err="1"/>
            <a:t>librarary</a:t>
          </a:r>
          <a:r>
            <a:rPr lang="en-US" dirty="0"/>
            <a:t>()</a:t>
          </a:r>
        </a:p>
      </dgm:t>
    </dgm:pt>
    <dgm:pt modelId="{32B96878-1F2D-4B27-A354-CA86C804CADF}" type="parTrans" cxnId="{23620D80-AAA2-4793-B4C0-9FA9E1671189}">
      <dgm:prSet/>
      <dgm:spPr/>
      <dgm:t>
        <a:bodyPr/>
        <a:lstStyle/>
        <a:p>
          <a:endParaRPr lang="en-US"/>
        </a:p>
      </dgm:t>
    </dgm:pt>
    <dgm:pt modelId="{7A84AA78-321B-4AFD-BE2E-311A1E73A5D6}" type="sibTrans" cxnId="{23620D80-AAA2-4793-B4C0-9FA9E1671189}">
      <dgm:prSet/>
      <dgm:spPr/>
      <dgm:t>
        <a:bodyPr/>
        <a:lstStyle/>
        <a:p>
          <a:endParaRPr lang="en-US"/>
        </a:p>
      </dgm:t>
    </dgm:pt>
    <dgm:pt modelId="{DCA2A8D6-B3F9-4213-90F3-68556445AB92}">
      <dgm:prSet phldrT="[Text]"/>
      <dgm:spPr/>
      <dgm:t>
        <a:bodyPr/>
        <a:lstStyle/>
        <a:p>
          <a:r>
            <a:rPr lang="en-US" dirty="0"/>
            <a:t>Data manipulation</a:t>
          </a:r>
        </a:p>
      </dgm:t>
    </dgm:pt>
    <dgm:pt modelId="{6749D466-0652-4CF1-B2D4-69EE34E868D5}" type="parTrans" cxnId="{331C2A19-A09B-46F5-A61C-F33430C83854}">
      <dgm:prSet/>
      <dgm:spPr/>
      <dgm:t>
        <a:bodyPr/>
        <a:lstStyle/>
        <a:p>
          <a:endParaRPr lang="en-US"/>
        </a:p>
      </dgm:t>
    </dgm:pt>
    <dgm:pt modelId="{F3EB9724-5FEA-46F6-A23E-15749F1A9D74}" type="sibTrans" cxnId="{331C2A19-A09B-46F5-A61C-F33430C83854}">
      <dgm:prSet/>
      <dgm:spPr/>
      <dgm:t>
        <a:bodyPr/>
        <a:lstStyle/>
        <a:p>
          <a:endParaRPr lang="en-US"/>
        </a:p>
      </dgm:t>
    </dgm:pt>
    <dgm:pt modelId="{A1DDA075-35F8-48B0-B337-BD981D2B7646}">
      <dgm:prSet phldrT="[Text]"/>
      <dgm:spPr/>
      <dgm:t>
        <a:bodyPr/>
        <a:lstStyle/>
        <a:p>
          <a:r>
            <a:rPr lang="en-US" dirty="0"/>
            <a:t>Function definition</a:t>
          </a:r>
        </a:p>
      </dgm:t>
    </dgm:pt>
    <dgm:pt modelId="{C8171765-20D1-445B-8045-570D4E5FC0D4}" type="parTrans" cxnId="{2FBECC41-FCE6-4FE5-BDEA-12CEF1A98CA6}">
      <dgm:prSet/>
      <dgm:spPr/>
      <dgm:t>
        <a:bodyPr/>
        <a:lstStyle/>
        <a:p>
          <a:endParaRPr lang="en-US"/>
        </a:p>
      </dgm:t>
    </dgm:pt>
    <dgm:pt modelId="{4ECF5E3D-E916-4663-8FD6-5FDCA17A2CE4}" type="sibTrans" cxnId="{2FBECC41-FCE6-4FE5-BDEA-12CEF1A98CA6}">
      <dgm:prSet/>
      <dgm:spPr/>
      <dgm:t>
        <a:bodyPr/>
        <a:lstStyle/>
        <a:p>
          <a:endParaRPr lang="en-US"/>
        </a:p>
      </dgm:t>
    </dgm:pt>
    <dgm:pt modelId="{E1AD1FF6-0FA6-431F-A0E4-B66014108D91}">
      <dgm:prSet phldrT="[Text]"/>
      <dgm:spPr/>
      <dgm:t>
        <a:bodyPr/>
        <a:lstStyle/>
        <a:p>
          <a:r>
            <a:rPr lang="en-US" dirty="0"/>
            <a:t>Execution statement</a:t>
          </a:r>
        </a:p>
      </dgm:t>
    </dgm:pt>
    <dgm:pt modelId="{089A2E13-AA89-491E-B438-239D5C048C99}" type="parTrans" cxnId="{A950C15D-0DA6-44E8-8603-987B62D47A3C}">
      <dgm:prSet/>
      <dgm:spPr/>
      <dgm:t>
        <a:bodyPr/>
        <a:lstStyle/>
        <a:p>
          <a:endParaRPr lang="en-US"/>
        </a:p>
      </dgm:t>
    </dgm:pt>
    <dgm:pt modelId="{AD1DA9A8-E61E-4462-8084-6D9F8C3ED47A}" type="sibTrans" cxnId="{A950C15D-0DA6-44E8-8603-987B62D47A3C}">
      <dgm:prSet/>
      <dgm:spPr/>
      <dgm:t>
        <a:bodyPr/>
        <a:lstStyle/>
        <a:p>
          <a:endParaRPr lang="en-US"/>
        </a:p>
      </dgm:t>
    </dgm:pt>
    <dgm:pt modelId="{761A4754-CA66-4AD5-B73D-B1181FCCE2C4}" type="pres">
      <dgm:prSet presAssocID="{E83454DE-3C63-4BE7-A361-BEED25F0C901}" presName="outerComposite" presStyleCnt="0">
        <dgm:presLayoutVars>
          <dgm:chMax val="5"/>
          <dgm:dir/>
          <dgm:resizeHandles val="exact"/>
        </dgm:presLayoutVars>
      </dgm:prSet>
      <dgm:spPr/>
    </dgm:pt>
    <dgm:pt modelId="{1C21838D-851E-4BCC-A946-A26E6B2D81EC}" type="pres">
      <dgm:prSet presAssocID="{E83454DE-3C63-4BE7-A361-BEED25F0C901}" presName="dummyMaxCanvas" presStyleCnt="0">
        <dgm:presLayoutVars/>
      </dgm:prSet>
      <dgm:spPr/>
    </dgm:pt>
    <dgm:pt modelId="{458804F4-2F1E-4714-AFC0-F3482BD2D4F6}" type="pres">
      <dgm:prSet presAssocID="{E83454DE-3C63-4BE7-A361-BEED25F0C901}" presName="FourNodes_1" presStyleLbl="node1" presStyleIdx="0" presStyleCnt="4">
        <dgm:presLayoutVars>
          <dgm:bulletEnabled val="1"/>
        </dgm:presLayoutVars>
      </dgm:prSet>
      <dgm:spPr/>
    </dgm:pt>
    <dgm:pt modelId="{BCEA3DD8-0891-4197-BF35-D1821B2404AE}" type="pres">
      <dgm:prSet presAssocID="{E83454DE-3C63-4BE7-A361-BEED25F0C901}" presName="FourNodes_2" presStyleLbl="node1" presStyleIdx="1" presStyleCnt="4">
        <dgm:presLayoutVars>
          <dgm:bulletEnabled val="1"/>
        </dgm:presLayoutVars>
      </dgm:prSet>
      <dgm:spPr/>
    </dgm:pt>
    <dgm:pt modelId="{EB519D61-9AC6-4FE7-8805-0040484A17BD}" type="pres">
      <dgm:prSet presAssocID="{E83454DE-3C63-4BE7-A361-BEED25F0C901}" presName="FourNodes_3" presStyleLbl="node1" presStyleIdx="2" presStyleCnt="4">
        <dgm:presLayoutVars>
          <dgm:bulletEnabled val="1"/>
        </dgm:presLayoutVars>
      </dgm:prSet>
      <dgm:spPr/>
    </dgm:pt>
    <dgm:pt modelId="{A1651AD3-12DB-4754-87A8-59FA7ED89E31}" type="pres">
      <dgm:prSet presAssocID="{E83454DE-3C63-4BE7-A361-BEED25F0C901}" presName="FourNodes_4" presStyleLbl="node1" presStyleIdx="3" presStyleCnt="4">
        <dgm:presLayoutVars>
          <dgm:bulletEnabled val="1"/>
        </dgm:presLayoutVars>
      </dgm:prSet>
      <dgm:spPr/>
    </dgm:pt>
    <dgm:pt modelId="{A5446895-1096-46EB-86D6-99340908888B}" type="pres">
      <dgm:prSet presAssocID="{E83454DE-3C63-4BE7-A361-BEED25F0C901}" presName="FourConn_1-2" presStyleLbl="fgAccFollowNode1" presStyleIdx="0" presStyleCnt="3">
        <dgm:presLayoutVars>
          <dgm:bulletEnabled val="1"/>
        </dgm:presLayoutVars>
      </dgm:prSet>
      <dgm:spPr/>
    </dgm:pt>
    <dgm:pt modelId="{78FA5463-59F8-4F20-AE07-98ECBC63D122}" type="pres">
      <dgm:prSet presAssocID="{E83454DE-3C63-4BE7-A361-BEED25F0C901}" presName="FourConn_2-3" presStyleLbl="fgAccFollowNode1" presStyleIdx="1" presStyleCnt="3">
        <dgm:presLayoutVars>
          <dgm:bulletEnabled val="1"/>
        </dgm:presLayoutVars>
      </dgm:prSet>
      <dgm:spPr/>
    </dgm:pt>
    <dgm:pt modelId="{4213C53A-5272-40AF-8B82-421458447584}" type="pres">
      <dgm:prSet presAssocID="{E83454DE-3C63-4BE7-A361-BEED25F0C901}" presName="FourConn_3-4" presStyleLbl="fgAccFollowNode1" presStyleIdx="2" presStyleCnt="3">
        <dgm:presLayoutVars>
          <dgm:bulletEnabled val="1"/>
        </dgm:presLayoutVars>
      </dgm:prSet>
      <dgm:spPr/>
    </dgm:pt>
    <dgm:pt modelId="{5F421116-5B1E-4E6C-B5BB-80130778433A}" type="pres">
      <dgm:prSet presAssocID="{E83454DE-3C63-4BE7-A361-BEED25F0C901}" presName="FourNodes_1_text" presStyleLbl="node1" presStyleIdx="3" presStyleCnt="4">
        <dgm:presLayoutVars>
          <dgm:bulletEnabled val="1"/>
        </dgm:presLayoutVars>
      </dgm:prSet>
      <dgm:spPr/>
    </dgm:pt>
    <dgm:pt modelId="{7DF93272-61B1-4471-9443-4D1B08B534EE}" type="pres">
      <dgm:prSet presAssocID="{E83454DE-3C63-4BE7-A361-BEED25F0C901}" presName="FourNodes_2_text" presStyleLbl="node1" presStyleIdx="3" presStyleCnt="4">
        <dgm:presLayoutVars>
          <dgm:bulletEnabled val="1"/>
        </dgm:presLayoutVars>
      </dgm:prSet>
      <dgm:spPr/>
    </dgm:pt>
    <dgm:pt modelId="{3BC9F834-58F7-41DE-AB39-269CCE223E0D}" type="pres">
      <dgm:prSet presAssocID="{E83454DE-3C63-4BE7-A361-BEED25F0C901}" presName="FourNodes_3_text" presStyleLbl="node1" presStyleIdx="3" presStyleCnt="4">
        <dgm:presLayoutVars>
          <dgm:bulletEnabled val="1"/>
        </dgm:presLayoutVars>
      </dgm:prSet>
      <dgm:spPr/>
    </dgm:pt>
    <dgm:pt modelId="{93FE1312-B37E-4C66-8DA7-35C0262BEBAC}" type="pres">
      <dgm:prSet presAssocID="{E83454DE-3C63-4BE7-A361-BEED25F0C90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C9813D1-4DC6-4865-8C9F-085E7481D4A4}" type="presOf" srcId="{4ECF5E3D-E916-4663-8FD6-5FDCA17A2CE4}" destId="{4213C53A-5272-40AF-8B82-421458447584}" srcOrd="0" destOrd="0" presId="urn:microsoft.com/office/officeart/2005/8/layout/vProcess5"/>
    <dgm:cxn modelId="{AA6EA60C-98C1-4F25-8624-7E585D446139}" type="presOf" srcId="{7A84AA78-321B-4AFD-BE2E-311A1E73A5D6}" destId="{A5446895-1096-46EB-86D6-99340908888B}" srcOrd="0" destOrd="0" presId="urn:microsoft.com/office/officeart/2005/8/layout/vProcess5"/>
    <dgm:cxn modelId="{A950C15D-0DA6-44E8-8603-987B62D47A3C}" srcId="{E83454DE-3C63-4BE7-A361-BEED25F0C901}" destId="{E1AD1FF6-0FA6-431F-A0E4-B66014108D91}" srcOrd="3" destOrd="0" parTransId="{089A2E13-AA89-491E-B438-239D5C048C99}" sibTransId="{AD1DA9A8-E61E-4462-8084-6D9F8C3ED47A}"/>
    <dgm:cxn modelId="{B0E89A98-3EBB-4BE0-829E-2CF20275DE0A}" type="presOf" srcId="{E480DDBD-841E-474E-AFE4-79A6CFD0258D}" destId="{458804F4-2F1E-4714-AFC0-F3482BD2D4F6}" srcOrd="0" destOrd="0" presId="urn:microsoft.com/office/officeart/2005/8/layout/vProcess5"/>
    <dgm:cxn modelId="{56A42E8C-CB2D-4690-A85A-4B3A323283F7}" type="presOf" srcId="{A1DDA075-35F8-48B0-B337-BD981D2B7646}" destId="{EB519D61-9AC6-4FE7-8805-0040484A17BD}" srcOrd="0" destOrd="0" presId="urn:microsoft.com/office/officeart/2005/8/layout/vProcess5"/>
    <dgm:cxn modelId="{2A624133-C379-4A76-8244-0DCE68118826}" type="presOf" srcId="{A1DDA075-35F8-48B0-B337-BD981D2B7646}" destId="{3BC9F834-58F7-41DE-AB39-269CCE223E0D}" srcOrd="1" destOrd="0" presId="urn:microsoft.com/office/officeart/2005/8/layout/vProcess5"/>
    <dgm:cxn modelId="{122A5527-8D95-4CE9-A479-1247A460929D}" type="presOf" srcId="{E1AD1FF6-0FA6-431F-A0E4-B66014108D91}" destId="{93FE1312-B37E-4C66-8DA7-35C0262BEBAC}" srcOrd="1" destOrd="0" presId="urn:microsoft.com/office/officeart/2005/8/layout/vProcess5"/>
    <dgm:cxn modelId="{42396CF6-1301-453F-9FD3-FB6620711A14}" type="presOf" srcId="{DCA2A8D6-B3F9-4213-90F3-68556445AB92}" destId="{7DF93272-61B1-4471-9443-4D1B08B534EE}" srcOrd="1" destOrd="0" presId="urn:microsoft.com/office/officeart/2005/8/layout/vProcess5"/>
    <dgm:cxn modelId="{331C2A19-A09B-46F5-A61C-F33430C83854}" srcId="{E83454DE-3C63-4BE7-A361-BEED25F0C901}" destId="{DCA2A8D6-B3F9-4213-90F3-68556445AB92}" srcOrd="1" destOrd="0" parTransId="{6749D466-0652-4CF1-B2D4-69EE34E868D5}" sibTransId="{F3EB9724-5FEA-46F6-A23E-15749F1A9D74}"/>
    <dgm:cxn modelId="{F39BB24F-46AD-4E85-99DB-920BE4EBD309}" type="presOf" srcId="{DCA2A8D6-B3F9-4213-90F3-68556445AB92}" destId="{BCEA3DD8-0891-4197-BF35-D1821B2404AE}" srcOrd="0" destOrd="0" presId="urn:microsoft.com/office/officeart/2005/8/layout/vProcess5"/>
    <dgm:cxn modelId="{F7B342E0-6D4E-4F09-B0CF-BBBF9D003D58}" type="presOf" srcId="{E1AD1FF6-0FA6-431F-A0E4-B66014108D91}" destId="{A1651AD3-12DB-4754-87A8-59FA7ED89E31}" srcOrd="0" destOrd="0" presId="urn:microsoft.com/office/officeart/2005/8/layout/vProcess5"/>
    <dgm:cxn modelId="{F2403A48-A751-462B-A709-7479A179477A}" type="presOf" srcId="{F3EB9724-5FEA-46F6-A23E-15749F1A9D74}" destId="{78FA5463-59F8-4F20-AE07-98ECBC63D122}" srcOrd="0" destOrd="0" presId="urn:microsoft.com/office/officeart/2005/8/layout/vProcess5"/>
    <dgm:cxn modelId="{2FBECC41-FCE6-4FE5-BDEA-12CEF1A98CA6}" srcId="{E83454DE-3C63-4BE7-A361-BEED25F0C901}" destId="{A1DDA075-35F8-48B0-B337-BD981D2B7646}" srcOrd="2" destOrd="0" parTransId="{C8171765-20D1-445B-8045-570D4E5FC0D4}" sibTransId="{4ECF5E3D-E916-4663-8FD6-5FDCA17A2CE4}"/>
    <dgm:cxn modelId="{D9B15727-672F-47D3-97CF-001F19C912CF}" type="presOf" srcId="{E83454DE-3C63-4BE7-A361-BEED25F0C901}" destId="{761A4754-CA66-4AD5-B73D-B1181FCCE2C4}" srcOrd="0" destOrd="0" presId="urn:microsoft.com/office/officeart/2005/8/layout/vProcess5"/>
    <dgm:cxn modelId="{23620D80-AAA2-4793-B4C0-9FA9E1671189}" srcId="{E83454DE-3C63-4BE7-A361-BEED25F0C901}" destId="{E480DDBD-841E-474E-AFE4-79A6CFD0258D}" srcOrd="0" destOrd="0" parTransId="{32B96878-1F2D-4B27-A354-CA86C804CADF}" sibTransId="{7A84AA78-321B-4AFD-BE2E-311A1E73A5D6}"/>
    <dgm:cxn modelId="{62D2549A-37A8-422A-9458-D886851E2031}" type="presOf" srcId="{E480DDBD-841E-474E-AFE4-79A6CFD0258D}" destId="{5F421116-5B1E-4E6C-B5BB-80130778433A}" srcOrd="1" destOrd="0" presId="urn:microsoft.com/office/officeart/2005/8/layout/vProcess5"/>
    <dgm:cxn modelId="{4514B18C-D513-412D-A131-339781709AF9}" type="presParOf" srcId="{761A4754-CA66-4AD5-B73D-B1181FCCE2C4}" destId="{1C21838D-851E-4BCC-A946-A26E6B2D81EC}" srcOrd="0" destOrd="0" presId="urn:microsoft.com/office/officeart/2005/8/layout/vProcess5"/>
    <dgm:cxn modelId="{69A46532-41FB-4D46-B24F-F4FC6C8F784A}" type="presParOf" srcId="{761A4754-CA66-4AD5-B73D-B1181FCCE2C4}" destId="{458804F4-2F1E-4714-AFC0-F3482BD2D4F6}" srcOrd="1" destOrd="0" presId="urn:microsoft.com/office/officeart/2005/8/layout/vProcess5"/>
    <dgm:cxn modelId="{C5769BDF-81F9-478E-9D48-7C1BA7277B1B}" type="presParOf" srcId="{761A4754-CA66-4AD5-B73D-B1181FCCE2C4}" destId="{BCEA3DD8-0891-4197-BF35-D1821B2404AE}" srcOrd="2" destOrd="0" presId="urn:microsoft.com/office/officeart/2005/8/layout/vProcess5"/>
    <dgm:cxn modelId="{833F4040-2CBF-4CE3-B418-4B481A9F4321}" type="presParOf" srcId="{761A4754-CA66-4AD5-B73D-B1181FCCE2C4}" destId="{EB519D61-9AC6-4FE7-8805-0040484A17BD}" srcOrd="3" destOrd="0" presId="urn:microsoft.com/office/officeart/2005/8/layout/vProcess5"/>
    <dgm:cxn modelId="{6020DFF4-FD77-4BAD-8DF6-184D73F44BFB}" type="presParOf" srcId="{761A4754-CA66-4AD5-B73D-B1181FCCE2C4}" destId="{A1651AD3-12DB-4754-87A8-59FA7ED89E31}" srcOrd="4" destOrd="0" presId="urn:microsoft.com/office/officeart/2005/8/layout/vProcess5"/>
    <dgm:cxn modelId="{71269C9E-3848-4639-BEA6-CD4DB81936CF}" type="presParOf" srcId="{761A4754-CA66-4AD5-B73D-B1181FCCE2C4}" destId="{A5446895-1096-46EB-86D6-99340908888B}" srcOrd="5" destOrd="0" presId="urn:microsoft.com/office/officeart/2005/8/layout/vProcess5"/>
    <dgm:cxn modelId="{93A66490-BE70-4E29-8EF3-E18362BD233A}" type="presParOf" srcId="{761A4754-CA66-4AD5-B73D-B1181FCCE2C4}" destId="{78FA5463-59F8-4F20-AE07-98ECBC63D122}" srcOrd="6" destOrd="0" presId="urn:microsoft.com/office/officeart/2005/8/layout/vProcess5"/>
    <dgm:cxn modelId="{33A56C24-7C92-4818-852B-70805EFABFFB}" type="presParOf" srcId="{761A4754-CA66-4AD5-B73D-B1181FCCE2C4}" destId="{4213C53A-5272-40AF-8B82-421458447584}" srcOrd="7" destOrd="0" presId="urn:microsoft.com/office/officeart/2005/8/layout/vProcess5"/>
    <dgm:cxn modelId="{5B02FCEB-8832-4CED-A0D7-D54FBCC1363D}" type="presParOf" srcId="{761A4754-CA66-4AD5-B73D-B1181FCCE2C4}" destId="{5F421116-5B1E-4E6C-B5BB-80130778433A}" srcOrd="8" destOrd="0" presId="urn:microsoft.com/office/officeart/2005/8/layout/vProcess5"/>
    <dgm:cxn modelId="{3CE8B541-4F0D-49F9-B794-AE83E6079B7C}" type="presParOf" srcId="{761A4754-CA66-4AD5-B73D-B1181FCCE2C4}" destId="{7DF93272-61B1-4471-9443-4D1B08B534EE}" srcOrd="9" destOrd="0" presId="urn:microsoft.com/office/officeart/2005/8/layout/vProcess5"/>
    <dgm:cxn modelId="{20D38637-565F-495D-B2A0-A9E5CD7D350A}" type="presParOf" srcId="{761A4754-CA66-4AD5-B73D-B1181FCCE2C4}" destId="{3BC9F834-58F7-41DE-AB39-269CCE223E0D}" srcOrd="10" destOrd="0" presId="urn:microsoft.com/office/officeart/2005/8/layout/vProcess5"/>
    <dgm:cxn modelId="{5E482CB2-2CD5-48CB-9268-A463F439C2B2}" type="presParOf" srcId="{761A4754-CA66-4AD5-B73D-B1181FCCE2C4}" destId="{93FE1312-B37E-4C66-8DA7-35C0262BEBA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804F4-2F1E-4714-AFC0-F3482BD2D4F6}">
      <dsp:nvSpPr>
        <dsp:cNvPr id="0" name=""/>
        <dsp:cNvSpPr/>
      </dsp:nvSpPr>
      <dsp:spPr>
        <a:xfrm>
          <a:off x="0" y="0"/>
          <a:ext cx="6494780" cy="7393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source() and </a:t>
          </a:r>
          <a:r>
            <a:rPr lang="en-US" sz="3300" kern="1200" dirty="0" err="1"/>
            <a:t>librarary</a:t>
          </a:r>
          <a:r>
            <a:rPr lang="en-US" sz="3300" kern="1200" dirty="0"/>
            <a:t>()</a:t>
          </a:r>
        </a:p>
      </dsp:txBody>
      <dsp:txXfrm>
        <a:off x="21655" y="21655"/>
        <a:ext cx="5634474" cy="696052"/>
      </dsp:txXfrm>
    </dsp:sp>
    <dsp:sp modelId="{BCEA3DD8-0891-4197-BF35-D1821B2404AE}">
      <dsp:nvSpPr>
        <dsp:cNvPr id="0" name=""/>
        <dsp:cNvSpPr/>
      </dsp:nvSpPr>
      <dsp:spPr>
        <a:xfrm>
          <a:off x="543937" y="873791"/>
          <a:ext cx="6494780" cy="739362"/>
        </a:xfrm>
        <a:prstGeom prst="roundRect">
          <a:avLst>
            <a:gd name="adj" fmla="val 10000"/>
          </a:avLst>
        </a:prstGeom>
        <a:solidFill>
          <a:schemeClr val="accent4">
            <a:hueOff val="4305878"/>
            <a:satOff val="14286"/>
            <a:lumOff val="255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manipulation</a:t>
          </a:r>
        </a:p>
      </dsp:txBody>
      <dsp:txXfrm>
        <a:off x="565592" y="895446"/>
        <a:ext cx="5426946" cy="696052"/>
      </dsp:txXfrm>
    </dsp:sp>
    <dsp:sp modelId="{EB519D61-9AC6-4FE7-8805-0040484A17BD}">
      <dsp:nvSpPr>
        <dsp:cNvPr id="0" name=""/>
        <dsp:cNvSpPr/>
      </dsp:nvSpPr>
      <dsp:spPr>
        <a:xfrm>
          <a:off x="1079757" y="1747583"/>
          <a:ext cx="6494780" cy="739362"/>
        </a:xfrm>
        <a:prstGeom prst="roundRect">
          <a:avLst>
            <a:gd name="adj" fmla="val 10000"/>
          </a:avLst>
        </a:prstGeom>
        <a:solidFill>
          <a:schemeClr val="accent4">
            <a:hueOff val="8611756"/>
            <a:satOff val="28572"/>
            <a:lumOff val="5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Function definition</a:t>
          </a:r>
        </a:p>
      </dsp:txBody>
      <dsp:txXfrm>
        <a:off x="1101412" y="1769238"/>
        <a:ext cx="5435065" cy="696052"/>
      </dsp:txXfrm>
    </dsp:sp>
    <dsp:sp modelId="{A1651AD3-12DB-4754-87A8-59FA7ED89E31}">
      <dsp:nvSpPr>
        <dsp:cNvPr id="0" name=""/>
        <dsp:cNvSpPr/>
      </dsp:nvSpPr>
      <dsp:spPr>
        <a:xfrm>
          <a:off x="1623695" y="2621374"/>
          <a:ext cx="6494780" cy="739362"/>
        </a:xfrm>
        <a:prstGeom prst="roundRect">
          <a:avLst>
            <a:gd name="adj" fmla="val 10000"/>
          </a:avLst>
        </a:prstGeom>
        <a:solidFill>
          <a:schemeClr val="accent4">
            <a:hueOff val="12917634"/>
            <a:satOff val="42858"/>
            <a:lumOff val="7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Execution statement</a:t>
          </a:r>
        </a:p>
      </dsp:txBody>
      <dsp:txXfrm>
        <a:off x="1645350" y="2643029"/>
        <a:ext cx="5426946" cy="696052"/>
      </dsp:txXfrm>
    </dsp:sp>
    <dsp:sp modelId="{A5446895-1096-46EB-86D6-99340908888B}">
      <dsp:nvSpPr>
        <dsp:cNvPr id="0" name=""/>
        <dsp:cNvSpPr/>
      </dsp:nvSpPr>
      <dsp:spPr>
        <a:xfrm>
          <a:off x="6014194" y="566284"/>
          <a:ext cx="480585" cy="48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22326" y="566284"/>
        <a:ext cx="264321" cy="361640"/>
      </dsp:txXfrm>
    </dsp:sp>
    <dsp:sp modelId="{78FA5463-59F8-4F20-AE07-98ECBC63D122}">
      <dsp:nvSpPr>
        <dsp:cNvPr id="0" name=""/>
        <dsp:cNvSpPr/>
      </dsp:nvSpPr>
      <dsp:spPr>
        <a:xfrm>
          <a:off x="6558132" y="1440075"/>
          <a:ext cx="480585" cy="48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6513435"/>
            <a:satOff val="19279"/>
            <a:lumOff val="601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6513435"/>
              <a:satOff val="19279"/>
              <a:lumOff val="6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66264" y="1440075"/>
        <a:ext cx="264321" cy="361640"/>
      </dsp:txXfrm>
    </dsp:sp>
    <dsp:sp modelId="{4213C53A-5272-40AF-8B82-421458447584}">
      <dsp:nvSpPr>
        <dsp:cNvPr id="0" name=""/>
        <dsp:cNvSpPr/>
      </dsp:nvSpPr>
      <dsp:spPr>
        <a:xfrm>
          <a:off x="7093951" y="2313867"/>
          <a:ext cx="480585" cy="48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3026870"/>
            <a:satOff val="38558"/>
            <a:lumOff val="1202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3026870"/>
              <a:satOff val="38558"/>
              <a:lumOff val="120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202083" y="2313867"/>
        <a:ext cx="264321" cy="36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60365" y="8909773"/>
            <a:ext cx="6676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830" tIns="46415" rIns="92830" bIns="46415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158616" y="8944910"/>
            <a:ext cx="3098749" cy="23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946027">
              <a:defRPr/>
            </a:pPr>
            <a:r>
              <a:rPr lang="en-US" sz="1000" b="0" dirty="0"/>
              <a:t>Amgen Internal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3738716" y="8944910"/>
            <a:ext cx="3100370" cy="23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46027">
              <a:defRPr/>
            </a:pPr>
            <a:fld id="{15AE3C97-AED3-4AEE-8471-1C50047147DC}" type="slidenum">
              <a:rPr lang="en-US" sz="1000" b="0"/>
              <a:pPr algn="r" defTabSz="946027">
                <a:defRPr/>
              </a:pPr>
              <a:t>‹#›</a:t>
            </a:fld>
            <a:endParaRPr lang="en-US" sz="1000" b="0"/>
          </a:p>
        </p:txBody>
      </p:sp>
    </p:spTree>
    <p:extLst>
      <p:ext uri="{BB962C8B-B14F-4D97-AF65-F5344CB8AC3E}">
        <p14:creationId xmlns:p14="http://schemas.microsoft.com/office/powerpoint/2010/main" val="937758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230188"/>
            <a:ext cx="6724650" cy="3783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8615" y="4380746"/>
            <a:ext cx="6680471" cy="4467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60365" y="8909773"/>
            <a:ext cx="6676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830" tIns="46415" rIns="92830" bIns="46415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8616" y="8944910"/>
            <a:ext cx="3098749" cy="23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946027">
              <a:defRPr/>
            </a:pPr>
            <a:r>
              <a:rPr lang="en-US" sz="1000" b="0" dirty="0"/>
              <a:t>Amgen Internal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3738716" y="8944910"/>
            <a:ext cx="3100370" cy="23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46027" rtl="0" fontAlgn="base">
              <a:spcBef>
                <a:spcPct val="0"/>
              </a:spcBef>
              <a:spcAft>
                <a:spcPct val="0"/>
              </a:spcAft>
              <a:defRPr/>
            </a:pPr>
            <a:fld id="{15AE3C97-AED3-4AEE-8471-1C50047147DC}" type="slidenum">
              <a:rPr lang="en-US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 algn="r" defTabSz="946027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5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Tx/>
      <a:buFont typeface="Arial" pitchFamily="34" charset="0"/>
      <a:buChar char="•"/>
      <a:defRPr lang="en-US" sz="14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–"/>
      <a:defRPr lang="en-US" sz="12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3152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•"/>
      <a:defRPr lang="en-US" sz="10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00584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–"/>
      <a:defRPr lang="en-US" sz="9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28016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•"/>
      <a:defRPr lang="en-US" sz="8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point of exercise is to show there are many ways doing the same thing, esp. with an open source programming language like 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5F427-3135-4769-ACC6-CE5EC1A7B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grammar of graphics is based on the insight that you can uniquely describe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plot as a combination of—you guessed it: a data set,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set of mappings, a stat, a position adjustment, a coordinate system, and a faceting scheme.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64FA-D326-4554-96C4-465CC4C9E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b="6250"/>
          <a:stretch>
            <a:fillRect/>
          </a:stretch>
        </p:blipFill>
        <p:spPr>
          <a:xfrm>
            <a:off x="0" y="0"/>
            <a:ext cx="9144000" cy="400050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000500"/>
          </a:xfrm>
          <a:noFill/>
        </p:spPr>
        <p:txBody>
          <a:bodyPr l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78" y="4596222"/>
            <a:ext cx="1284927" cy="30471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460430"/>
            <a:ext cx="7449344" cy="294856"/>
          </a:xfrm>
        </p:spPr>
        <p:txBody>
          <a:bodyPr t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4102227"/>
            <a:ext cx="7449344" cy="346274"/>
          </a:xfrm>
        </p:spPr>
        <p:txBody>
          <a:bodyPr rIns="0" anchor="ctr"/>
          <a:lstStyle>
            <a:lvl1pPr marL="0" indent="0" algn="l">
              <a:buNone/>
              <a:defRPr sz="2400" b="1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1" y="1743075"/>
            <a:ext cx="7441435" cy="51435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>
              <a:defRPr sz="3600" b="1" spc="0" baseline="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093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6053327" cy="3548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53327" y="1005840"/>
            <a:ext cx="3099816" cy="3553460"/>
          </a:xfrm>
          <a:solidFill>
            <a:schemeClr val="accent1"/>
          </a:solidFill>
        </p:spPr>
        <p:txBody>
          <a:bodyPr lIns="182880" tIns="91440" rIns="274320" bIns="91440" anchor="ctr" anchorCtr="0"/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3538" y="1280160"/>
            <a:ext cx="5689600" cy="31181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7504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5"/>
            <a:ext cx="9144000" cy="2856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3908119"/>
            <a:ext cx="9144000" cy="651181"/>
          </a:xfrm>
          <a:solidFill>
            <a:schemeClr val="accent1"/>
          </a:solidFill>
        </p:spPr>
        <p:txBody>
          <a:bodyPr wrap="square" lIns="274320" tIns="91440" rIns="274320" bIns="91440" anchor="ctr" anchorCtr="0"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3538" y="1280160"/>
            <a:ext cx="8416925" cy="2424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7684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5"/>
            <a:ext cx="9144000" cy="2856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3908119"/>
            <a:ext cx="9144000" cy="651181"/>
          </a:xfrm>
          <a:solidFill>
            <a:schemeClr val="accent1"/>
          </a:solidFill>
        </p:spPr>
        <p:txBody>
          <a:bodyPr wrap="square" lIns="274320" tIns="91440" rIns="274320" bIns="91440" anchor="ctr" anchorCtr="0"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363538" y="1554481"/>
            <a:ext cx="8416925" cy="22033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3538" y="1146175"/>
            <a:ext cx="8234362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5601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89068" y="1007707"/>
            <a:ext cx="6554932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0" y="1007707"/>
            <a:ext cx="2556164" cy="3551594"/>
          </a:xfrm>
          <a:solidFill>
            <a:schemeClr val="accent1"/>
          </a:solidFill>
        </p:spPr>
        <p:txBody>
          <a:bodyPr lIns="274320" tIns="137160" rIns="91440" bIns="182880" anchor="ctr"/>
          <a:lstStyle>
            <a:lvl1pPr marL="0" indent="0" algn="l">
              <a:buClr>
                <a:schemeClr val="bg1"/>
              </a:buClr>
              <a:buNone/>
              <a:defRPr sz="2000">
                <a:solidFill>
                  <a:schemeClr val="bg1"/>
                </a:solidFill>
              </a:defRPr>
            </a:lvl1pPr>
            <a:lvl2pPr marL="169863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344487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699359" y="1554480"/>
            <a:ext cx="6081104" cy="2923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699359" y="1146175"/>
            <a:ext cx="6001729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2831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613564" y="1007706"/>
            <a:ext cx="2244436" cy="3552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2833068"/>
            <a:ext cx="2265218" cy="17273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007706"/>
            <a:ext cx="4572000" cy="17844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891543" y="2833068"/>
            <a:ext cx="2244436" cy="172623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889720" y="1007706"/>
            <a:ext cx="2244436" cy="17844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306782" y="2833068"/>
            <a:ext cx="2265218" cy="172623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16511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007707"/>
            <a:ext cx="9144000" cy="3551594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12576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w/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739034" y="1173689"/>
            <a:ext cx="2763982" cy="25612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655127" y="1173689"/>
            <a:ext cx="2763982" cy="25612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739034" y="3734942"/>
            <a:ext cx="2763693" cy="671804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55416" y="3734942"/>
            <a:ext cx="2763693" cy="671804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5662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1007707"/>
            <a:ext cx="3034145" cy="355159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09855" y="1007707"/>
            <a:ext cx="3034145" cy="355159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063240" y="1005840"/>
            <a:ext cx="3017520" cy="3553460"/>
          </a:xfrm>
          <a:solidFill>
            <a:schemeClr val="accent1"/>
          </a:solidFill>
        </p:spPr>
        <p:txBody>
          <a:bodyPr lIns="182880" tIns="182880" rIns="182880" bIns="182880" anchor="ctr" anchorCtr="0"/>
          <a:lstStyle>
            <a:lvl1pPr marL="0" indent="0" algn="l">
              <a:spcBef>
                <a:spcPts val="545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52203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007707"/>
            <a:ext cx="6004458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48299" y="1007415"/>
            <a:ext cx="3096491" cy="28631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48299" y="3870542"/>
            <a:ext cx="3096096" cy="688759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363538" y="1280160"/>
            <a:ext cx="5640921" cy="3172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15733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40023" y="1007707"/>
            <a:ext cx="6003978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310" y="1007415"/>
            <a:ext cx="3096491" cy="286608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-310" y="3873500"/>
            <a:ext cx="3096096" cy="6858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3225451" y="1280160"/>
            <a:ext cx="5555011" cy="3222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0512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358640"/>
            <a:ext cx="9144000" cy="784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78" y="4596222"/>
            <a:ext cx="1284927" cy="304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1" y="1797303"/>
            <a:ext cx="7441435" cy="51435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>
              <a:defRPr sz="3600" b="1" spc="0" baseline="0">
                <a:solidFill>
                  <a:schemeClr val="accent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56496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6043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0487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14350" y="1681162"/>
            <a:ext cx="8116888" cy="1282304"/>
          </a:xfrm>
        </p:spPr>
        <p:txBody>
          <a:bodyPr anchor="ctr"/>
          <a:lstStyle>
            <a:lvl1pPr>
              <a:spcBef>
                <a:spcPct val="20000"/>
              </a:spcBef>
              <a:defRPr sz="2850">
                <a:solidFill>
                  <a:srgbClr val="007CC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427810"/>
            <a:ext cx="8116888" cy="790575"/>
          </a:xfrm>
          <a:ln/>
        </p:spPr>
        <p:txBody>
          <a:bodyPr/>
          <a:lstStyle>
            <a:lvl1pPr marL="0" indent="0">
              <a:lnSpc>
                <a:spcPct val="115000"/>
              </a:lnSpc>
              <a:spcBef>
                <a:spcPct val="35000"/>
              </a:spcBef>
              <a:buFontTx/>
              <a:buNone/>
              <a:defRPr sz="15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1619" name="Line 19"/>
          <p:cNvSpPr>
            <a:spLocks noChangeShapeType="1"/>
          </p:cNvSpPr>
          <p:nvPr/>
        </p:nvSpPr>
        <p:spPr bwMode="auto">
          <a:xfrm>
            <a:off x="514350" y="1445419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81631" name="Line 31"/>
          <p:cNvSpPr>
            <a:spLocks noChangeShapeType="1"/>
          </p:cNvSpPr>
          <p:nvPr/>
        </p:nvSpPr>
        <p:spPr bwMode="auto">
          <a:xfrm>
            <a:off x="514350" y="3199210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pic>
        <p:nvPicPr>
          <p:cNvPr id="281634" name="Picture 34" descr="AmgenTaglineBlue 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0" y="782241"/>
            <a:ext cx="2312988" cy="319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1105190"/>
      </p:ext>
    </p:extLst>
  </p:cSld>
  <p:clrMapOvr>
    <a:masterClrMapping/>
  </p:clrMapOvr>
  <p:transition>
    <p:wipe dir="r"/>
  </p:transition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1CCFA2-A2A4-4B95-ACF3-47333EBD8F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7648"/>
      </p:ext>
    </p:extLst>
  </p:cSld>
  <p:clrMapOvr>
    <a:masterClrMapping/>
  </p:clrMapOvr>
  <p:transition>
    <p:wipe dir="r"/>
  </p:transition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99450E-B2A1-4E74-9C44-87649EA818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50226"/>
      </p:ext>
    </p:extLst>
  </p:cSld>
  <p:clrMapOvr>
    <a:masterClrMapping/>
  </p:clrMapOvr>
  <p:transition>
    <p:wipe dir="r"/>
  </p:transition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764" y="1096566"/>
            <a:ext cx="3983037" cy="336113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6566"/>
            <a:ext cx="3983038" cy="336113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80621C-217A-492C-B18A-C5A72AC7AC8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55675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E74517-50AE-4341-9D94-7D20D56B14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0179"/>
      </p:ext>
    </p:extLst>
  </p:cSld>
  <p:clrMapOvr>
    <a:masterClrMapping/>
  </p:clrMapOvr>
  <p:transition>
    <p:wipe dir="r"/>
  </p:transition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544534-043B-44B7-B224-87375E7955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007706"/>
            <a:ext cx="9144000" cy="3546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336571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01614-F6DE-432A-9613-3098445654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72889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3431DD-8C2B-460A-BD3F-13AAD8E24D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71109"/>
      </p:ext>
    </p:extLst>
  </p:cSld>
  <p:clrMapOvr>
    <a:masterClrMapping/>
  </p:clrMapOvr>
  <p:transition>
    <p:wipe dir="r"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6"/>
            <a:ext cx="9144000" cy="3546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8971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A3A1A-638E-4FAD-BBC7-3F66E05300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8409"/>
      </p:ext>
    </p:extLst>
  </p:cSld>
  <p:clrMapOvr>
    <a:masterClrMapping/>
  </p:clrMapOvr>
  <p:transition>
    <p:wipe dir="r"/>
  </p:transition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955AC5-E859-4395-8618-5515892A2E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8721"/>
      </p:ext>
    </p:extLst>
  </p:cSld>
  <p:clrMapOvr>
    <a:masterClrMapping/>
  </p:clrMapOvr>
  <p:transition>
    <p:wipe dir="r"/>
  </p:transition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4" y="0"/>
            <a:ext cx="2028825" cy="445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763" y="0"/>
            <a:ext cx="5937250" cy="4457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248058-BB8D-48E0-B865-C015FC0C03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04204"/>
      </p:ext>
    </p:extLst>
  </p:cSld>
  <p:clrMapOvr>
    <a:masterClrMapping/>
  </p:clrMapOvr>
  <p:transition>
    <p:wipe dir="r"/>
  </p:transition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64" y="1"/>
            <a:ext cx="8116887" cy="832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12764" y="1096566"/>
            <a:ext cx="8118475" cy="3361134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12763" y="4798219"/>
            <a:ext cx="27940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17913" y="4798219"/>
            <a:ext cx="1905000" cy="273844"/>
          </a:xfrm>
        </p:spPr>
        <p:txBody>
          <a:bodyPr/>
          <a:lstStyle>
            <a:lvl1pPr>
              <a:defRPr/>
            </a:lvl1pPr>
          </a:lstStyle>
          <a:p>
            <a:fld id="{82F7DB2C-742B-4650-A247-57693683D0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834063" y="4798219"/>
            <a:ext cx="1905000" cy="273844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4796"/>
      </p:ext>
    </p:extLst>
  </p:cSld>
  <p:clrMapOvr>
    <a:masterClrMapping/>
  </p:clrMapOvr>
  <p:transition>
    <p:wipe dir="r"/>
  </p:transition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b="6250"/>
          <a:stretch>
            <a:fillRect/>
          </a:stretch>
        </p:blipFill>
        <p:spPr>
          <a:xfrm>
            <a:off x="0" y="0"/>
            <a:ext cx="9144000" cy="400050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000500"/>
          </a:xfrm>
          <a:noFill/>
        </p:spPr>
        <p:txBody>
          <a:bodyPr l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78" y="4596222"/>
            <a:ext cx="1284927" cy="30471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460430"/>
            <a:ext cx="7449344" cy="294856"/>
          </a:xfrm>
        </p:spPr>
        <p:txBody>
          <a:bodyPr t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4102227"/>
            <a:ext cx="7449344" cy="346274"/>
          </a:xfrm>
        </p:spPr>
        <p:txBody>
          <a:bodyPr rIns="0" anchor="ctr"/>
          <a:lstStyle>
            <a:lvl1pPr marL="0" indent="0" algn="l">
              <a:buNone/>
              <a:defRPr sz="2400" b="1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1" y="1743075"/>
            <a:ext cx="7441435" cy="51435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>
              <a:defRPr sz="3600" b="1" spc="0" baseline="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36509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782" cy="492443"/>
          </a:xfrm>
        </p:spPr>
        <p:txBody>
          <a:bodyPr wrap="square" anchor="b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90607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b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329454"/>
            <a:ext cx="8119872" cy="2915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2763" y="960121"/>
            <a:ext cx="8120062" cy="369332"/>
          </a:xfrm>
        </p:spPr>
        <p:txBody>
          <a:bodyPr>
            <a:noAutofit/>
          </a:bodyPr>
          <a:lstStyle>
            <a:lvl1pPr>
              <a:buFontTx/>
              <a:buNone/>
              <a:defRPr sz="1800" b="1">
                <a:solidFill>
                  <a:schemeClr val="accent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5537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782" cy="492443"/>
          </a:xfrm>
        </p:spPr>
        <p:txBody>
          <a:bodyPr wrap="square" anchor="b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786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63538" y="1280160"/>
            <a:ext cx="4132262" cy="3114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782" cy="492443"/>
          </a:xfrm>
        </p:spPr>
        <p:txBody>
          <a:bodyPr wrap="square" anchor="b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/>
          </p:nvPr>
        </p:nvSpPr>
        <p:spPr>
          <a:xfrm>
            <a:off x="4648058" y="1280160"/>
            <a:ext cx="4132262" cy="3114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79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3538" y="1554480"/>
            <a:ext cx="8416925" cy="2924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7" y="440164"/>
            <a:ext cx="8416925" cy="492443"/>
          </a:xfrm>
        </p:spPr>
        <p:txBody>
          <a:bodyPr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3538" y="1146175"/>
            <a:ext cx="8416924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2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2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2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935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3538" y="1554480"/>
            <a:ext cx="4133088" cy="2924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7" y="440164"/>
            <a:ext cx="8416925" cy="492443"/>
          </a:xfrm>
        </p:spPr>
        <p:txBody>
          <a:bodyPr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3538" y="1146175"/>
            <a:ext cx="4133088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2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2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2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47374" y="1554480"/>
            <a:ext cx="4133088" cy="2924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7374" y="1146175"/>
            <a:ext cx="4133088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2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2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2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6422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121043" y="1007705"/>
            <a:ext cx="2909455" cy="35515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66253" y="1007705"/>
            <a:ext cx="3075709" cy="35515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1007705"/>
            <a:ext cx="3075709" cy="355159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925" cy="49244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spAutoFit/>
          </a:bodyPr>
          <a:lstStyle>
            <a:lvl1pPr algn="l">
              <a:lnSpc>
                <a:spcPct val="100000"/>
              </a:lnSpc>
              <a:defRPr lang="en-US" sz="2600" b="1" kern="1200" spc="0" baseline="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556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akeawa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007707"/>
            <a:ext cx="6026727" cy="355159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9991" y="1008063"/>
            <a:ext cx="3074009" cy="3551237"/>
          </a:xfrm>
          <a:solidFill>
            <a:schemeClr val="accent1"/>
          </a:solidFill>
        </p:spPr>
        <p:txBody>
          <a:bodyPr lIns="182880" rIns="274320" anchor="ctr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925" cy="49244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spAutoFit/>
          </a:bodyPr>
          <a:lstStyle>
            <a:lvl1pPr algn="l">
              <a:defRPr sz="2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1339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63" y="4758499"/>
            <a:ext cx="817857" cy="193948"/>
          </a:xfrm>
          <a:prstGeom prst="rect">
            <a:avLst/>
          </a:prstGeom>
        </p:spPr>
      </p:pic>
      <p:sp>
        <p:nvSpPr>
          <p:cNvPr id="21" name="Rectangle 20"/>
          <p:cNvSpPr>
            <a:spLocks noGrp="1" noChangeArrowheads="1"/>
          </p:cNvSpPr>
          <p:nvPr/>
        </p:nvSpPr>
        <p:spPr bwMode="gray">
          <a:xfrm>
            <a:off x="4155948" y="4690608"/>
            <a:ext cx="832104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5820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09AF01-7EFE-4A29-B021-8BA707099C41}" type="slidenum"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716F7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58204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716F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0933" y="4688860"/>
            <a:ext cx="2310938" cy="27559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716F7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Amgen Proprietary—Internal Use Only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3538" y="1280160"/>
            <a:ext cx="8416782" cy="3114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363537" y="440164"/>
            <a:ext cx="8416925" cy="4924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36" r:id="rId2"/>
    <p:sldLayoutId id="2147483718" r:id="rId3"/>
    <p:sldLayoutId id="2147483715" r:id="rId4"/>
    <p:sldLayoutId id="2147483740" r:id="rId5"/>
    <p:sldLayoutId id="2147483717" r:id="rId6"/>
    <p:sldLayoutId id="2147483742" r:id="rId7"/>
    <p:sldLayoutId id="2147483713" r:id="rId8"/>
    <p:sldLayoutId id="2147483712" r:id="rId9"/>
    <p:sldLayoutId id="2147483719" r:id="rId10"/>
    <p:sldLayoutId id="2147483720" r:id="rId11"/>
    <p:sldLayoutId id="214748373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</p:sldLayoutIdLst>
  <p:transition>
    <p:fade/>
  </p:transition>
  <p:hf hdr="0"/>
  <p:txStyles>
    <p:titleStyle>
      <a:lvl1pPr algn="l" defTabSz="285707" rtl="0" eaLnBrk="1" latinLnBrk="0" hangingPunct="1">
        <a:lnSpc>
          <a:spcPct val="100000"/>
        </a:lnSpc>
        <a:spcBef>
          <a:spcPct val="0"/>
        </a:spcBef>
        <a:buNone/>
        <a:defRPr sz="2600" b="1" kern="1200" cap="all" spc="0" baseline="0">
          <a:solidFill>
            <a:schemeClr val="accent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31775" indent="-231775" algn="l" defTabSz="28570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200" b="1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285707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–"/>
        <a:defRPr sz="2000" b="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31775" algn="l" defTabSz="285707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800" b="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28570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–"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28570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4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14269" indent="0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None/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928549" indent="-71427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71403" indent="-71427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214257" indent="-71427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54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07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561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415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269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122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999976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2830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99" name="Rectangle 23"/>
          <p:cNvSpPr>
            <a:spLocks noGrp="1" noChangeArrowheads="1"/>
          </p:cNvSpPr>
          <p:nvPr>
            <p:ph type="title"/>
          </p:nvPr>
        </p:nvSpPr>
        <p:spPr bwMode="gray">
          <a:xfrm>
            <a:off x="512764" y="1"/>
            <a:ext cx="8116887" cy="832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0600" name="Rectangle 2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12764" y="1096566"/>
            <a:ext cx="8118475" cy="33611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0601" name="Rectangle 2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12763" y="4798219"/>
            <a:ext cx="2794000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280602" name="Rectangle 2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617913" y="4798219"/>
            <a:ext cx="1905000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750">
                <a:solidFill>
                  <a:schemeClr val="bg2"/>
                </a:solidFill>
              </a:defRPr>
            </a:lvl1pPr>
          </a:lstStyle>
          <a:p>
            <a:fld id="{F599D068-DFC2-4E87-9B7C-52E4B02E2D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0603" name="Rectangle 2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834063" y="4798219"/>
            <a:ext cx="1905000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75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80614" name="Line 38"/>
          <p:cNvSpPr>
            <a:spLocks noChangeShapeType="1"/>
          </p:cNvSpPr>
          <p:nvPr/>
        </p:nvSpPr>
        <p:spPr bwMode="auto">
          <a:xfrm>
            <a:off x="514350" y="863204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pic>
        <p:nvPicPr>
          <p:cNvPr id="280619" name="Picture 43" descr="Amgen_Blue_CMYK [Converted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45426" y="4869656"/>
            <a:ext cx="785813" cy="144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0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ransition>
    <p:wipe dir="r"/>
  </p:transition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4102226"/>
            <a:ext cx="7449344" cy="825373"/>
          </a:xfrm>
        </p:spPr>
        <p:txBody>
          <a:bodyPr/>
          <a:lstStyle/>
          <a:p>
            <a:r>
              <a:rPr lang="en-US" dirty="0"/>
              <a:t>Bella Feng</a:t>
            </a:r>
          </a:p>
          <a:p>
            <a:r>
              <a:rPr lang="en-US" dirty="0"/>
              <a:t>OCRUG 4/27/2017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720850"/>
            <a:ext cx="9144000" cy="1860550"/>
          </a:xfrm>
        </p:spPr>
        <p:txBody>
          <a:bodyPr/>
          <a:lstStyle/>
          <a:p>
            <a:pPr algn="ctr"/>
            <a:r>
              <a:rPr lang="en-US" sz="3200" dirty="0"/>
              <a:t>R programming in a regulated environment</a:t>
            </a:r>
            <a:br>
              <a:rPr lang="en-US" dirty="0"/>
            </a:br>
            <a:r>
              <a:rPr lang="en-US" dirty="0"/>
              <a:t>					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1194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egulated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eproducibility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eadability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regulatory environment, R means:</a:t>
            </a:r>
          </a:p>
        </p:txBody>
      </p:sp>
    </p:spTree>
    <p:extLst>
      <p:ext uri="{BB962C8B-B14F-4D97-AF65-F5344CB8AC3E}">
        <p14:creationId xmlns:p14="http://schemas.microsoft.com/office/powerpoint/2010/main" val="341259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3538" y="1280160"/>
            <a:ext cx="8367712" cy="3514090"/>
          </a:xfrm>
        </p:spPr>
        <p:txBody>
          <a:bodyPr/>
          <a:lstStyle/>
          <a:p>
            <a:r>
              <a:rPr lang="en-US" b="0" dirty="0"/>
              <a:t>FDA does not require use of any specific software for statistical analyses, and statistical software is not explicitly discussed in Title 21 of the Code of Federal Regulations.</a:t>
            </a:r>
          </a:p>
          <a:p>
            <a:r>
              <a:rPr lang="en-US" b="0" dirty="0"/>
              <a:t>However, the software package(s) used for statistical analyses should be fully documented in the submission, including </a:t>
            </a:r>
            <a:r>
              <a:rPr lang="en-US" b="0" dirty="0">
                <a:solidFill>
                  <a:srgbClr val="FF0000"/>
                </a:solidFill>
              </a:rPr>
              <a:t>version and build identification</a:t>
            </a:r>
            <a:r>
              <a:rPr lang="en-US" b="0" dirty="0"/>
              <a:t>. </a:t>
            </a:r>
          </a:p>
          <a:p>
            <a:r>
              <a:rPr lang="en-US" b="0" dirty="0"/>
              <a:t> The computer software used for data management and statistical analysis should be </a:t>
            </a:r>
            <a:r>
              <a:rPr lang="en-US" b="0" dirty="0">
                <a:solidFill>
                  <a:srgbClr val="FF0000"/>
                </a:solidFill>
              </a:rPr>
              <a:t>reliable</a:t>
            </a:r>
            <a:r>
              <a:rPr lang="en-US" b="0" dirty="0"/>
              <a:t>, and </a:t>
            </a:r>
            <a:r>
              <a:rPr lang="en-US" b="0" dirty="0">
                <a:solidFill>
                  <a:srgbClr val="FF0000"/>
                </a:solidFill>
              </a:rPr>
              <a:t>documentation of appropriate software testing procedures</a:t>
            </a:r>
            <a:r>
              <a:rPr lang="en-US" b="0" dirty="0"/>
              <a:t> should be available. 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Regulated</a:t>
            </a:r>
          </a:p>
        </p:txBody>
      </p:sp>
    </p:spTree>
    <p:extLst>
      <p:ext uri="{BB962C8B-B14F-4D97-AF65-F5344CB8AC3E}">
        <p14:creationId xmlns:p14="http://schemas.microsoft.com/office/powerpoint/2010/main" val="23817440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Working with IS on a validation framework for R </a:t>
            </a:r>
          </a:p>
          <a:p>
            <a:pPr lvl="1"/>
            <a:r>
              <a:rPr lang="en-US" dirty="0"/>
              <a:t>CRAN (external packages)</a:t>
            </a:r>
          </a:p>
          <a:p>
            <a:pPr lvl="1"/>
            <a:r>
              <a:rPr lang="en-US" dirty="0"/>
              <a:t>AMGEN modified package</a:t>
            </a:r>
          </a:p>
          <a:p>
            <a:pPr lvl="1"/>
            <a:r>
              <a:rPr lang="en-US" dirty="0"/>
              <a:t>Amgen internal package</a:t>
            </a:r>
          </a:p>
          <a:p>
            <a:r>
              <a:rPr lang="en-US" dirty="0"/>
              <a:t>No need for the IQ/PQ/PQ for SAS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8952814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To show evidence of the correctness of our results</a:t>
            </a:r>
            <a:endParaRPr lang="en-US" b="0" dirty="0"/>
          </a:p>
          <a:p>
            <a:r>
              <a:rPr lang="en-US" dirty="0"/>
              <a:t>To enable others to make use of our methods and results</a:t>
            </a:r>
          </a:p>
          <a:p>
            <a:r>
              <a:rPr lang="en-US" dirty="0"/>
              <a:t>To enable FDA to reproduce our results(if they choose to)</a:t>
            </a:r>
          </a:p>
          <a:p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4884244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Other people will thank you</a:t>
            </a:r>
          </a:p>
          <a:p>
            <a:pPr lvl="1"/>
            <a:r>
              <a:rPr lang="en-US" dirty="0"/>
              <a:t>Easy collaboration</a:t>
            </a:r>
          </a:p>
          <a:p>
            <a:pPr lvl="1"/>
            <a:r>
              <a:rPr lang="en-US" dirty="0"/>
              <a:t>Easy to carry forward</a:t>
            </a:r>
          </a:p>
          <a:p>
            <a:pPr lvl="1"/>
            <a:r>
              <a:rPr lang="en-US" dirty="0"/>
              <a:t>Credibility of your work</a:t>
            </a:r>
          </a:p>
          <a:p>
            <a:r>
              <a:rPr lang="en-US" dirty="0"/>
              <a:t>Your future self will thank you</a:t>
            </a:r>
          </a:p>
          <a:p>
            <a:pPr lvl="1"/>
            <a:r>
              <a:rPr lang="en-US" dirty="0"/>
              <a:t>Well organized project is easy to come back</a:t>
            </a:r>
          </a:p>
          <a:p>
            <a:pPr lvl="1"/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39543250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R script for a particular graph</a:t>
            </a:r>
          </a:p>
          <a:p>
            <a:pPr lvl="1"/>
            <a:r>
              <a:rPr lang="en-US" sz="1800" dirty="0"/>
              <a:t>Similar to a single SAS program</a:t>
            </a:r>
          </a:p>
          <a:p>
            <a:pPr lvl="1"/>
            <a:r>
              <a:rPr lang="en-US" sz="1800" dirty="0"/>
              <a:t>1 program creates 1 or more outputs</a:t>
            </a:r>
          </a:p>
          <a:p>
            <a:pPr lvl="1"/>
            <a:r>
              <a:rPr lang="en-US" sz="1800" dirty="0"/>
              <a:t>Very specific requirements from publishing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8349520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Emf</a:t>
            </a:r>
            <a:r>
              <a:rPr lang="en-US" dirty="0"/>
              <a:t> embedded rtf file (examples)</a:t>
            </a:r>
          </a:p>
          <a:p>
            <a:r>
              <a:rPr lang="en-US" dirty="0"/>
              <a:t>Caption style for the title</a:t>
            </a:r>
          </a:p>
          <a:p>
            <a:r>
              <a:rPr lang="en-US" dirty="0" err="1"/>
              <a:t>devEMF</a:t>
            </a:r>
            <a:endParaRPr lang="en-US" dirty="0"/>
          </a:p>
          <a:p>
            <a:r>
              <a:rPr lang="en-US" dirty="0"/>
              <a:t>RTF(modified </a:t>
            </a:r>
            <a:r>
              <a:rPr lang="en-US" dirty="0" err="1"/>
              <a:t>addPNG</a:t>
            </a:r>
            <a:r>
              <a:rPr lang="en-US" dirty="0"/>
              <a:t>-&gt;</a:t>
            </a:r>
            <a:r>
              <a:rPr lang="en-US" dirty="0" err="1"/>
              <a:t>addEMF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requirement	</a:t>
            </a:r>
          </a:p>
        </p:txBody>
      </p:sp>
    </p:spTree>
    <p:extLst>
      <p:ext uri="{BB962C8B-B14F-4D97-AF65-F5344CB8AC3E}">
        <p14:creationId xmlns:p14="http://schemas.microsoft.com/office/powerpoint/2010/main" val="38136854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pPr lvl="1"/>
            <a:r>
              <a:rPr lang="en-US" dirty="0"/>
              <a:t>SAS header</a:t>
            </a:r>
          </a:p>
          <a:p>
            <a:pPr lvl="1"/>
            <a:r>
              <a:rPr lang="en-US" dirty="0"/>
              <a:t>R snippet(demo)</a:t>
            </a:r>
          </a:p>
          <a:p>
            <a:pPr lvl="2"/>
            <a:r>
              <a:rPr lang="en-US" dirty="0"/>
              <a:t>Dependency packages?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054092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9" y="71561"/>
            <a:ext cx="54957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24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574358" y="0"/>
            <a:ext cx="4882101" cy="50437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57" y="0"/>
            <a:ext cx="59928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876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What?</a:t>
            </a:r>
          </a:p>
          <a:p>
            <a:r>
              <a:rPr lang="en-US"/>
              <a:t>How?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</p:spTree>
    <p:extLst>
      <p:ext uri="{BB962C8B-B14F-4D97-AF65-F5344CB8AC3E}">
        <p14:creationId xmlns:p14="http://schemas.microsoft.com/office/powerpoint/2010/main" val="4853820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4"/>
            <p:extLst/>
          </p:nvPr>
        </p:nvGraphicFramePr>
        <p:xfrm>
          <a:off x="512763" y="1096963"/>
          <a:ext cx="8118475" cy="3360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structure</a:t>
            </a:r>
          </a:p>
        </p:txBody>
      </p:sp>
    </p:spTree>
    <p:extLst>
      <p:ext uri="{BB962C8B-B14F-4D97-AF65-F5344CB8AC3E}">
        <p14:creationId xmlns:p14="http://schemas.microsoft.com/office/powerpoint/2010/main" val="16168879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Script name: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foo.R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dm.R</a:t>
            </a:r>
            <a:r>
              <a:rPr lang="en-US" dirty="0">
                <a:solidFill>
                  <a:srgbClr val="00B050"/>
                </a:solidFill>
              </a:rPr>
              <a:t>, v-</a:t>
            </a:r>
            <a:r>
              <a:rPr lang="en-US" dirty="0" err="1">
                <a:solidFill>
                  <a:srgbClr val="00B050"/>
                </a:solidFill>
              </a:rPr>
              <a:t>dm.R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adae.R</a:t>
            </a:r>
            <a:r>
              <a:rPr lang="en-US" dirty="0">
                <a:solidFill>
                  <a:srgbClr val="00B050"/>
                </a:solidFill>
              </a:rPr>
              <a:t>, v-</a:t>
            </a:r>
            <a:r>
              <a:rPr lang="en-US" dirty="0" err="1">
                <a:solidFill>
                  <a:srgbClr val="00B050"/>
                </a:solidFill>
              </a:rPr>
              <a:t>adae.R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t-</a:t>
            </a:r>
            <a:r>
              <a:rPr lang="en-US" dirty="0" err="1">
                <a:solidFill>
                  <a:srgbClr val="00B050"/>
                </a:solidFill>
              </a:rPr>
              <a:t>dm</a:t>
            </a:r>
            <a:r>
              <a:rPr lang="en-US" dirty="0">
                <a:solidFill>
                  <a:srgbClr val="00B050"/>
                </a:solidFill>
              </a:rPr>
              <a:t>-sum-</a:t>
            </a:r>
            <a:r>
              <a:rPr lang="en-US" dirty="0" err="1">
                <a:solidFill>
                  <a:srgbClr val="00B050"/>
                </a:solidFill>
              </a:rPr>
              <a:t>age.R</a:t>
            </a:r>
            <a:r>
              <a:rPr lang="en-US" dirty="0">
                <a:solidFill>
                  <a:srgbClr val="00B050"/>
                </a:solidFill>
              </a:rPr>
              <a:t>, v-t-</a:t>
            </a:r>
            <a:r>
              <a:rPr lang="en-US" dirty="0" err="1">
                <a:solidFill>
                  <a:srgbClr val="00B050"/>
                </a:solidFill>
              </a:rPr>
              <a:t>dm</a:t>
            </a:r>
            <a:r>
              <a:rPr lang="en-US" dirty="0">
                <a:solidFill>
                  <a:srgbClr val="00B050"/>
                </a:solidFill>
              </a:rPr>
              <a:t>-sum-</a:t>
            </a:r>
            <a:r>
              <a:rPr lang="en-US" dirty="0" err="1">
                <a:solidFill>
                  <a:srgbClr val="00B050"/>
                </a:solidFill>
              </a:rPr>
              <a:t>age.R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f-</a:t>
            </a:r>
            <a:r>
              <a:rPr lang="en-US" dirty="0" err="1">
                <a:solidFill>
                  <a:srgbClr val="00B050"/>
                </a:solidFill>
              </a:rPr>
              <a:t>lb</a:t>
            </a:r>
            <a:r>
              <a:rPr lang="en-US" dirty="0">
                <a:solidFill>
                  <a:srgbClr val="00B050"/>
                </a:solidFill>
              </a:rPr>
              <a:t>-by-</a:t>
            </a:r>
            <a:r>
              <a:rPr lang="en-US" dirty="0" err="1">
                <a:solidFill>
                  <a:srgbClr val="00B050"/>
                </a:solidFill>
              </a:rPr>
              <a:t>visit.R</a:t>
            </a:r>
            <a:r>
              <a:rPr lang="en-US" dirty="0">
                <a:solidFill>
                  <a:srgbClr val="00B050"/>
                </a:solidFill>
              </a:rPr>
              <a:t>, v-f-</a:t>
            </a:r>
            <a:r>
              <a:rPr lang="en-US" dirty="0" err="1">
                <a:solidFill>
                  <a:srgbClr val="00B050"/>
                </a:solidFill>
              </a:rPr>
              <a:t>lb</a:t>
            </a:r>
            <a:r>
              <a:rPr lang="en-US" dirty="0">
                <a:solidFill>
                  <a:srgbClr val="00B050"/>
                </a:solidFill>
              </a:rPr>
              <a:t>-by-</a:t>
            </a:r>
            <a:r>
              <a:rPr lang="en-US" dirty="0" err="1">
                <a:solidFill>
                  <a:srgbClr val="00B050"/>
                </a:solidFill>
              </a:rPr>
              <a:t>visit.R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</a:t>
            </a:r>
          </a:p>
        </p:txBody>
      </p:sp>
    </p:spTree>
    <p:extLst>
      <p:ext uri="{BB962C8B-B14F-4D97-AF65-F5344CB8AC3E}">
        <p14:creationId xmlns:p14="http://schemas.microsoft.com/office/powerpoint/2010/main" val="5403595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53370" y="1026772"/>
            <a:ext cx="8416782" cy="354522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Variable name: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avg_Clicks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GOOD: </a:t>
            </a:r>
            <a:r>
              <a:rPr lang="en-US" dirty="0" err="1">
                <a:solidFill>
                  <a:srgbClr val="00B050"/>
                </a:solidFill>
              </a:rPr>
              <a:t>avg.clicks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OK: </a:t>
            </a:r>
            <a:r>
              <a:rPr lang="en-US" dirty="0" err="1">
                <a:solidFill>
                  <a:srgbClr val="00B050"/>
                </a:solidFill>
              </a:rPr>
              <a:t>avgClicks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Descriptive and meaningful, exception: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x,y,z</a:t>
            </a:r>
            <a:r>
              <a:rPr lang="en-US" dirty="0">
                <a:solidFill>
                  <a:srgbClr val="0070C0"/>
                </a:solidFill>
              </a:rPr>
              <a:t>: vectors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: a data frame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i,j</a:t>
            </a:r>
            <a:r>
              <a:rPr lang="en-US" dirty="0">
                <a:solidFill>
                  <a:srgbClr val="0070C0"/>
                </a:solidFill>
              </a:rPr>
              <a:t>: numeric indices (typically rows and columns).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n: length, or number of rows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p: number of columns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</a:t>
            </a:r>
          </a:p>
        </p:txBody>
      </p:sp>
    </p:spTree>
    <p:extLst>
      <p:ext uri="{BB962C8B-B14F-4D97-AF65-F5344CB8AC3E}">
        <p14:creationId xmlns:p14="http://schemas.microsoft.com/office/powerpoint/2010/main" val="158864859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Assignment: </a:t>
            </a:r>
            <a:r>
              <a:rPr lang="en-US" dirty="0">
                <a:solidFill>
                  <a:srgbClr val="00B050"/>
                </a:solidFill>
              </a:rPr>
              <a:t>x &lt;- 5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x=5</a:t>
            </a:r>
            <a:r>
              <a:rPr lang="en-US" dirty="0">
                <a:solidFill>
                  <a:srgbClr val="0070C0"/>
                </a:solidFill>
              </a:rPr>
              <a:t>  </a:t>
            </a:r>
          </a:p>
          <a:p>
            <a:r>
              <a:rPr lang="en-US" dirty="0">
                <a:solidFill>
                  <a:srgbClr val="0070C0"/>
                </a:solidFill>
              </a:rPr>
              <a:t>Function name: </a:t>
            </a:r>
            <a:r>
              <a:rPr lang="en-US" dirty="0">
                <a:solidFill>
                  <a:srgbClr val="00B050"/>
                </a:solidFill>
              </a:rPr>
              <a:t>use verb! </a:t>
            </a:r>
            <a:r>
              <a:rPr lang="en-US" dirty="0" err="1">
                <a:solidFill>
                  <a:srgbClr val="00B050"/>
                </a:solidFill>
              </a:rPr>
              <a:t>CalculateAvg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myfunction1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02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1. Never include </a:t>
            </a:r>
            <a:r>
              <a:rPr lang="en-US" dirty="0" err="1"/>
              <a:t>install.packages</a:t>
            </a:r>
            <a:r>
              <a:rPr lang="en-US" dirty="0"/>
              <a:t>(), </a:t>
            </a:r>
            <a:r>
              <a:rPr lang="en-US" dirty="0" err="1"/>
              <a:t>setwd</a:t>
            </a:r>
            <a:r>
              <a:rPr lang="en-US" dirty="0"/>
              <a:t>() in a script you share. Antisocial!</a:t>
            </a:r>
          </a:p>
          <a:p>
            <a:r>
              <a:rPr lang="en-US" dirty="0"/>
              <a:t>2. Copy and paste more than twice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function</a:t>
            </a:r>
          </a:p>
          <a:p>
            <a:r>
              <a:rPr lang="en-US" dirty="0"/>
              <a:t>3. Use pipe %&gt;% (demo)</a:t>
            </a:r>
          </a:p>
          <a:p>
            <a:r>
              <a:rPr lang="en-US" dirty="0"/>
              <a:t>Some short-cuts</a:t>
            </a:r>
          </a:p>
          <a:p>
            <a:pPr lvl="1"/>
            <a:r>
              <a:rPr lang="en-US" dirty="0" err="1"/>
              <a:t>Ctrl+Enter</a:t>
            </a:r>
            <a:endParaRPr lang="en-US" dirty="0"/>
          </a:p>
          <a:p>
            <a:pPr lvl="1"/>
            <a:r>
              <a:rPr lang="en-US" dirty="0" err="1"/>
              <a:t>Ctrl+Enter+s</a:t>
            </a:r>
            <a:endParaRPr lang="en-US" dirty="0"/>
          </a:p>
          <a:p>
            <a:pPr lvl="1"/>
            <a:r>
              <a:rPr lang="en-US" dirty="0" err="1"/>
              <a:t>Ctrl+shift+k</a:t>
            </a:r>
            <a:endParaRPr lang="en-US" dirty="0"/>
          </a:p>
          <a:p>
            <a:pPr lvl="1"/>
            <a:r>
              <a:rPr lang="en-US" dirty="0" err="1"/>
              <a:t>Ctrl+shift+c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</p:spTree>
    <p:extLst>
      <p:ext uri="{BB962C8B-B14F-4D97-AF65-F5344CB8AC3E}">
        <p14:creationId xmlns:p14="http://schemas.microsoft.com/office/powerpoint/2010/main" val="49681275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1) Demo: ggplot2 for publishing-ready figures needed for Clinical Study Reports</a:t>
            </a:r>
          </a:p>
          <a:p>
            <a:r>
              <a:rPr lang="en-US" dirty="0"/>
              <a:t>2) </a:t>
            </a:r>
            <a:r>
              <a:rPr lang="en-US" dirty="0" err="1"/>
              <a:t>Plotly</a:t>
            </a:r>
            <a:r>
              <a:rPr lang="en-US" dirty="0"/>
              <a:t> to make graphs dynamic</a:t>
            </a:r>
          </a:p>
          <a:p>
            <a:r>
              <a:rPr lang="en-US" dirty="0"/>
              <a:t>3) Shiny for data checks and product-level safety reporting</a:t>
            </a:r>
          </a:p>
          <a:p>
            <a:r>
              <a:rPr lang="en-US" dirty="0"/>
              <a:t>4) R Markdown for a source code library for figures</a:t>
            </a:r>
          </a:p>
          <a:p>
            <a:r>
              <a:rPr lang="en-US" dirty="0"/>
              <a:t>5) Packrat for reproducibility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Demo of where we are:</a:t>
            </a:r>
          </a:p>
        </p:txBody>
      </p:sp>
    </p:spTree>
    <p:extLst>
      <p:ext uri="{BB962C8B-B14F-4D97-AF65-F5344CB8AC3E}">
        <p14:creationId xmlns:p14="http://schemas.microsoft.com/office/powerpoint/2010/main" val="248595987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12536" y="1140389"/>
            <a:ext cx="8416782" cy="311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&amp; Questions?</a:t>
            </a:r>
          </a:p>
        </p:txBody>
      </p:sp>
      <p:pic>
        <p:nvPicPr>
          <p:cNvPr id="1026" name="Picture 2" descr="http://www.planwallpaper.com/static/cache/6b/a9/6ba913ebd19fb8142e50315d91e00a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79" y="2160604"/>
            <a:ext cx="3086799" cy="192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53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sz="quarter" idx="14"/>
          </p:nvPr>
        </p:nvSpPr>
        <p:spPr>
          <a:xfrm>
            <a:off x="407988" y="931928"/>
            <a:ext cx="8416782" cy="3705351"/>
          </a:xfrm>
        </p:spPr>
        <p:txBody>
          <a:bodyPr/>
          <a:lstStyle/>
          <a:p>
            <a:pPr lvl="1"/>
            <a:r>
              <a:rPr lang="en-US" dirty="0"/>
              <a:t>#5 Top Programming Language ranked by IEEE</a:t>
            </a:r>
          </a:p>
          <a:p>
            <a:pPr lvl="1"/>
            <a:r>
              <a:rPr lang="en-US" dirty="0"/>
              <a:t>Powerful at data visualization</a:t>
            </a:r>
          </a:p>
          <a:p>
            <a:pPr lvl="1"/>
            <a:r>
              <a:rPr lang="en-US" dirty="0"/>
              <a:t>Talent pool for R programmers are young and growing</a:t>
            </a:r>
          </a:p>
          <a:p>
            <a:pPr lvl="1"/>
            <a:r>
              <a:rPr lang="en-US" dirty="0"/>
              <a:t>Many industries start moving away from SAS</a:t>
            </a:r>
          </a:p>
          <a:p>
            <a:pPr lvl="1"/>
            <a:r>
              <a:rPr lang="en-US" dirty="0"/>
              <a:t>FDA data reviewers use R on a daily basis</a:t>
            </a:r>
          </a:p>
          <a:p>
            <a:pPr lvl="1"/>
            <a:r>
              <a:rPr lang="en-US" dirty="0"/>
              <a:t>Many biostatisticians use 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6169469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7049" y="2570572"/>
            <a:ext cx="2722594" cy="18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43" y="1798100"/>
            <a:ext cx="1881398" cy="2577670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2120613" y="1068484"/>
            <a:ext cx="1535463" cy="1502087"/>
          </a:xfrm>
          <a:prstGeom prst="cloudCallou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RRRRRR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5974672" y="137161"/>
            <a:ext cx="1829811" cy="1637456"/>
          </a:xfrm>
          <a:prstGeom prst="cloudCallout">
            <a:avLst>
              <a:gd name="adj1" fmla="val -29279"/>
              <a:gd name="adj2" fmla="val 89635"/>
            </a:avLst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0070C0"/>
                </a:solidFill>
              </a:rPr>
              <a:t>SAS</a:t>
            </a:r>
          </a:p>
          <a:p>
            <a:pPr algn="ctr"/>
            <a:r>
              <a:rPr lang="en-US" sz="1350" b="1" dirty="0">
                <a:solidFill>
                  <a:srgbClr val="0070C0"/>
                </a:solidFill>
              </a:rPr>
              <a:t>SAS</a:t>
            </a:r>
          </a:p>
          <a:p>
            <a:pPr algn="ctr"/>
            <a:r>
              <a:rPr lang="en-US" sz="1350" b="1" dirty="0">
                <a:solidFill>
                  <a:srgbClr val="0070C0"/>
                </a:solidFill>
              </a:rPr>
              <a:t>SAS</a:t>
            </a:r>
          </a:p>
          <a:p>
            <a:pPr algn="ctr"/>
            <a:r>
              <a:rPr lang="en-US" sz="1350" b="1" dirty="0">
                <a:solidFill>
                  <a:srgbClr val="0070C0"/>
                </a:solidFill>
              </a:rPr>
              <a:t>SAS</a:t>
            </a:r>
          </a:p>
          <a:p>
            <a:pPr algn="ctr"/>
            <a:r>
              <a:rPr lang="en-US" sz="1350" b="1" dirty="0">
                <a:solidFill>
                  <a:srgbClr val="0070C0"/>
                </a:solidFill>
              </a:rPr>
              <a:t>SAS</a:t>
            </a:r>
          </a:p>
          <a:p>
            <a:pPr algn="ctr"/>
            <a:r>
              <a:rPr lang="en-US" sz="1350" b="1" dirty="0">
                <a:solidFill>
                  <a:srgbClr val="0070C0"/>
                </a:solidFill>
              </a:rPr>
              <a:t>SAS</a:t>
            </a:r>
          </a:p>
          <a:p>
            <a:pPr algn="ctr"/>
            <a:endParaRPr lang="en-US" sz="135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8178" y="137160"/>
            <a:ext cx="6089904" cy="713232"/>
          </a:xfrm>
        </p:spPr>
        <p:txBody>
          <a:bodyPr/>
          <a:lstStyle/>
          <a:p>
            <a:r>
              <a:rPr lang="en-US" sz="2700" dirty="0"/>
              <a:t>Problems Identified: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1494" y="4485004"/>
            <a:ext cx="1068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Statistician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7043" y="4538614"/>
            <a:ext cx="18813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Statistical Programmer</a:t>
            </a:r>
          </a:p>
        </p:txBody>
      </p:sp>
    </p:spTree>
    <p:extLst>
      <p:ext uri="{BB962C8B-B14F-4D97-AF65-F5344CB8AC3E}">
        <p14:creationId xmlns:p14="http://schemas.microsoft.com/office/powerpoint/2010/main" val="2934471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64" y="1"/>
            <a:ext cx="3503402" cy="83224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500 lines of SAS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116" y="804979"/>
            <a:ext cx="4585155" cy="4083027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pt-BR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4" y="817121"/>
            <a:ext cx="3503402" cy="41702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36115" y="416124"/>
            <a:ext cx="2877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 lines of R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677" y="1595657"/>
            <a:ext cx="4172588" cy="8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Brainstorm as many ways as possible to select </a:t>
            </a:r>
            <a:r>
              <a:rPr lang="en-US" i="1" dirty="0" err="1"/>
              <a:t>dep_time</a:t>
            </a:r>
            <a:r>
              <a:rPr lang="en-US" i="1" dirty="0"/>
              <a:t>, </a:t>
            </a:r>
            <a:r>
              <a:rPr lang="en-US" i="1" dirty="0" err="1"/>
              <a:t>dep_delay</a:t>
            </a:r>
            <a:r>
              <a:rPr lang="en-US" i="1" dirty="0"/>
              <a:t>, </a:t>
            </a:r>
            <a:r>
              <a:rPr lang="en-US" i="1" dirty="0" err="1"/>
              <a:t>arr_time</a:t>
            </a:r>
            <a:r>
              <a:rPr lang="en-US" i="1" dirty="0"/>
              <a:t>,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arr_delay</a:t>
            </a:r>
            <a:r>
              <a:rPr lang="en-US" dirty="0"/>
              <a:t> from </a:t>
            </a:r>
            <a:r>
              <a:rPr lang="en-US" i="1" dirty="0"/>
              <a:t>flights</a:t>
            </a:r>
            <a:r>
              <a:rPr lang="en-US" dirty="0"/>
              <a:t>.</a:t>
            </a:r>
          </a:p>
          <a:p>
            <a:pPr lvl="1"/>
            <a:r>
              <a:rPr lang="en-US" b="0" dirty="0" err="1"/>
              <a:t>mydata</a:t>
            </a:r>
            <a:r>
              <a:rPr lang="en-US" b="0" dirty="0"/>
              <a:t> &lt;- flights[c("</a:t>
            </a:r>
            <a:r>
              <a:rPr lang="en-US" b="0" dirty="0" err="1"/>
              <a:t>dep_time</a:t>
            </a:r>
            <a:r>
              <a:rPr lang="en-US" b="0" dirty="0"/>
              <a:t>", "</a:t>
            </a:r>
            <a:r>
              <a:rPr lang="en-US" b="0" dirty="0" err="1"/>
              <a:t>arr_time</a:t>
            </a:r>
            <a:r>
              <a:rPr lang="en-US" b="0" dirty="0"/>
              <a:t>", "</a:t>
            </a:r>
            <a:r>
              <a:rPr lang="en-US" b="0" dirty="0" err="1"/>
              <a:t>dep_delay</a:t>
            </a:r>
            <a:r>
              <a:rPr lang="en-US" b="0" dirty="0"/>
              <a:t>", "</a:t>
            </a:r>
            <a:r>
              <a:rPr lang="en-US" b="0" dirty="0" err="1"/>
              <a:t>arr_delay</a:t>
            </a:r>
            <a:r>
              <a:rPr lang="en-US" b="0" dirty="0"/>
              <a:t>")]</a:t>
            </a:r>
          </a:p>
          <a:p>
            <a:pPr lvl="1"/>
            <a:r>
              <a:rPr lang="en-US" b="0" dirty="0" err="1"/>
              <a:t>myvars</a:t>
            </a:r>
            <a:r>
              <a:rPr lang="en-US" b="0" dirty="0"/>
              <a:t> &lt;- c(“</a:t>
            </a:r>
            <a:r>
              <a:rPr lang="en-US" b="0" dirty="0" err="1"/>
              <a:t>dep_time</a:t>
            </a:r>
            <a:r>
              <a:rPr lang="en-US" b="0" dirty="0"/>
              <a:t>”, “</a:t>
            </a:r>
            <a:r>
              <a:rPr lang="en-US" b="0" dirty="0" err="1"/>
              <a:t>dep_delay</a:t>
            </a:r>
            <a:r>
              <a:rPr lang="en-US" b="0" dirty="0"/>
              <a:t>”, “</a:t>
            </a:r>
            <a:r>
              <a:rPr lang="en-US" b="0" dirty="0" err="1"/>
              <a:t>arr_time</a:t>
            </a:r>
            <a:r>
              <a:rPr lang="en-US" b="0" dirty="0"/>
              <a:t>”, “</a:t>
            </a:r>
            <a:r>
              <a:rPr lang="en-US" b="0" dirty="0" err="1"/>
              <a:t>arr_delay</a:t>
            </a:r>
            <a:r>
              <a:rPr lang="en-US" b="0" dirty="0"/>
              <a:t>”)</a:t>
            </a:r>
          </a:p>
          <a:p>
            <a:pPr marL="231775" lvl="1" indent="0">
              <a:buNone/>
            </a:pPr>
            <a:r>
              <a:rPr lang="en-US" b="0" dirty="0"/>
              <a:t>   </a:t>
            </a:r>
            <a:r>
              <a:rPr lang="en-US" b="0" dirty="0" err="1"/>
              <a:t>newdata</a:t>
            </a:r>
            <a:r>
              <a:rPr lang="en-US" b="0" dirty="0"/>
              <a:t> &lt;- flights[</a:t>
            </a:r>
            <a:r>
              <a:rPr lang="en-US" b="0" dirty="0" err="1"/>
              <a:t>myvars</a:t>
            </a:r>
            <a:r>
              <a:rPr lang="en-US" b="0" dirty="0"/>
              <a:t>]</a:t>
            </a:r>
          </a:p>
          <a:p>
            <a:pPr lvl="1"/>
            <a:r>
              <a:rPr lang="en-US" b="0" dirty="0"/>
              <a:t>select(flights, </a:t>
            </a:r>
            <a:r>
              <a:rPr lang="en-US" b="0" dirty="0" err="1"/>
              <a:t>dep_time</a:t>
            </a:r>
            <a:r>
              <a:rPr lang="en-US" b="0" dirty="0"/>
              <a:t>, </a:t>
            </a:r>
            <a:r>
              <a:rPr lang="en-US" b="0" dirty="0" err="1"/>
              <a:t>dep_delay</a:t>
            </a:r>
            <a:r>
              <a:rPr lang="en-US" b="0" dirty="0"/>
              <a:t>, </a:t>
            </a:r>
            <a:r>
              <a:rPr lang="en-US" b="0" dirty="0" err="1"/>
              <a:t>arr_time</a:t>
            </a:r>
            <a:r>
              <a:rPr lang="en-US" b="0" dirty="0"/>
              <a:t>, </a:t>
            </a:r>
            <a:r>
              <a:rPr lang="en-US" b="0" dirty="0" err="1"/>
              <a:t>arr_delay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select(flights, </a:t>
            </a:r>
            <a:r>
              <a:rPr lang="en-US" b="0" dirty="0" err="1"/>
              <a:t>starts_with</a:t>
            </a:r>
            <a:r>
              <a:rPr lang="en-US" b="0" dirty="0"/>
              <a:t>("dep_"), </a:t>
            </a:r>
            <a:r>
              <a:rPr lang="en-US" b="0" dirty="0" err="1"/>
              <a:t>starts_with</a:t>
            </a:r>
            <a:r>
              <a:rPr lang="en-US" b="0" dirty="0"/>
              <a:t>("</a:t>
            </a:r>
            <a:r>
              <a:rPr lang="en-US" b="0" dirty="0" err="1"/>
              <a:t>arr</a:t>
            </a:r>
            <a:r>
              <a:rPr lang="en-US" b="0" dirty="0"/>
              <a:t>_"))</a:t>
            </a:r>
          </a:p>
          <a:p>
            <a:pPr lvl="1"/>
            <a:r>
              <a:rPr lang="en-US" b="0" dirty="0"/>
              <a:t>select(flights, matches("^(</a:t>
            </a:r>
            <a:r>
              <a:rPr lang="en-US" b="0" dirty="0" err="1"/>
              <a:t>dep|arr</a:t>
            </a:r>
            <a:r>
              <a:rPr lang="en-US" b="0" dirty="0"/>
              <a:t>)_(</a:t>
            </a:r>
            <a:r>
              <a:rPr lang="en-US" b="0" dirty="0" err="1"/>
              <a:t>time|delay</a:t>
            </a:r>
            <a:r>
              <a:rPr lang="en-US" b="0" dirty="0"/>
              <a:t>)$"))</a:t>
            </a:r>
          </a:p>
          <a:p>
            <a:pPr lvl="1"/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brainstorming exercise:</a:t>
            </a:r>
          </a:p>
        </p:txBody>
      </p:sp>
    </p:spTree>
    <p:extLst>
      <p:ext uri="{BB962C8B-B14F-4D97-AF65-F5344CB8AC3E}">
        <p14:creationId xmlns:p14="http://schemas.microsoft.com/office/powerpoint/2010/main" val="516386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hermit crab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6" t="27252" r="39731" b="8537"/>
          <a:stretch/>
        </p:blipFill>
        <p:spPr bwMode="auto">
          <a:xfrm>
            <a:off x="363538" y="3346753"/>
            <a:ext cx="1054100" cy="9648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Source SAS</a:t>
            </a:r>
          </a:p>
        </p:txBody>
      </p:sp>
      <p:pic>
        <p:nvPicPr>
          <p:cNvPr id="5" name="Content Placeholder 3" descr="Image result for hermit crab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6" t="27252" r="39731" b="8537"/>
          <a:stretch/>
        </p:blipFill>
        <p:spPr bwMode="auto">
          <a:xfrm>
            <a:off x="2034424" y="1823732"/>
            <a:ext cx="1658851" cy="15230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3" descr="Image result for hermit crab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6" t="27252" r="39731" b="8537"/>
          <a:stretch/>
        </p:blipFill>
        <p:spPr bwMode="auto">
          <a:xfrm>
            <a:off x="4699001" y="932689"/>
            <a:ext cx="2228850" cy="17503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9588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/>
          </p:cNvPicPr>
          <p:nvPr>
            <p:ph sz="quarter" idx="14"/>
          </p:nvPr>
        </p:nvPicPr>
        <p:blipFill rotWithShape="1">
          <a:blip r:embed="rId2"/>
          <a:srcRect l="10035" t="8717"/>
          <a:stretch/>
        </p:blipFill>
        <p:spPr bwMode="auto">
          <a:xfrm>
            <a:off x="2231146" y="1891583"/>
            <a:ext cx="1655064" cy="15270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source: R</a:t>
            </a:r>
          </a:p>
        </p:txBody>
      </p:sp>
      <p:pic>
        <p:nvPicPr>
          <p:cNvPr id="6" name="Content Placeholder 3"/>
          <p:cNvPicPr/>
          <p:nvPr/>
        </p:nvPicPr>
        <p:blipFill rotWithShape="1">
          <a:blip r:embed="rId2"/>
          <a:srcRect l="10035" t="8717"/>
          <a:stretch/>
        </p:blipFill>
        <p:spPr bwMode="auto">
          <a:xfrm>
            <a:off x="363538" y="3362662"/>
            <a:ext cx="1051560" cy="969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Image result for hadoop elephant skeleto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0" t="14931" r="23193" b="20474"/>
          <a:stretch/>
        </p:blipFill>
        <p:spPr bwMode="auto">
          <a:xfrm>
            <a:off x="4490658" y="271399"/>
            <a:ext cx="3576709" cy="27298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5070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Double-edge sword for R in a regulatory environment </a:t>
            </a:r>
          </a:p>
          <a:p>
            <a:pPr lvl="1"/>
            <a:r>
              <a:rPr lang="en-US" dirty="0"/>
              <a:t>powerful, flexible</a:t>
            </a:r>
          </a:p>
          <a:p>
            <a:pPr lvl="1"/>
            <a:r>
              <a:rPr lang="en-US" dirty="0"/>
              <a:t>but no consensus, too “open”!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Paradox of R</a:t>
            </a:r>
          </a:p>
        </p:txBody>
      </p:sp>
    </p:spTree>
    <p:extLst>
      <p:ext uri="{BB962C8B-B14F-4D97-AF65-F5344CB8AC3E}">
        <p14:creationId xmlns:p14="http://schemas.microsoft.com/office/powerpoint/2010/main" val="19508921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 (Arial 38pt bold)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One-Line Title Slide (Arial 32pt bold)&amp;quot;&quot;/&gt;&lt;property id=&quot;20307&quot; value=&quot;263&quot;/&gt;&lt;/object&gt;&lt;object type=&quot;3&quot; unique_id=&quot;10006&quot;&gt;&lt;property id=&quot;20148&quot; value=&quot;5&quot;/&gt;&lt;property id=&quot;20300&quot; value=&quot;Slide 3 - &amp;quot;Two-Line Title Slide With &amp;#x0D;&amp;#x0A;a Subtitle Placeholder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ingle Photo Treatment&amp;quot;&quot;/&gt;&lt;property id=&quot;20307&quot; value=&quot;284&quot;/&gt;&lt;/object&gt;&lt;object type=&quot;3&quot; unique_id=&quot;10009&quot;&gt;&lt;property id=&quot;20148&quot; value=&quot;5&quot;/&gt;&lt;property id=&quot;20300&quot; value=&quot;Slide 6 - &amp;quot;Two-Content Subtitle Layout&amp;quot;&quot;/&gt;&lt;property id=&quot;20307&quot; value=&quot;285&quot;/&gt;&lt;/object&gt;&lt;object type=&quot;3&quot; unique_id=&quot;10010&quot;&gt;&lt;property id=&quot;20148&quot; value=&quot;5&quot;/&gt;&lt;property id=&quot;20300&quot; value=&quot;Slide 7 - &amp;quot;Table Example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Pie Chart Example&amp;quot;&quot;/&gt;&lt;property id=&quot;20307&quot; value=&quot;283&quot;/&gt;&lt;/object&gt;&lt;object type=&quot;3&quot; unique_id=&quot;10012&quot;&gt;&lt;property id=&quot;20148&quot; value=&quot;5&quot;/&gt;&lt;property id=&quot;20300&quot; value=&quot;Slide 9 - &amp;quot;Pie Chart Example&amp;quot;&quot;/&gt;&lt;property id=&quot;20307&quot; value=&quot;300&quot;/&gt;&lt;/object&gt;&lt;object type=&quot;3&quot; unique_id=&quot;10013&quot;&gt;&lt;property id=&quot;20148&quot; value=&quot;5&quot;/&gt;&lt;property id=&quot;20300&quot; value=&quot;Slide 10 - &amp;quot;Column Chart Example&amp;quot;&quot;/&gt;&lt;property id=&quot;20307&quot; value=&quot;279&quot;/&gt;&lt;/object&gt;&lt;object type=&quot;3&quot; unique_id=&quot;10014&quot;&gt;&lt;property id=&quot;20148&quot; value=&quot;5&quot;/&gt;&lt;property id=&quot;20300&quot; value=&quot;Slide 11 - &amp;quot;Line Chart Example&amp;quot;&quot;/&gt;&lt;property id=&quot;20307&quot; value=&quot;278&quot;/&gt;&lt;/object&gt;&lt;object type=&quot;3&quot; unique_id=&quot;10015&quot;&gt;&lt;property id=&quot;20148&quot; value=&quot;5&quot;/&gt;&lt;property id=&quot;20300&quot; value=&quot;Slide 12 - &amp;quot;Presentation Master Color Palette&amp;quot;&quot;/&gt;&lt;property id=&quot;20307&quot; value=&quot;287&quot;/&gt;&lt;/object&gt;&lt;object type=&quot;3&quot; unique_id=&quot;10018&quot;&gt;&lt;property id=&quot;20148&quot; value=&quot;5&quot;/&gt;&lt;property id=&quot;20300&quot; value=&quot;Slide 15 - &amp;quot;Working With the Amgen Color Palette&amp;quot;&quot;/&gt;&lt;property id=&quot;20307&quot; value=&quot;289&quot;/&gt;&lt;/object&gt;&lt;object type=&quot;3&quot; unique_id=&quot;10019&quot;&gt;&lt;property id=&quot;20148&quot; value=&quot;5&quot;/&gt;&lt;property id=&quot;20300&quot; value=&quot;Slide 16 - &amp;quot;Formatting Slides&amp;quot;&quot;/&gt;&lt;property id=&quot;20307&quot; value=&quot;298&quot;/&gt;&lt;/object&gt;&lt;object type=&quot;3&quot; unique_id=&quot;10020&quot;&gt;&lt;property id=&quot;20148&quot; value=&quot;5&quot;/&gt;&lt;property id=&quot;20300&quot; value=&quot;Slide 17 - &amp;quot;Selecting Objects&amp;quot;&quot;/&gt;&lt;property id=&quot;20307&quot; value=&quot;296&quot;/&gt;&lt;/object&gt;&lt;object type=&quot;3&quot; unique_id=&quot;10021&quot;&gt;&lt;property id=&quot;20148&quot; value=&quot;5&quot;/&gt;&lt;property id=&quot;20300&quot; value=&quot;Slide 18 - &amp;quot;Working With Objects&amp;quot;&quot;/&gt;&lt;property id=&quot;20307&quot; value=&quot;293&quot;/&gt;&lt;/object&gt;&lt;object type=&quot;3&quot; unique_id=&quot;10022&quot;&gt;&lt;property id=&quot;20148&quot; value=&quot;5&quot;/&gt;&lt;property id=&quot;20300&quot; value=&quot;Slide 19 - &amp;quot;Adjusting Tables&amp;quot;&quot;/&gt;&lt;property id=&quot;20307&quot; value=&quot;297&quot;/&gt;&lt;/object&gt;&lt;object type=&quot;3&quot; unique_id=&quot;10023&quot;&gt;&lt;property id=&quot;20148&quot; value=&quot;5&quot;/&gt;&lt;property id=&quot;20300&quot; value=&quot;Slide 20 - &amp;quot;Streamlining Objects&amp;quot;&quot;/&gt;&lt;property id=&quot;20307&quot; value=&quot;294&quot;/&gt;&lt;/object&gt;&lt;object type=&quot;3&quot; unique_id=&quot;10707&quot;&gt;&lt;property id=&quot;20148&quot; value=&quot;5&quot;/&gt;&lt;property id=&quot;20300&quot; value=&quot;Slide 5 - &amp;quot;Photo Treatment With Label&amp;quot;&quot;/&gt;&lt;property id=&quot;20307&quot; value=&quot;303&quot;/&gt;&lt;/object&gt;&lt;object type=&quot;3&quot; unique_id=&quot;10752&quot;&gt;&lt;property id=&quot;20148&quot; value=&quot;5&quot;/&gt;&lt;property id=&quot;20300&quot; value=&quot;Slide 13 - &amp;quot;We Adapted Our Plan Swiftly&amp;quot;&quot;/&gt;&lt;property id=&quot;20307&quot; value=&quot;304&quot;/&gt;&lt;/object&gt;&lt;object type=&quot;3&quot; unique_id=&quot;10753&quot;&gt;&lt;property id=&quot;20148&quot; value=&quot;5&quot;/&gt;&lt;property id=&quot;20300&quot; value=&quot;Slide 14 - &amp;quot;Our Strategy Positions Us Well&amp;quot;&quot;/&gt;&lt;property id=&quot;20307&quot; value=&quot;30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016 Amgen Corporate Template_16x9_INTERNAL">
  <a:themeElements>
    <a:clrScheme name="AmgenColors">
      <a:dk1>
        <a:srgbClr val="000000"/>
      </a:dk1>
      <a:lt1>
        <a:srgbClr val="FFFFFF"/>
      </a:lt1>
      <a:dk2>
        <a:srgbClr val="716F73"/>
      </a:dk2>
      <a:lt2>
        <a:srgbClr val="00BCE4"/>
      </a:lt2>
      <a:accent1>
        <a:srgbClr val="0063C3"/>
      </a:accent1>
      <a:accent2>
        <a:srgbClr val="88C765"/>
      </a:accent2>
      <a:accent3>
        <a:srgbClr val="F3C108"/>
      </a:accent3>
      <a:accent4>
        <a:srgbClr val="D34D2F"/>
      </a:accent4>
      <a:accent5>
        <a:srgbClr val="597B7C"/>
      </a:accent5>
      <a:accent6>
        <a:srgbClr val="005480"/>
      </a:accent6>
      <a:hlink>
        <a:srgbClr val="2DBCB6"/>
      </a:hlink>
      <a:folHlink>
        <a:srgbClr val="B2A97E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rnd">
          <a:solidFill>
            <a:schemeClr val="tx1"/>
          </a:solidFill>
          <a:tailEnd type="stealth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 Amgen Corporate Template_16x9_INTERNAL.potx" id="{82F601F7-CA58-4137-A929-CE6A2386785F}" vid="{C6DEFB1C-926F-45B5-828A-D1207924A3DE}"/>
    </a:ext>
  </a:extLst>
</a:theme>
</file>

<file path=ppt/theme/theme2.xml><?xml version="1.0" encoding="utf-8"?>
<a:theme xmlns:a="http://schemas.openxmlformats.org/drawingml/2006/main" name="Amgen">
  <a:themeElements>
    <a:clrScheme name="Amgen Powerpoint Template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7CC2"/>
      </a:accent1>
      <a:accent2>
        <a:srgbClr val="FCC30C"/>
      </a:accent2>
      <a:accent3>
        <a:srgbClr val="FFFFFF"/>
      </a:accent3>
      <a:accent4>
        <a:srgbClr val="000000"/>
      </a:accent4>
      <a:accent5>
        <a:srgbClr val="AABFDD"/>
      </a:accent5>
      <a:accent6>
        <a:srgbClr val="E4B00A"/>
      </a:accent6>
      <a:hlink>
        <a:srgbClr val="42865C"/>
      </a:hlink>
      <a:folHlink>
        <a:srgbClr val="C0362C"/>
      </a:folHlink>
    </a:clrScheme>
    <a:fontScheme name="Amgen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mgen Powerpoint Templat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63C3"/>
        </a:accent1>
        <a:accent2>
          <a:srgbClr val="FCC30C"/>
        </a:accent2>
        <a:accent3>
          <a:srgbClr val="FFFFFF"/>
        </a:accent3>
        <a:accent4>
          <a:srgbClr val="000000"/>
        </a:accent4>
        <a:accent5>
          <a:srgbClr val="AAB7DE"/>
        </a:accent5>
        <a:accent6>
          <a:srgbClr val="E4B00A"/>
        </a:accent6>
        <a:hlink>
          <a:srgbClr val="42865C"/>
        </a:hlink>
        <a:folHlink>
          <a:srgbClr val="C03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mgen Powerpoint Template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7CC2"/>
        </a:accent1>
        <a:accent2>
          <a:srgbClr val="FCC30C"/>
        </a:accent2>
        <a:accent3>
          <a:srgbClr val="FFFFFF"/>
        </a:accent3>
        <a:accent4>
          <a:srgbClr val="000000"/>
        </a:accent4>
        <a:accent5>
          <a:srgbClr val="AABFDD"/>
        </a:accent5>
        <a:accent6>
          <a:srgbClr val="E4B00A"/>
        </a:accent6>
        <a:hlink>
          <a:srgbClr val="42865C"/>
        </a:hlink>
        <a:folHlink>
          <a:srgbClr val="C036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Amgen Theme">
      <a:dk1>
        <a:srgbClr val="000000"/>
      </a:dk1>
      <a:lt1>
        <a:srgbClr val="FFFFFF"/>
      </a:lt1>
      <a:dk2>
        <a:srgbClr val="777777"/>
      </a:dk2>
      <a:lt2>
        <a:srgbClr val="C0C0C0"/>
      </a:lt2>
      <a:accent1>
        <a:srgbClr val="007CC2"/>
      </a:accent1>
      <a:accent2>
        <a:srgbClr val="FCC30C"/>
      </a:accent2>
      <a:accent3>
        <a:srgbClr val="42865C"/>
      </a:accent3>
      <a:accent4>
        <a:srgbClr val="C0362C"/>
      </a:accent4>
      <a:accent5>
        <a:srgbClr val="003161"/>
      </a:accent5>
      <a:accent6>
        <a:srgbClr val="81B5E2"/>
      </a:accent6>
      <a:hlink>
        <a:srgbClr val="007CC2"/>
      </a:hlink>
      <a:folHlink>
        <a:srgbClr val="81B5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mgen">
      <a:dk1>
        <a:sysClr val="windowText" lastClr="000000"/>
      </a:dk1>
      <a:lt1>
        <a:sysClr val="window" lastClr="FFFFFF"/>
      </a:lt1>
      <a:dk2>
        <a:srgbClr val="868686"/>
      </a:dk2>
      <a:lt2>
        <a:srgbClr val="2DBCB6"/>
      </a:lt2>
      <a:accent1>
        <a:srgbClr val="00A3C4"/>
      </a:accent1>
      <a:accent2>
        <a:srgbClr val="F3CC63"/>
      </a:accent2>
      <a:accent3>
        <a:srgbClr val="95CB6E"/>
      </a:accent3>
      <a:accent4>
        <a:srgbClr val="D14D2A"/>
      </a:accent4>
      <a:accent5>
        <a:srgbClr val="EC951A"/>
      </a:accent5>
      <a:accent6>
        <a:srgbClr val="0063C3"/>
      </a:accent6>
      <a:hlink>
        <a:srgbClr val="00A3C4"/>
      </a:hlink>
      <a:folHlink>
        <a:srgbClr val="2DBCB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ept Document" ma:contentTypeID="0x010100A61895BDB9A670468EC689B9FEE20D4300684415630E2F7A4D98E21C0B8CB1F4F4009084E69EF871A44099302130BD14962F" ma:contentTypeVersion="7" ma:contentTypeDescription="Dept Document" ma:contentTypeScope="" ma:versionID="04ed6c1721a7f296e49577c5a9f2604b">
  <xsd:schema xmlns:xsd="http://www.w3.org/2001/XMLSchema" xmlns:xs="http://www.w3.org/2001/XMLSchema" xmlns:p="http://schemas.microsoft.com/office/2006/metadata/properties" xmlns:ns2="39b91340-540f-4ce1-a303-61a708f507e8" xmlns:ns3="7e567ca9-0403-4824-87ec-8a351a935572" targetNamespace="http://schemas.microsoft.com/office/2006/metadata/properties" ma:root="true" ma:fieldsID="d6c8a5ff90980943b19fd5fdc7ab5efc" ns2:_="" ns3:_="">
    <xsd:import namespace="39b91340-540f-4ce1-a303-61a708f507e8"/>
    <xsd:import namespace="7e567ca9-0403-4824-87ec-8a351a935572"/>
    <xsd:element name="properties">
      <xsd:complexType>
        <xsd:sequence>
          <xsd:element name="documentManagement">
            <xsd:complexType>
              <xsd:all>
                <xsd:element ref="ns2:Notes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91340-540f-4ce1-a303-61a708f507e8" elementFormDefault="qualified">
    <xsd:import namespace="http://schemas.microsoft.com/office/2006/documentManagement/types"/>
    <xsd:import namespace="http://schemas.microsoft.com/office/infopath/2007/PartnerControls"/>
    <xsd:element name="Notes0" ma:index="8" nillable="true" ma:displayName="Notes" ma:internalName="Notes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67ca9-0403-4824-87ec-8a351a935572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0 xmlns="39b91340-540f-4ce1-a303-61a708f507e8" xsi:nil="true"/>
    <_dlc_DocId xmlns="7e567ca9-0403-4824-87ec-8a351a935572">X7KFCPD7EWT5-6-1111</_dlc_DocId>
    <_dlc_DocIdUrl xmlns="7e567ca9-0403-4824-87ec-8a351a935572">
      <Url>https://myteams.amgen.com/sites/CorpCommPhil/_layouts/DocIdRedir.aspx?ID=X7KFCPD7EWT5-6-1111</Url>
      <Description>X7KFCPD7EWT5-6-1111</Description>
    </_dlc_DocIdUrl>
  </documentManagement>
</p:properties>
</file>

<file path=customXml/itemProps1.xml><?xml version="1.0" encoding="utf-8"?>
<ds:datastoreItem xmlns:ds="http://schemas.openxmlformats.org/officeDocument/2006/customXml" ds:itemID="{752A9CFF-BFB8-4063-A321-A65AD75C2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b91340-540f-4ce1-a303-61a708f507e8"/>
    <ds:schemaRef ds:uri="7e567ca9-0403-4824-87ec-8a351a9355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5F0353-D9E8-468D-9623-939F5D42DDE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3C56DA5-3A24-49F1-A6D6-AB931E9AD60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6EF29D6-6F05-45B7-B6C7-DA890F0A48DF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7e567ca9-0403-4824-87ec-8a351a935572"/>
    <ds:schemaRef ds:uri="39b91340-540f-4ce1-a303-61a708f507e8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Amgen%20Corporate%20Template_16x9_INTERNAL</Template>
  <TotalTime>0</TotalTime>
  <Words>626</Words>
  <Application>Microsoft Office PowerPoint</Application>
  <PresentationFormat>On-screen Show (16:9)</PresentationFormat>
  <Paragraphs>131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Wingdings</vt:lpstr>
      <vt:lpstr>2016 Amgen Corporate Template_16x9_INTERNAL</vt:lpstr>
      <vt:lpstr>Amgen</vt:lpstr>
      <vt:lpstr>R programming in a regulated environment      </vt:lpstr>
      <vt:lpstr>Agenda </vt:lpstr>
      <vt:lpstr>Why?</vt:lpstr>
      <vt:lpstr>Problems Identified:</vt:lpstr>
      <vt:lpstr> 500 lines of SAS code</vt:lpstr>
      <vt:lpstr>A brainstorming exercise:</vt:lpstr>
      <vt:lpstr>Close Source SAS</vt:lpstr>
      <vt:lpstr>Open source: R</vt:lpstr>
      <vt:lpstr>Paradox of R</vt:lpstr>
      <vt:lpstr>In a regulatory environment, R means:</vt:lpstr>
      <vt:lpstr>Regulated</vt:lpstr>
      <vt:lpstr>Challenges</vt:lpstr>
      <vt:lpstr>Reproducibility</vt:lpstr>
      <vt:lpstr>Readability</vt:lpstr>
      <vt:lpstr>R Script</vt:lpstr>
      <vt:lpstr>Graph requirement </vt:lpstr>
      <vt:lpstr>R script</vt:lpstr>
      <vt:lpstr>PowerPoint Presentation</vt:lpstr>
      <vt:lpstr>PowerPoint Presentation</vt:lpstr>
      <vt:lpstr>R script structure</vt:lpstr>
      <vt:lpstr>The good, the bad</vt:lpstr>
      <vt:lpstr>The good, the bad</vt:lpstr>
      <vt:lpstr>PowerPoint Presentation</vt:lpstr>
      <vt:lpstr>Some rules</vt:lpstr>
      <vt:lpstr>Demo of where we are:</vt:lpstr>
      <vt:lpstr>Comments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2017-03-18T03:04:31Z</dcterms:created>
  <dcterms:modified xsi:type="dcterms:W3CDTF">2017-04-28T01:10:45Z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fc7e1c20-12c0-47d8-87d7-cd36f4b18716</vt:lpwstr>
  </property>
  <property fmtid="{D5CDD505-2E9C-101B-9397-08002B2CF9AE}" pid="3" name="ContentTypeId">
    <vt:lpwstr>0x010100A61895BDB9A670468EC689B9FEE20D4300684415630E2F7A4D98E21C0B8CB1F4F4009084E69EF871A44099302130BD14962F</vt:lpwstr>
  </property>
</Properties>
</file>