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71" r:id="rId3"/>
    <p:sldId id="258" r:id="rId4"/>
    <p:sldId id="305" r:id="rId5"/>
    <p:sldId id="317" r:id="rId6"/>
    <p:sldId id="319" r:id="rId7"/>
    <p:sldId id="345" r:id="rId8"/>
    <p:sldId id="322" r:id="rId9"/>
    <p:sldId id="328" r:id="rId10"/>
    <p:sldId id="330" r:id="rId11"/>
    <p:sldId id="334" r:id="rId12"/>
    <p:sldId id="333" r:id="rId13"/>
    <p:sldId id="347" r:id="rId14"/>
    <p:sldId id="335" r:id="rId15"/>
    <p:sldId id="336" r:id="rId16"/>
    <p:sldId id="337" r:id="rId17"/>
    <p:sldId id="338" r:id="rId18"/>
    <p:sldId id="339" r:id="rId19"/>
    <p:sldId id="340" r:id="rId20"/>
    <p:sldId id="342" r:id="rId21"/>
    <p:sldId id="344" r:id="rId22"/>
    <p:sldId id="346" r:id="rId23"/>
    <p:sldId id="326" r:id="rId24"/>
    <p:sldId id="296" r:id="rId25"/>
    <p:sldId id="29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66"/>
    <a:srgbClr val="314865"/>
    <a:srgbClr val="31C2DF"/>
    <a:srgbClr val="FF5050"/>
    <a:srgbClr val="610303"/>
    <a:srgbClr val="82B0CC"/>
    <a:srgbClr val="4D8FB7"/>
    <a:srgbClr val="666666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7" autoAdjust="0"/>
    <p:restoredTop sz="90981" autoAdjust="0"/>
  </p:normalViewPr>
  <p:slideViewPr>
    <p:cSldViewPr snapToGrid="0">
      <p:cViewPr varScale="1">
        <p:scale>
          <a:sx n="62" d="100"/>
          <a:sy n="62" d="100"/>
        </p:scale>
        <p:origin x="288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4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6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7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70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7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3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26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3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27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3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9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50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20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9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87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30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1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5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2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1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095259"/>
            <a:ext cx="9655728" cy="1754326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City of Los Angeles </a:t>
            </a:r>
            <a:endParaRPr lang="zh-CN" altLang="en-US" sz="5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sym typeface="Arial"/>
            </a:endParaRPr>
          </a:p>
          <a:p>
            <a:pPr algn="ctr"/>
            <a:r>
              <a:rPr lang="en-US" altLang="zh-CN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HR Contracts Analysis</a:t>
            </a:r>
            <a:endParaRPr lang="zh-CN" altLang="en-US" sz="5400" b="1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300CFA-1A6A-4D76-860A-899BB1E29C4B}"/>
              </a:ext>
            </a:extLst>
          </p:cNvPr>
          <p:cNvSpPr/>
          <p:nvPr/>
        </p:nvSpPr>
        <p:spPr>
          <a:xfrm>
            <a:off x="2726423" y="4063377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UCI MSBA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> 2018 Team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C23E139E-6490-4619-BC23-1278360B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69" y="4858226"/>
            <a:ext cx="26816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Gloria Gong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Rujin Zhang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  Michael </a:t>
            </a:r>
            <a:r>
              <a:rPr lang="en-US" altLang="zh-CN" b="1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Troina</a:t>
            </a:r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C28C4B-295F-427E-97BE-5B976946F29D}"/>
              </a:ext>
            </a:extLst>
          </p:cNvPr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C2FDB96-8147-4A79-9269-76F1E31F645A}"/>
              </a:ext>
            </a:extLst>
          </p:cNvPr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0AE1546-F1A7-4AD3-A1CF-E0FC1F37E09A}"/>
              </a:ext>
            </a:extLst>
          </p:cNvPr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9" name="等腰三角形 198">
            <a:extLst>
              <a:ext uri="{FF2B5EF4-FFF2-40B4-BE49-F238E27FC236}">
                <a16:creationId xmlns:a16="http://schemas.microsoft.com/office/drawing/2014/main" id="{E119EE2D-2DDC-4BDC-8023-53213D15A010}"/>
              </a:ext>
            </a:extLst>
          </p:cNvPr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5C186AE1-013F-4ACB-9141-5EB620591E71}"/>
              </a:ext>
            </a:extLst>
          </p:cNvPr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等腰三角形 200">
            <a:extLst>
              <a:ext uri="{FF2B5EF4-FFF2-40B4-BE49-F238E27FC236}">
                <a16:creationId xmlns:a16="http://schemas.microsoft.com/office/drawing/2014/main" id="{6E2EAD45-83C8-4B49-A507-241CE4DE8969}"/>
              </a:ext>
            </a:extLst>
          </p:cNvPr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11" name="Shape 118">
            <a:extLst>
              <a:ext uri="{FF2B5EF4-FFF2-40B4-BE49-F238E27FC236}">
                <a16:creationId xmlns:a16="http://schemas.microsoft.com/office/drawing/2014/main" id="{CCE54A6E-9C56-48AA-9D54-2FB9AA3913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184" y="216653"/>
            <a:ext cx="2070730" cy="1292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4DB6811-E8E2-4A97-89D9-2C9F0BC23569}"/>
              </a:ext>
            </a:extLst>
          </p:cNvPr>
          <p:cNvGrpSpPr/>
          <p:nvPr/>
        </p:nvGrpSpPr>
        <p:grpSpPr>
          <a:xfrm>
            <a:off x="3189538" y="160294"/>
            <a:ext cx="3548960" cy="384721"/>
            <a:chOff x="907035" y="2456780"/>
            <a:chExt cx="2085512" cy="719507"/>
          </a:xfrm>
        </p:grpSpPr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2BBC6C4B-64BB-49AB-9366-6A3B372E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35" y="2481264"/>
              <a:ext cx="2085512" cy="617538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9" name="Title 20">
              <a:extLst>
                <a:ext uri="{FF2B5EF4-FFF2-40B4-BE49-F238E27FC236}">
                  <a16:creationId xmlns:a16="http://schemas.microsoft.com/office/drawing/2014/main" id="{7B8F93F2-45B5-4BE1-99F5-576F12B86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17885" y="2456780"/>
              <a:ext cx="1891568" cy="71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1. Create dictionaries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845E03-98BD-4DBF-A434-1CDBAE065CCE}"/>
              </a:ext>
            </a:extLst>
          </p:cNvPr>
          <p:cNvSpPr txBox="1"/>
          <p:nvPr/>
        </p:nvSpPr>
        <p:spPr>
          <a:xfrm>
            <a:off x="644600" y="1461154"/>
            <a:ext cx="2167954" cy="2177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2C3C7-CF16-4B94-BF9C-8A8F38229051}"/>
              </a:ext>
            </a:extLst>
          </p:cNvPr>
          <p:cNvSpPr txBox="1"/>
          <p:nvPr/>
        </p:nvSpPr>
        <p:spPr>
          <a:xfrm>
            <a:off x="425635" y="610642"/>
            <a:ext cx="1199015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NLU: extracting entities &amp; keywords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employee, organization, job class, date, amount, bonus, eligibility…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100+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based on Watson NLU news pool and discussion with City expert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WKS: build initial dictionaries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Add regex rules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date, number, amou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Apply dictionaries (pre-annotator)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FB77C-53CA-4564-BCB4-4030E60F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24" y="2531006"/>
            <a:ext cx="7562850" cy="2362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5D4D85-D356-4D22-86CD-627D0B553AAE}"/>
              </a:ext>
            </a:extLst>
          </p:cNvPr>
          <p:cNvSpPr/>
          <p:nvPr/>
        </p:nvSpPr>
        <p:spPr>
          <a:xfrm>
            <a:off x="1114437" y="2792398"/>
            <a:ext cx="1055802" cy="431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875AFC-030B-41AE-87D7-2D34FC59FA59}"/>
              </a:ext>
            </a:extLst>
          </p:cNvPr>
          <p:cNvSpPr/>
          <p:nvPr/>
        </p:nvSpPr>
        <p:spPr>
          <a:xfrm>
            <a:off x="3482136" y="3544773"/>
            <a:ext cx="3390004" cy="142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38719E9-C73A-4CCB-9AB4-F2E8C545D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78" b="21376"/>
          <a:stretch/>
        </p:blipFill>
        <p:spPr>
          <a:xfrm>
            <a:off x="691523" y="6242604"/>
            <a:ext cx="5200650" cy="4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31D8C5F-868D-4936-96CE-EBBFFB355CCE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2AC0C95C-93A8-4C2B-B319-1640371C6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3" name="Title 20">
              <a:extLst>
                <a:ext uri="{FF2B5EF4-FFF2-40B4-BE49-F238E27FC236}">
                  <a16:creationId xmlns:a16="http://schemas.microsoft.com/office/drawing/2014/main" id="{917BC53E-199F-4615-9D37-85A41FC01E1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2. Human annotating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59E5D76-8A50-4D68-AE85-8D8A5873C3CD}"/>
              </a:ext>
            </a:extLst>
          </p:cNvPr>
          <p:cNvSpPr txBox="1"/>
          <p:nvPr/>
        </p:nvSpPr>
        <p:spPr>
          <a:xfrm>
            <a:off x="377808" y="1047935"/>
            <a:ext cx="11990159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Human annotating based on dictionaries (pre-annotator)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Annotate 600+ documents in MOU1-5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9832D-B05C-4E47-8169-6976AC839D77}"/>
              </a:ext>
            </a:extLst>
          </p:cNvPr>
          <p:cNvGrpSpPr/>
          <p:nvPr/>
        </p:nvGrpSpPr>
        <p:grpSpPr>
          <a:xfrm>
            <a:off x="879460" y="1607488"/>
            <a:ext cx="10175534" cy="4022750"/>
            <a:chOff x="849483" y="1730037"/>
            <a:chExt cx="10417617" cy="386948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70318BA-24A8-4123-A0A7-481ECEB5152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49483" y="1730037"/>
              <a:ext cx="10417617" cy="386948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488B63-6EB4-4683-A700-D2B26CD4E2F4}"/>
                </a:ext>
              </a:extLst>
            </p:cNvPr>
            <p:cNvSpPr txBox="1"/>
            <p:nvPr/>
          </p:nvSpPr>
          <p:spPr>
            <a:xfrm>
              <a:off x="1649691" y="1730037"/>
              <a:ext cx="131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employee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2346DE-29DE-41A1-ABF4-587C4CBCFD29}"/>
                </a:ext>
              </a:extLst>
            </p:cNvPr>
            <p:cNvSpPr txBox="1"/>
            <p:nvPr/>
          </p:nvSpPr>
          <p:spPr>
            <a:xfrm>
              <a:off x="4423128" y="1730037"/>
              <a:ext cx="131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eligibility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494FF7-B7BA-4B91-A7FF-4515A6474FD9}"/>
                </a:ext>
              </a:extLst>
            </p:cNvPr>
            <p:cNvSpPr txBox="1"/>
            <p:nvPr/>
          </p:nvSpPr>
          <p:spPr>
            <a:xfrm>
              <a:off x="5421643" y="2949683"/>
              <a:ext cx="152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organization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705D05-ABF0-4A0E-BA58-7624132A3617}"/>
                </a:ext>
              </a:extLst>
            </p:cNvPr>
            <p:cNvSpPr txBox="1"/>
            <p:nvPr/>
          </p:nvSpPr>
          <p:spPr>
            <a:xfrm>
              <a:off x="6049047" y="3567267"/>
              <a:ext cx="131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leave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830A9D-4435-432F-985D-8B36B7C769AB}"/>
                </a:ext>
              </a:extLst>
            </p:cNvPr>
            <p:cNvSpPr txBox="1"/>
            <p:nvPr/>
          </p:nvSpPr>
          <p:spPr>
            <a:xfrm>
              <a:off x="1106078" y="4143635"/>
              <a:ext cx="131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number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B8123-699F-4649-A1C3-5DB98BEB00C6}"/>
                </a:ext>
              </a:extLst>
            </p:cNvPr>
            <p:cNvSpPr txBox="1"/>
            <p:nvPr/>
          </p:nvSpPr>
          <p:spPr>
            <a:xfrm>
              <a:off x="2407022" y="4126018"/>
              <a:ext cx="131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C0066"/>
                  </a:solidFill>
                </a:rPr>
                <a:t>time unit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3. Model training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19F571-C57A-443C-9F77-BDE63C5BE6D8}"/>
              </a:ext>
            </a:extLst>
          </p:cNvPr>
          <p:cNvSpPr txBox="1"/>
          <p:nvPr/>
        </p:nvSpPr>
        <p:spPr>
          <a:xfrm>
            <a:off x="622170" y="867266"/>
            <a:ext cx="65987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Divide documents and train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test: blind = 70%: 23%: 7%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Observe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F1, precision, recall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entities F1, precision, recall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D74AE-C867-426D-80EC-D3A4CFE2C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35" b="6165"/>
          <a:stretch/>
        </p:blipFill>
        <p:spPr>
          <a:xfrm>
            <a:off x="1438275" y="3071973"/>
            <a:ext cx="5133234" cy="11651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2001C-7083-4A4B-BDAE-7725CE398E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5" b="16370"/>
          <a:stretch/>
        </p:blipFill>
        <p:spPr>
          <a:xfrm>
            <a:off x="1438275" y="4348987"/>
            <a:ext cx="5133234" cy="1090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55DAE-73C3-45BE-B4E8-D191AFB4A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5551428"/>
            <a:ext cx="5133234" cy="969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1AD054-D9E4-479B-B1E3-4F8EEF281EB4}"/>
              </a:ext>
            </a:extLst>
          </p:cNvPr>
          <p:cNvSpPr txBox="1"/>
          <p:nvPr/>
        </p:nvSpPr>
        <p:spPr>
          <a:xfrm>
            <a:off x="6741184" y="6000369"/>
            <a:ext cx="463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[0, 1],  the higher the better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D5EFA3-206F-4CF5-89BC-ED3F543FAD9C}"/>
              </a:ext>
            </a:extLst>
          </p:cNvPr>
          <p:cNvSpPr/>
          <p:nvPr/>
        </p:nvSpPr>
        <p:spPr>
          <a:xfrm>
            <a:off x="1006875" y="4434759"/>
            <a:ext cx="5825440" cy="969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3. Model training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19F571-C57A-443C-9F77-BDE63C5BE6D8}"/>
              </a:ext>
            </a:extLst>
          </p:cNvPr>
          <p:cNvSpPr txBox="1"/>
          <p:nvPr/>
        </p:nvSpPr>
        <p:spPr>
          <a:xfrm>
            <a:off x="712950" y="1204396"/>
            <a:ext cx="659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F1 result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55B84-E317-4E9B-8EFE-0C1D0E17C678}"/>
              </a:ext>
            </a:extLst>
          </p:cNvPr>
          <p:cNvGrpSpPr/>
          <p:nvPr/>
        </p:nvGrpSpPr>
        <p:grpSpPr>
          <a:xfrm>
            <a:off x="792913" y="1871117"/>
            <a:ext cx="6896100" cy="3629466"/>
            <a:chOff x="1018831" y="2960147"/>
            <a:chExt cx="6896100" cy="36294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1002C3-F27A-43D6-A431-3D8A045A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831" y="2960147"/>
              <a:ext cx="6896100" cy="36294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EA225-1901-409E-AAA3-C347CF2B202B}"/>
                </a:ext>
              </a:extLst>
            </p:cNvPr>
            <p:cNvSpPr/>
            <p:nvPr/>
          </p:nvSpPr>
          <p:spPr>
            <a:xfrm>
              <a:off x="3544478" y="4270342"/>
              <a:ext cx="282804" cy="2545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001087-E5B8-474B-9318-38BFE2DF4A2F}"/>
                </a:ext>
              </a:extLst>
            </p:cNvPr>
            <p:cNvSpPr/>
            <p:nvPr/>
          </p:nvSpPr>
          <p:spPr>
            <a:xfrm>
              <a:off x="5729704" y="4350470"/>
              <a:ext cx="282804" cy="2545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C88057-B488-416A-80BE-93FF0224A824}"/>
              </a:ext>
            </a:extLst>
          </p:cNvPr>
          <p:cNvSpPr txBox="1"/>
          <p:nvPr/>
        </p:nvSpPr>
        <p:spPr>
          <a:xfrm>
            <a:off x="8020692" y="2887039"/>
            <a:ext cx="406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Overall F1 improves significantly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Recall for ‘benefits’ improves significantly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D397D-A970-4767-B85E-4B2E1541F664}"/>
              </a:ext>
            </a:extLst>
          </p:cNvPr>
          <p:cNvSpPr txBox="1"/>
          <p:nvPr/>
        </p:nvSpPr>
        <p:spPr>
          <a:xfrm>
            <a:off x="3210016" y="2848008"/>
            <a:ext cx="520439" cy="37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8BD28-6EA9-4754-B7AB-56F3893FD0F3}"/>
              </a:ext>
            </a:extLst>
          </p:cNvPr>
          <p:cNvSpPr txBox="1"/>
          <p:nvPr/>
        </p:nvSpPr>
        <p:spPr>
          <a:xfrm>
            <a:off x="5449514" y="2916092"/>
            <a:ext cx="520439" cy="37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248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3. Model training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55B84-E317-4E9B-8EFE-0C1D0E17C678}"/>
              </a:ext>
            </a:extLst>
          </p:cNvPr>
          <p:cNvGrpSpPr/>
          <p:nvPr/>
        </p:nvGrpSpPr>
        <p:grpSpPr>
          <a:xfrm>
            <a:off x="534486" y="784673"/>
            <a:ext cx="6598762" cy="2288465"/>
            <a:chOff x="1018831" y="2960147"/>
            <a:chExt cx="6896100" cy="36294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1002C3-F27A-43D6-A431-3D8A045A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831" y="2960147"/>
              <a:ext cx="6896100" cy="36294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EA225-1901-409E-AAA3-C347CF2B202B}"/>
                </a:ext>
              </a:extLst>
            </p:cNvPr>
            <p:cNvSpPr/>
            <p:nvPr/>
          </p:nvSpPr>
          <p:spPr>
            <a:xfrm>
              <a:off x="3544478" y="4270342"/>
              <a:ext cx="282804" cy="2545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D16B42F-0F7E-40B9-86B0-FAAC69DE9A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64464" y="4496870"/>
            <a:ext cx="7001901" cy="16299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35155-1FCE-45B8-B3A1-418ED9EEE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464" y="3330270"/>
            <a:ext cx="7001902" cy="9972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932250-2A90-478B-ABD6-B0967456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07" y="3275229"/>
            <a:ext cx="4095750" cy="301302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FC2156-5AFF-4C3C-B9F2-5C81ABE7F65B}"/>
              </a:ext>
            </a:extLst>
          </p:cNvPr>
          <p:cNvSpPr/>
          <p:nvPr/>
        </p:nvSpPr>
        <p:spPr>
          <a:xfrm>
            <a:off x="4511957" y="3681539"/>
            <a:ext cx="429913" cy="274011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32B265-77EB-449D-B6F5-E58D42D14AF3}"/>
              </a:ext>
            </a:extLst>
          </p:cNvPr>
          <p:cNvSpPr/>
          <p:nvPr/>
        </p:nvSpPr>
        <p:spPr>
          <a:xfrm rot="2995168">
            <a:off x="4416771" y="4607218"/>
            <a:ext cx="606344" cy="284699"/>
          </a:xfrm>
          <a:prstGeom prst="rightArrow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6EA4F-4D00-4630-81E0-6F2B333D1092}"/>
              </a:ext>
            </a:extLst>
          </p:cNvPr>
          <p:cNvSpPr txBox="1"/>
          <p:nvPr/>
        </p:nvSpPr>
        <p:spPr>
          <a:xfrm>
            <a:off x="2709012" y="1289612"/>
            <a:ext cx="520439" cy="37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1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3. Model training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B18C98-B28B-4905-9CB5-33ADD090F7B2}"/>
              </a:ext>
            </a:extLst>
          </p:cNvPr>
          <p:cNvSpPr txBox="1"/>
          <p:nvPr/>
        </p:nvSpPr>
        <p:spPr>
          <a:xfrm>
            <a:off x="450687" y="5802548"/>
            <a:ext cx="398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F1: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0.66  -&gt;  0.8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1134F2-31BC-463E-801A-9893C493F8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485" y="1084966"/>
            <a:ext cx="8251296" cy="19557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94003E-36E5-4C82-8B2A-FB5A94BCD2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1333" y="3706178"/>
            <a:ext cx="8264448" cy="17217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5EE921B3-CBA4-432D-8B9F-DD7FE47F03C3}"/>
              </a:ext>
            </a:extLst>
          </p:cNvPr>
          <p:cNvSpPr/>
          <p:nvPr/>
        </p:nvSpPr>
        <p:spPr>
          <a:xfrm>
            <a:off x="4235926" y="3250880"/>
            <a:ext cx="697583" cy="292230"/>
          </a:xfrm>
          <a:prstGeom prst="downArrow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3. Model training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55B84-E317-4E9B-8EFE-0C1D0E17C678}"/>
              </a:ext>
            </a:extLst>
          </p:cNvPr>
          <p:cNvGrpSpPr/>
          <p:nvPr/>
        </p:nvGrpSpPr>
        <p:grpSpPr>
          <a:xfrm>
            <a:off x="534486" y="746965"/>
            <a:ext cx="6598762" cy="2288465"/>
            <a:chOff x="1018831" y="2900343"/>
            <a:chExt cx="6896100" cy="36294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1002C3-F27A-43D6-A431-3D8A045A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831" y="2900343"/>
              <a:ext cx="6896100" cy="36294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EA225-1901-409E-AAA3-C347CF2B202B}"/>
                </a:ext>
              </a:extLst>
            </p:cNvPr>
            <p:cNvSpPr/>
            <p:nvPr/>
          </p:nvSpPr>
          <p:spPr>
            <a:xfrm>
              <a:off x="5678286" y="4255389"/>
              <a:ext cx="282804" cy="254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2598AFE-02F9-4B89-B3D7-6ED51F902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51" y="3127950"/>
            <a:ext cx="3373367" cy="36014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EE4756-BF56-4F19-9AF8-9E4B8E53F454}"/>
              </a:ext>
            </a:extLst>
          </p:cNvPr>
          <p:cNvSpPr/>
          <p:nvPr/>
        </p:nvSpPr>
        <p:spPr>
          <a:xfrm>
            <a:off x="275779" y="3668774"/>
            <a:ext cx="3795906" cy="1304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7D9BB27-6601-418B-B219-E81A6A34BAC8}"/>
              </a:ext>
            </a:extLst>
          </p:cNvPr>
          <p:cNvSpPr/>
          <p:nvPr/>
        </p:nvSpPr>
        <p:spPr>
          <a:xfrm>
            <a:off x="4358760" y="3429000"/>
            <a:ext cx="445743" cy="1544221"/>
          </a:xfrm>
          <a:prstGeom prst="rightBrace">
            <a:avLst>
              <a:gd name="adj1" fmla="val 8333"/>
              <a:gd name="adj2" fmla="val 26803"/>
            </a:avLst>
          </a:prstGeom>
          <a:ln w="28575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91F96-4F78-4838-AC83-4B1CFC13A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3" y="3280085"/>
            <a:ext cx="1407760" cy="33867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BD0C26-EE3A-4022-972D-5CA002EE09A8}"/>
              </a:ext>
            </a:extLst>
          </p:cNvPr>
          <p:cNvSpPr txBox="1"/>
          <p:nvPr/>
        </p:nvSpPr>
        <p:spPr>
          <a:xfrm>
            <a:off x="4929769" y="1267044"/>
            <a:ext cx="520439" cy="37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07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3. Model training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55B84-E317-4E9B-8EFE-0C1D0E17C678}"/>
              </a:ext>
            </a:extLst>
          </p:cNvPr>
          <p:cNvGrpSpPr/>
          <p:nvPr/>
        </p:nvGrpSpPr>
        <p:grpSpPr>
          <a:xfrm>
            <a:off x="534486" y="746965"/>
            <a:ext cx="6598762" cy="2288465"/>
            <a:chOff x="1018831" y="2900343"/>
            <a:chExt cx="6896100" cy="36294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1002C3-F27A-43D6-A431-3D8A045A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831" y="2900343"/>
              <a:ext cx="6896100" cy="36294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8EA225-1901-409E-AAA3-C347CF2B202B}"/>
                </a:ext>
              </a:extLst>
            </p:cNvPr>
            <p:cNvSpPr/>
            <p:nvPr/>
          </p:nvSpPr>
          <p:spPr>
            <a:xfrm>
              <a:off x="5678286" y="4255389"/>
              <a:ext cx="282804" cy="254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EACFDFD-B0AB-4090-B604-12FE6E585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57"/>
          <a:stretch/>
        </p:blipFill>
        <p:spPr>
          <a:xfrm>
            <a:off x="534486" y="3348611"/>
            <a:ext cx="5507439" cy="30455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DF3959-61AD-44BD-AC2D-E16B93966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757" y="3265661"/>
            <a:ext cx="4980955" cy="32866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44A70E-63D3-4BE7-8D3B-EA3C286F36B6}"/>
              </a:ext>
            </a:extLst>
          </p:cNvPr>
          <p:cNvSpPr txBox="1"/>
          <p:nvPr/>
        </p:nvSpPr>
        <p:spPr>
          <a:xfrm>
            <a:off x="4929769" y="1267044"/>
            <a:ext cx="520439" cy="37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4. Model deploying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EC0E7F-385B-4136-BADC-D6D8CB3C74B6}"/>
              </a:ext>
            </a:extLst>
          </p:cNvPr>
          <p:cNvSpPr txBox="1"/>
          <p:nvPr/>
        </p:nvSpPr>
        <p:spPr>
          <a:xfrm>
            <a:off x="726412" y="1419783"/>
            <a:ext cx="756829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Deploy the WKS model into NLU</a:t>
            </a:r>
          </a:p>
          <a:p>
            <a:pPr marL="457200" indent="-457200">
              <a:buAutoNum type="arabicPeriod"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Use for extracting untrained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MOUs other than 1-5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try MOU6</a:t>
            </a:r>
          </a:p>
        </p:txBody>
      </p:sp>
    </p:spTree>
    <p:extLst>
      <p:ext uri="{BB962C8B-B14F-4D97-AF65-F5344CB8AC3E}">
        <p14:creationId xmlns:p14="http://schemas.microsoft.com/office/powerpoint/2010/main" val="42842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5. Model evaluation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EC0E7F-385B-4136-BADC-D6D8CB3C74B6}"/>
              </a:ext>
            </a:extLst>
          </p:cNvPr>
          <p:cNvSpPr txBox="1"/>
          <p:nvPr/>
        </p:nvSpPr>
        <p:spPr>
          <a:xfrm>
            <a:off x="534486" y="673581"/>
            <a:ext cx="756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MOU6 results: ‘benefits’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DC81C-37FB-427C-8E6F-938E5B8A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3" y="1438020"/>
            <a:ext cx="4040259" cy="1371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1CBA4-D333-4684-996C-0BBCE61F015E}"/>
              </a:ext>
            </a:extLst>
          </p:cNvPr>
          <p:cNvSpPr txBox="1"/>
          <p:nvPr/>
        </p:nvSpPr>
        <p:spPr>
          <a:xfrm>
            <a:off x="534486" y="1039082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combining ‘benefits’: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0D241-3FB8-4678-B29D-22BEC85A02E6}"/>
              </a:ext>
            </a:extLst>
          </p:cNvPr>
          <p:cNvSpPr txBox="1"/>
          <p:nvPr/>
        </p:nvSpPr>
        <p:spPr>
          <a:xfrm>
            <a:off x="5268591" y="1039082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combining: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E8E2A2-02C3-4D6D-AA10-4699C942904F}"/>
              </a:ext>
            </a:extLst>
          </p:cNvPr>
          <p:cNvSpPr txBox="1"/>
          <p:nvPr/>
        </p:nvSpPr>
        <p:spPr>
          <a:xfrm>
            <a:off x="5315726" y="6137284"/>
            <a:ext cx="487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total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unique benefits, among which</a:t>
            </a: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168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approved (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83.17%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C0E75-B6FE-461D-AA50-5BD4209D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238" y="1409739"/>
            <a:ext cx="4941864" cy="46501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84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C30D2CB-87AC-4C73-ABE3-7A9188B6EE04}"/>
              </a:ext>
            </a:extLst>
          </p:cNvPr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1F50B518-101A-4D4B-BCC9-8CAD6D51AA42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流程图: 终止 30">
              <a:extLst>
                <a:ext uri="{FF2B5EF4-FFF2-40B4-BE49-F238E27FC236}">
                  <a16:creationId xmlns:a16="http://schemas.microsoft.com/office/drawing/2014/main" id="{D33146DD-C177-44DF-A10D-386B11E14434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2" name="流程图: 终止 31">
              <a:extLst>
                <a:ext uri="{FF2B5EF4-FFF2-40B4-BE49-F238E27FC236}">
                  <a16:creationId xmlns:a16="http://schemas.microsoft.com/office/drawing/2014/main" id="{40F766B3-FA08-4C7A-BC77-51C0708A3093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112364" y="47479"/>
            <a:ext cx="1876919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latin typeface="微软雅黑"/>
              <a:ea typeface="微软雅黑"/>
            </a:endParaRPr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953E86C6-52A6-4837-B1B4-CF0C4F6C78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16417" y="1472046"/>
            <a:ext cx="1838848" cy="3678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Arial"/>
                <a:ea typeface="微软雅黑"/>
                <a:sym typeface="Arial"/>
              </a:rPr>
              <a:t>CONTENTS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61EEED9-162E-49FD-9987-4E4FD65F699B}"/>
              </a:ext>
            </a:extLst>
          </p:cNvPr>
          <p:cNvSpPr/>
          <p:nvPr/>
        </p:nvSpPr>
        <p:spPr>
          <a:xfrm>
            <a:off x="6600056" y="1782911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Arial"/>
                <a:ea typeface="微软雅黑"/>
                <a:sym typeface="Arial"/>
              </a:rPr>
              <a:t>Business Problems</a:t>
            </a:r>
            <a:endParaRPr lang="en-US" altLang="zh-CN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9A541B-3A72-4249-92C0-186D8B630A37}"/>
              </a:ext>
            </a:extLst>
          </p:cNvPr>
          <p:cNvSpPr/>
          <p:nvPr/>
        </p:nvSpPr>
        <p:spPr>
          <a:xfrm>
            <a:off x="6600056" y="2872420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 anchor="t">
            <a:spAutoFit/>
          </a:bodyPr>
          <a:lstStyle/>
          <a:p>
            <a:pPr>
              <a:buClr>
                <a:schemeClr val="hlink"/>
              </a:buClr>
              <a:buSzPct val="65000"/>
            </a:pPr>
            <a:r>
              <a:rPr lang="en-US" altLang="zh-CN" sz="2400" b="1" dirty="0">
                <a:latin typeface="Arial"/>
                <a:ea typeface="微软雅黑"/>
                <a:sym typeface="Arial"/>
              </a:rPr>
              <a:t>Data Description</a:t>
            </a:r>
            <a:endParaRPr lang="en-US" altLang="zh-CN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AD56D4C-4D0A-42B0-BDD5-369237F9F7C4}"/>
              </a:ext>
            </a:extLst>
          </p:cNvPr>
          <p:cNvSpPr/>
          <p:nvPr/>
        </p:nvSpPr>
        <p:spPr>
          <a:xfrm>
            <a:off x="6600056" y="3961930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 anchor="t">
            <a:spAutoFit/>
          </a:bodyPr>
          <a:lstStyle/>
          <a:p>
            <a:pPr>
              <a:buClr>
                <a:schemeClr val="hlink"/>
              </a:buClr>
              <a:buSzPct val="65000"/>
            </a:pPr>
            <a:r>
              <a:rPr lang="en-US" altLang="zh-CN" sz="2400" b="1" dirty="0">
                <a:latin typeface="Arial"/>
                <a:ea typeface="微软雅黑"/>
                <a:sym typeface="Arial"/>
              </a:rPr>
              <a:t>Watson Analysis</a:t>
            </a:r>
            <a:endParaRPr lang="en-US" altLang="zh-CN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8033EF-29FC-4D27-A1B8-860AB1793F00}"/>
              </a:ext>
            </a:extLst>
          </p:cNvPr>
          <p:cNvSpPr/>
          <p:nvPr/>
        </p:nvSpPr>
        <p:spPr>
          <a:xfrm>
            <a:off x="6600056" y="5051440"/>
            <a:ext cx="3890506" cy="46166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 anchor="t">
            <a:spAutoFit/>
          </a:bodyPr>
          <a:lstStyle/>
          <a:p>
            <a:pPr>
              <a:buClr>
                <a:schemeClr val="hlink"/>
              </a:buClr>
              <a:buSzPct val="65000"/>
            </a:pPr>
            <a:r>
              <a:rPr lang="en-US" sz="2400" b="1" dirty="0">
                <a:latin typeface="arial"/>
                <a:ea typeface="微软雅黑"/>
                <a:cs typeface="arial"/>
                <a:sym typeface="Arial"/>
              </a:rPr>
              <a:t>Project Conclusion</a:t>
            </a:r>
            <a:endParaRPr lang="en-US" altLang="zh-CN" b="1" dirty="0">
              <a:latin typeface="arial"/>
              <a:cs typeface="arial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DA92C32-63E7-4E24-8A92-4C415829099E}"/>
              </a:ext>
            </a:extLst>
          </p:cNvPr>
          <p:cNvGrpSpPr/>
          <p:nvPr/>
        </p:nvGrpSpPr>
        <p:grpSpPr>
          <a:xfrm>
            <a:off x="4343050" y="1707398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81EDAF-9224-4BBC-99B8-CA89797F8142}"/>
                </a:ext>
              </a:extLst>
            </p:cNvPr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>
                <a:extLst>
                  <a:ext uri="{FF2B5EF4-FFF2-40B4-BE49-F238E27FC236}">
                    <a16:creationId xmlns:a16="http://schemas.microsoft.com/office/drawing/2014/main" id="{E593CA49-1B4F-4102-9C0A-C5814E36A2E7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" name="流程图: 终止 1">
                <a:extLst>
                  <a:ext uri="{FF2B5EF4-FFF2-40B4-BE49-F238E27FC236}">
                    <a16:creationId xmlns:a16="http://schemas.microsoft.com/office/drawing/2014/main" id="{85C17F0F-F8A1-4947-BD89-CA01697C3C21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3" name="流程图: 终止 22">
                <a:extLst>
                  <a:ext uri="{FF2B5EF4-FFF2-40B4-BE49-F238E27FC236}">
                    <a16:creationId xmlns:a16="http://schemas.microsoft.com/office/drawing/2014/main" id="{6601980E-509B-4019-A4F8-CA09B5FA2B1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B6CAA7-DF84-484E-9C28-56061792A35A}"/>
                </a:ext>
              </a:extLst>
            </p:cNvPr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01</a:t>
              </a:r>
              <a:endParaRPr lang="zh-CN" altLang="en-US" sz="2800" b="1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09F04C-D1E2-48A7-948D-10734D5B5B83}"/>
              </a:ext>
            </a:extLst>
          </p:cNvPr>
          <p:cNvGrpSpPr/>
          <p:nvPr/>
        </p:nvGrpSpPr>
        <p:grpSpPr>
          <a:xfrm>
            <a:off x="4343050" y="2797727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52CD3E0-E59B-429A-9C9B-89DCBBE90DDA}"/>
                </a:ext>
              </a:extLst>
            </p:cNvPr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>
                <a:extLst>
                  <a:ext uri="{FF2B5EF4-FFF2-40B4-BE49-F238E27FC236}">
                    <a16:creationId xmlns:a16="http://schemas.microsoft.com/office/drawing/2014/main" id="{0ED95970-BEFA-46BA-88DE-16B99B3BFFDE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2" name="流程图: 终止 51">
                <a:extLst>
                  <a:ext uri="{FF2B5EF4-FFF2-40B4-BE49-F238E27FC236}">
                    <a16:creationId xmlns:a16="http://schemas.microsoft.com/office/drawing/2014/main" id="{E01DE3AB-3071-40DB-AB57-34B1917EE399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3" name="流程图: 终止 52">
                <a:extLst>
                  <a:ext uri="{FF2B5EF4-FFF2-40B4-BE49-F238E27FC236}">
                    <a16:creationId xmlns:a16="http://schemas.microsoft.com/office/drawing/2014/main" id="{B8B9DA37-53AA-412F-959E-17838283E9DF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4E060EF-CF74-4B6E-BAE1-3A7519A03AF0}"/>
                </a:ext>
              </a:extLst>
            </p:cNvPr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02</a:t>
              </a:r>
              <a:endParaRPr lang="zh-CN" altLang="en-US" sz="2800" b="1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2C3D2D-4753-4361-A716-85DEDDA72901}"/>
              </a:ext>
            </a:extLst>
          </p:cNvPr>
          <p:cNvGrpSpPr/>
          <p:nvPr/>
        </p:nvGrpSpPr>
        <p:grpSpPr>
          <a:xfrm>
            <a:off x="4343050" y="3888056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CCAD882-888A-4D70-8C8E-C6D636F1B8D4}"/>
                </a:ext>
              </a:extLst>
            </p:cNvPr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>
                <a:extLst>
                  <a:ext uri="{FF2B5EF4-FFF2-40B4-BE49-F238E27FC236}">
                    <a16:creationId xmlns:a16="http://schemas.microsoft.com/office/drawing/2014/main" id="{49B8D226-DCF4-4FA6-89FC-0D0CEE67A1AC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6" name="流程图: 终止 55">
                <a:extLst>
                  <a:ext uri="{FF2B5EF4-FFF2-40B4-BE49-F238E27FC236}">
                    <a16:creationId xmlns:a16="http://schemas.microsoft.com/office/drawing/2014/main" id="{B1E1DF72-638B-4928-A36A-9216C161FB72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57" name="流程图: 终止 56">
                <a:extLst>
                  <a:ext uri="{FF2B5EF4-FFF2-40B4-BE49-F238E27FC236}">
                    <a16:creationId xmlns:a16="http://schemas.microsoft.com/office/drawing/2014/main" id="{D42FA9AC-B76A-4619-832B-7DD3F712616C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9DFB905-101D-47A2-8467-36821BCA9595}"/>
                </a:ext>
              </a:extLst>
            </p:cNvPr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03</a:t>
              </a:r>
              <a:endParaRPr lang="zh-CN" altLang="en-US" sz="2800" b="1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84B7D40-B194-4BBC-BC0B-D8B4A78F3F82}"/>
              </a:ext>
            </a:extLst>
          </p:cNvPr>
          <p:cNvGrpSpPr/>
          <p:nvPr/>
        </p:nvGrpSpPr>
        <p:grpSpPr>
          <a:xfrm>
            <a:off x="4343050" y="4978385"/>
            <a:ext cx="1752950" cy="607609"/>
            <a:chOff x="4343050" y="4431630"/>
            <a:chExt cx="1752950" cy="60760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6FC00AC-D677-4B98-9979-52B16F3B0C87}"/>
                </a:ext>
              </a:extLst>
            </p:cNvPr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>
                <a:extLst>
                  <a:ext uri="{FF2B5EF4-FFF2-40B4-BE49-F238E27FC236}">
                    <a16:creationId xmlns:a16="http://schemas.microsoft.com/office/drawing/2014/main" id="{1C29FF16-2D1B-4713-809F-F89C36F92A50}"/>
                  </a:ext>
                </a:extLst>
              </p:cNvPr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0" name="流程图: 终止 59">
                <a:extLst>
                  <a:ext uri="{FF2B5EF4-FFF2-40B4-BE49-F238E27FC236}">
                    <a16:creationId xmlns:a16="http://schemas.microsoft.com/office/drawing/2014/main" id="{DF0CAB27-66D6-4B64-9611-CDF203E5E718}"/>
                  </a:ext>
                </a:extLst>
              </p:cNvPr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1" name="流程图: 终止 60">
                <a:extLst>
                  <a:ext uri="{FF2B5EF4-FFF2-40B4-BE49-F238E27FC236}">
                    <a16:creationId xmlns:a16="http://schemas.microsoft.com/office/drawing/2014/main" id="{CEA0FFCE-71C9-437B-BC0F-B6FC4B7E05F6}"/>
                  </a:ext>
                </a:extLst>
              </p:cNvPr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F0C4187-4782-40A5-A2A8-B08D281B08F9}"/>
                </a:ext>
              </a:extLst>
            </p:cNvPr>
            <p:cNvSpPr txBox="1"/>
            <p:nvPr/>
          </p:nvSpPr>
          <p:spPr>
            <a:xfrm>
              <a:off x="4872741" y="4516019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314865"/>
                  </a:solidFill>
                  <a:latin typeface="Arial"/>
                  <a:ea typeface="微软雅黑"/>
                  <a:sym typeface="Arial"/>
                </a:rPr>
                <a:t>04</a:t>
              </a:r>
              <a:endParaRPr lang="zh-CN" altLang="en-US" sz="2800" b="1">
                <a:solidFill>
                  <a:srgbClr val="314865"/>
                </a:solidFill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8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5. Model evaluation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EC0E7F-385B-4136-BADC-D6D8CB3C74B6}"/>
              </a:ext>
            </a:extLst>
          </p:cNvPr>
          <p:cNvSpPr txBox="1"/>
          <p:nvPr/>
        </p:nvSpPr>
        <p:spPr>
          <a:xfrm>
            <a:off x="534486" y="683008"/>
            <a:ext cx="756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MOU6 results: ‘eligibility’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C8F7A-B9B1-4C7A-BB92-FB228C7E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9" y="1123322"/>
            <a:ext cx="4810125" cy="55832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4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5. Model evaluation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EC0E7F-385B-4136-BADC-D6D8CB3C74B6}"/>
              </a:ext>
            </a:extLst>
          </p:cNvPr>
          <p:cNvSpPr txBox="1"/>
          <p:nvPr/>
        </p:nvSpPr>
        <p:spPr>
          <a:xfrm>
            <a:off x="534486" y="683008"/>
            <a:ext cx="756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New York Firefighters contract results: ‘benefits’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5C9F1-EF6D-4FFA-A7FE-A130558B9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0"/>
          <a:stretch/>
        </p:blipFill>
        <p:spPr>
          <a:xfrm>
            <a:off x="630074" y="1126903"/>
            <a:ext cx="4838700" cy="55702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25C32-3FD9-45C7-BB19-F96ADE5DA3AA}"/>
              </a:ext>
            </a:extLst>
          </p:cNvPr>
          <p:cNvSpPr txBox="1"/>
          <p:nvPr/>
        </p:nvSpPr>
        <p:spPr>
          <a:xfrm>
            <a:off x="6515839" y="3575002"/>
            <a:ext cx="557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out of 30 have </a:t>
            </a:r>
            <a:r>
              <a:rPr lang="en-US" b="1" dirty="0">
                <a:solidFill>
                  <a:srgbClr val="FF0000"/>
                </a:solidFill>
              </a:rPr>
              <a:t>NEVER appeared </a:t>
            </a:r>
            <a:r>
              <a:rPr lang="en-US" dirty="0"/>
              <a:t>in</a:t>
            </a:r>
          </a:p>
          <a:p>
            <a:r>
              <a:rPr lang="en-US" dirty="0"/>
              <a:t>training MOU1-5 / other City of LA MOUs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66AA6-0341-4C4D-8D72-9403DD3B21A9}"/>
              </a:ext>
            </a:extLst>
          </p:cNvPr>
          <p:cNvSpPr/>
          <p:nvPr/>
        </p:nvSpPr>
        <p:spPr>
          <a:xfrm>
            <a:off x="425635" y="1378061"/>
            <a:ext cx="5164460" cy="5040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FDC27E5-C122-4B6C-B051-7126CE728F6B}"/>
              </a:ext>
            </a:extLst>
          </p:cNvPr>
          <p:cNvSpPr/>
          <p:nvPr/>
        </p:nvSpPr>
        <p:spPr>
          <a:xfrm>
            <a:off x="5873128" y="1378061"/>
            <a:ext cx="445743" cy="5040215"/>
          </a:xfrm>
          <a:prstGeom prst="rightBrace">
            <a:avLst>
              <a:gd name="adj1" fmla="val 8333"/>
              <a:gd name="adj2" fmla="val 49808"/>
            </a:avLst>
          </a:prstGeom>
          <a:ln w="28575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9" name="组合 109">
            <a:extLst>
              <a:ext uri="{FF2B5EF4-FFF2-40B4-BE49-F238E27FC236}">
                <a16:creationId xmlns:a16="http://schemas.microsoft.com/office/drawing/2014/main" id="{09BE597C-88AD-4779-ADE2-2F1B73A4EAB7}"/>
              </a:ext>
            </a:extLst>
          </p:cNvPr>
          <p:cNvGrpSpPr/>
          <p:nvPr/>
        </p:nvGrpSpPr>
        <p:grpSpPr>
          <a:xfrm>
            <a:off x="3291273" y="160881"/>
            <a:ext cx="3655290" cy="393420"/>
            <a:chOff x="3457341" y="2197782"/>
            <a:chExt cx="4607882" cy="836222"/>
          </a:xfrm>
        </p:grpSpPr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FC0D55B-EF00-4548-8BC3-A6274566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341" y="2262202"/>
              <a:ext cx="4607882" cy="771802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200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Title 20">
              <a:extLst>
                <a:ext uri="{FF2B5EF4-FFF2-40B4-BE49-F238E27FC236}">
                  <a16:creationId xmlns:a16="http://schemas.microsoft.com/office/drawing/2014/main" id="{A8DACF4F-FAE0-4911-8806-F6936E152A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25432" y="2197782"/>
              <a:ext cx="4180889" cy="81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5. Model evaluation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EC0E7F-385B-4136-BADC-D6D8CB3C74B6}"/>
              </a:ext>
            </a:extLst>
          </p:cNvPr>
          <p:cNvSpPr txBox="1"/>
          <p:nvPr/>
        </p:nvSpPr>
        <p:spPr>
          <a:xfrm>
            <a:off x="534486" y="795844"/>
            <a:ext cx="756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Evaluation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EA4CB-7839-4061-B546-32C7A019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7" y="1312657"/>
            <a:ext cx="6002679" cy="48149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CFCD637-4B5D-4A84-846B-6981C86AC9EF}"/>
              </a:ext>
            </a:extLst>
          </p:cNvPr>
          <p:cNvSpPr/>
          <p:nvPr/>
        </p:nvSpPr>
        <p:spPr>
          <a:xfrm>
            <a:off x="5445303" y="2208944"/>
            <a:ext cx="1132957" cy="472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7E004-05E0-423D-8BCD-AC8593758E3F}"/>
              </a:ext>
            </a:extLst>
          </p:cNvPr>
          <p:cNvSpPr/>
          <p:nvPr/>
        </p:nvSpPr>
        <p:spPr>
          <a:xfrm>
            <a:off x="329949" y="5545343"/>
            <a:ext cx="6411235" cy="582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84492" y="2643919"/>
            <a:ext cx="8251553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6600" dirty="0">
                <a:solidFill>
                  <a:srgbClr val="314865"/>
                </a:solidFill>
                <a:latin typeface="微软雅黑"/>
                <a:sym typeface="Arial"/>
              </a:rPr>
              <a:t>Project </a:t>
            </a:r>
            <a:r>
              <a:rPr lang="zh-CN" altLang="en-US" sz="6600" dirty="0">
                <a:solidFill>
                  <a:srgbClr val="314865"/>
                </a:solidFill>
                <a:latin typeface="微软雅黑"/>
              </a:rPr>
              <a:t>Conclusion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80" y="4244899"/>
            <a:ext cx="54103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D8E2A2C-784C-4FC3-8505-9328C6997394}"/>
              </a:ext>
            </a:extLst>
          </p:cNvPr>
          <p:cNvSpPr/>
          <p:nvPr/>
        </p:nvSpPr>
        <p:spPr>
          <a:xfrm>
            <a:off x="425634" y="3916585"/>
            <a:ext cx="11259412" cy="27632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BEA85C-848B-4DAE-9532-DE5800B22C21}"/>
              </a:ext>
            </a:extLst>
          </p:cNvPr>
          <p:cNvSpPr/>
          <p:nvPr/>
        </p:nvSpPr>
        <p:spPr>
          <a:xfrm>
            <a:off x="401721" y="713538"/>
            <a:ext cx="11259412" cy="2948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4782621" y="1105012"/>
            <a:ext cx="0" cy="64712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4"/>
          <p:cNvSpPr txBox="1">
            <a:spLocks noChangeArrowheads="1"/>
          </p:cNvSpPr>
          <p:nvPr/>
        </p:nvSpPr>
        <p:spPr bwMode="auto">
          <a:xfrm>
            <a:off x="5042174" y="1306458"/>
            <a:ext cx="70765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  <a:defRPr sz="2000">
                <a:latin typeface="Arial"/>
                <a:ea typeface="微软雅黑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Arial"/>
              </a:rPr>
              <a:t>MOU6: </a:t>
            </a:r>
            <a:r>
              <a:rPr lang="en-US" altLang="zh-CN" b="1" dirty="0">
                <a:solidFill>
                  <a:srgbClr val="FF0000"/>
                </a:solidFill>
                <a:sym typeface="Arial"/>
              </a:rPr>
              <a:t>75</a:t>
            </a:r>
            <a:r>
              <a:rPr lang="en-US" altLang="zh-CN" dirty="0">
                <a:sym typeface="Arial"/>
              </a:rPr>
              <a:t> pages (</a:t>
            </a:r>
            <a:r>
              <a:rPr lang="en-US" altLang="zh-CN" b="1" dirty="0">
                <a:solidFill>
                  <a:srgbClr val="FF0000"/>
                </a:solidFill>
                <a:sym typeface="Arial"/>
              </a:rPr>
              <a:t>531</a:t>
            </a:r>
            <a:r>
              <a:rPr lang="en-US" altLang="zh-CN" dirty="0">
                <a:sym typeface="Arial"/>
              </a:rPr>
              <a:t> para, </a:t>
            </a:r>
            <a:r>
              <a:rPr lang="en-US" altLang="zh-CN" b="1" dirty="0">
                <a:solidFill>
                  <a:srgbClr val="FF0000"/>
                </a:solidFill>
                <a:sym typeface="Arial"/>
              </a:rPr>
              <a:t>25029</a:t>
            </a:r>
            <a:r>
              <a:rPr lang="en-US" altLang="zh-CN" dirty="0">
                <a:sym typeface="Arial"/>
              </a:rPr>
              <a:t> words) in </a:t>
            </a:r>
            <a:r>
              <a:rPr lang="en-US" altLang="zh-CN" b="1" dirty="0">
                <a:solidFill>
                  <a:srgbClr val="FF0000"/>
                </a:solidFill>
                <a:sym typeface="Arial"/>
              </a:rPr>
              <a:t>4 min</a:t>
            </a:r>
          </a:p>
          <a:p>
            <a:r>
              <a:rPr lang="en-US" altLang="zh-CN" dirty="0">
                <a:sym typeface="Arial"/>
              </a:rPr>
              <a:t>Apply to any City government for contracts</a:t>
            </a:r>
          </a:p>
          <a:p>
            <a:endParaRPr lang="en-US" altLang="zh-CN" b="1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22" name="文本框 37"/>
          <p:cNvSpPr txBox="1"/>
          <p:nvPr/>
        </p:nvSpPr>
        <p:spPr>
          <a:xfrm>
            <a:off x="4917488" y="801860"/>
            <a:ext cx="6642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Improve info retrieving efficiency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94761" y="1195565"/>
            <a:ext cx="556576" cy="556576"/>
            <a:chOff x="5747657" y="2305619"/>
            <a:chExt cx="556576" cy="556576"/>
          </a:xfrm>
        </p:grpSpPr>
        <p:sp>
          <p:nvSpPr>
            <p:cNvPr id="24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4831385" y="4257441"/>
            <a:ext cx="1" cy="118013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8"/>
          <p:cNvSpPr txBox="1">
            <a:spLocks noChangeArrowheads="1"/>
          </p:cNvSpPr>
          <p:nvPr/>
        </p:nvSpPr>
        <p:spPr bwMode="auto">
          <a:xfrm>
            <a:off x="5090228" y="4454413"/>
            <a:ext cx="63359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  <a:defRPr sz="2000">
                <a:latin typeface="Arial"/>
                <a:ea typeface="微软雅黑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Arial"/>
              </a:rPr>
              <a:t>Try to understand machine’s way of communicating</a:t>
            </a:r>
          </a:p>
          <a:p>
            <a:r>
              <a:rPr lang="en-US" altLang="zh-CN" dirty="0">
                <a:sym typeface="Arial"/>
              </a:rPr>
              <a:t>Make assumptions -&gt; test assumptions</a:t>
            </a:r>
          </a:p>
          <a:p>
            <a:r>
              <a:rPr lang="en-US" altLang="zh-CN" dirty="0">
                <a:sym typeface="Arial"/>
              </a:rPr>
              <a:t>Improve through comparing different results</a:t>
            </a:r>
          </a:p>
          <a:p>
            <a:endParaRPr lang="en-US" altLang="zh-CN" dirty="0">
              <a:sym typeface="Arial"/>
            </a:endParaRPr>
          </a:p>
        </p:txBody>
      </p:sp>
      <p:sp>
        <p:nvSpPr>
          <p:cNvPr id="28" name="文本框 49"/>
          <p:cNvSpPr txBox="1"/>
          <p:nvPr/>
        </p:nvSpPr>
        <p:spPr>
          <a:xfrm>
            <a:off x="4939420" y="4022725"/>
            <a:ext cx="4729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Machine learning experience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039264" y="4444139"/>
            <a:ext cx="556576" cy="556576"/>
            <a:chOff x="5747657" y="2305619"/>
            <a:chExt cx="556576" cy="556576"/>
          </a:xfrm>
        </p:grpSpPr>
        <p:sp>
          <p:nvSpPr>
            <p:cNvPr id="30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32" name="直接连接符 31"/>
          <p:cNvCxnSpPr>
            <a:cxnSpLocks/>
          </p:cNvCxnSpPr>
          <p:nvPr/>
        </p:nvCxnSpPr>
        <p:spPr>
          <a:xfrm>
            <a:off x="4790432" y="2152219"/>
            <a:ext cx="0" cy="12681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54"/>
          <p:cNvSpPr txBox="1">
            <a:spLocks noChangeArrowheads="1"/>
          </p:cNvSpPr>
          <p:nvPr/>
        </p:nvSpPr>
        <p:spPr bwMode="auto">
          <a:xfrm>
            <a:off x="5084995" y="2587472"/>
            <a:ext cx="6642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/>
                <a:ea typeface="微软雅黑"/>
                <a:sym typeface="Arial"/>
              </a:rPr>
              <a:t>Add more complete entities depending on City needs</a:t>
            </a:r>
          </a:p>
          <a:p>
            <a: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/>
                <a:ea typeface="微软雅黑"/>
                <a:sym typeface="Arial"/>
              </a:rPr>
              <a:t>Build relations in Watsons</a:t>
            </a:r>
          </a:p>
        </p:txBody>
      </p:sp>
      <p:sp>
        <p:nvSpPr>
          <p:cNvPr id="34" name="文本框 55"/>
          <p:cNvSpPr txBox="1"/>
          <p:nvPr/>
        </p:nvSpPr>
        <p:spPr>
          <a:xfrm>
            <a:off x="4969251" y="2133743"/>
            <a:ext cx="4669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Possible future directions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994761" y="2349015"/>
            <a:ext cx="556576" cy="556576"/>
            <a:chOff x="5747657" y="2305619"/>
            <a:chExt cx="556576" cy="556576"/>
          </a:xfrm>
        </p:grpSpPr>
        <p:sp>
          <p:nvSpPr>
            <p:cNvPr id="36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4715DD-D682-425E-9C5B-6535B1128802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276A576-8653-49D6-AEB7-7AD2CA0E8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3C54D7A-0522-48CD-8D8E-BC01E70921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Project Conclusion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5D391F5-F0F7-412D-BE60-672840CBFBF8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43D689-B454-487E-8892-C4383BE8620B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8C7E83-8507-446E-A9A3-839E29B0B800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2050" name="Picture 2" descr="Image result for city of la">
            <a:extLst>
              <a:ext uri="{FF2B5EF4-FFF2-40B4-BE49-F238E27FC236}">
                <a16:creationId xmlns:a16="http://schemas.microsoft.com/office/drawing/2014/main" id="{5E58709E-C744-411D-826B-C7B4AE09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1" y="864334"/>
            <a:ext cx="2608331" cy="26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Shape 118">
            <a:extLst>
              <a:ext uri="{FF2B5EF4-FFF2-40B4-BE49-F238E27FC236}">
                <a16:creationId xmlns:a16="http://schemas.microsoft.com/office/drawing/2014/main" id="{16950AAB-BE77-4CFF-9A5C-FD9A6350B0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12" y="4198842"/>
            <a:ext cx="2883172" cy="2074865"/>
          </a:xfrm>
          <a:prstGeom prst="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cxnSp>
        <p:nvCxnSpPr>
          <p:cNvPr id="51" name="直接连接符 25">
            <a:extLst>
              <a:ext uri="{FF2B5EF4-FFF2-40B4-BE49-F238E27FC236}">
                <a16:creationId xmlns:a16="http://schemas.microsoft.com/office/drawing/2014/main" id="{DF071711-FDAA-4C4C-82A1-ECA2EE53E14E}"/>
              </a:ext>
            </a:extLst>
          </p:cNvPr>
          <p:cNvCxnSpPr>
            <a:cxnSpLocks/>
          </p:cNvCxnSpPr>
          <p:nvPr/>
        </p:nvCxnSpPr>
        <p:spPr>
          <a:xfrm flipH="1">
            <a:off x="4844189" y="5859505"/>
            <a:ext cx="1" cy="63770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9">
            <a:extLst>
              <a:ext uri="{FF2B5EF4-FFF2-40B4-BE49-F238E27FC236}">
                <a16:creationId xmlns:a16="http://schemas.microsoft.com/office/drawing/2014/main" id="{0F324672-228B-4A2F-B753-C448326F04AE}"/>
              </a:ext>
            </a:extLst>
          </p:cNvPr>
          <p:cNvSpPr txBox="1"/>
          <p:nvPr/>
        </p:nvSpPr>
        <p:spPr>
          <a:xfrm>
            <a:off x="4939420" y="5636249"/>
            <a:ext cx="4729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Watson suggestion</a:t>
            </a:r>
          </a:p>
        </p:txBody>
      </p:sp>
      <p:grpSp>
        <p:nvGrpSpPr>
          <p:cNvPr id="53" name="组合 28">
            <a:extLst>
              <a:ext uri="{FF2B5EF4-FFF2-40B4-BE49-F238E27FC236}">
                <a16:creationId xmlns:a16="http://schemas.microsoft.com/office/drawing/2014/main" id="{B1BF3F52-D060-49CF-AF34-F3B67F090AC4}"/>
              </a:ext>
            </a:extLst>
          </p:cNvPr>
          <p:cNvGrpSpPr/>
          <p:nvPr/>
        </p:nvGrpSpPr>
        <p:grpSpPr>
          <a:xfrm>
            <a:off x="4020644" y="5868712"/>
            <a:ext cx="556576" cy="556576"/>
            <a:chOff x="5747657" y="2305619"/>
            <a:chExt cx="556576" cy="556576"/>
          </a:xfrm>
        </p:grpSpPr>
        <p:sp>
          <p:nvSpPr>
            <p:cNvPr id="54" name="椭圆 26">
              <a:extLst>
                <a:ext uri="{FF2B5EF4-FFF2-40B4-BE49-F238E27FC236}">
                  <a16:creationId xmlns:a16="http://schemas.microsoft.com/office/drawing/2014/main" id="{E5D271D7-BCB8-47BA-8801-B88A1479DA56}"/>
                </a:ext>
              </a:extLst>
            </p:cNvPr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燕尾形 30">
              <a:extLst>
                <a:ext uri="{FF2B5EF4-FFF2-40B4-BE49-F238E27FC236}">
                  <a16:creationId xmlns:a16="http://schemas.microsoft.com/office/drawing/2014/main" id="{98AFA225-0413-40BF-BCC6-97573152A8A8}"/>
                </a:ext>
              </a:extLst>
            </p:cNvPr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64" name="文本框 48">
            <a:extLst>
              <a:ext uri="{FF2B5EF4-FFF2-40B4-BE49-F238E27FC236}">
                <a16:creationId xmlns:a16="http://schemas.microsoft.com/office/drawing/2014/main" id="{A650FC6E-54D1-4C8D-B9FF-7E3314EA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433" y="6063629"/>
            <a:ext cx="63359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171450" indent="-171450" algn="just">
              <a:lnSpc>
                <a:spcPts val="2400"/>
              </a:lnSpc>
              <a:buFont typeface="Arial" panose="020B0604020202020204" pitchFamily="34" charset="0"/>
              <a:buChar char="•"/>
              <a:defRPr sz="2000">
                <a:latin typeface="Arial"/>
                <a:ea typeface="微软雅黑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ym typeface="Arial"/>
              </a:rPr>
              <a:t>External programming to improve working efficiency</a:t>
            </a:r>
          </a:p>
          <a:p>
            <a:endParaRPr lang="en-US" altLang="zh-CN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8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3ED1043-FFC5-49CC-9203-938CA2EB22E8}"/>
              </a:ext>
            </a:extLst>
          </p:cNvPr>
          <p:cNvSpPr/>
          <p:nvPr/>
        </p:nvSpPr>
        <p:spPr>
          <a:xfrm>
            <a:off x="1300292" y="1889864"/>
            <a:ext cx="9655728" cy="1107996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sym typeface="Arial"/>
              </a:rPr>
              <a:t>Thank you!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  <a:sym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74F1DE-8D46-4CE8-96CF-DB4DAEFE27A4}"/>
              </a:ext>
            </a:extLst>
          </p:cNvPr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/>
                <a:sym typeface="Arial"/>
              </a:rPr>
              <a:t>UCI MSBA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 2018 Team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"/>
              <a:sym typeface="Arial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25A5A9FB-67A9-4116-8DD2-08406560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256" y="4463525"/>
            <a:ext cx="26816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Gloria Gong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Rujin Zhang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Michael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rPr>
              <a:t>Troina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D0364DE-B9D6-4057-B178-80C7A0E51A16}"/>
              </a:ext>
            </a:extLst>
          </p:cNvPr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DC210A7-5B32-4DBC-9293-C27F8DB83F20}"/>
              </a:ext>
            </a:extLst>
          </p:cNvPr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01</a:t>
            </a:r>
            <a:endParaRPr lang="zh-CN" altLang="en-US" sz="14600" b="1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314865"/>
                </a:solidFill>
                <a:latin typeface="微软雅黑"/>
              </a:rPr>
              <a:t>Business Problem</a:t>
            </a:r>
            <a:r>
              <a:rPr lang="en-US" altLang="zh-CN" sz="6000" b="1" dirty="0">
                <a:solidFill>
                  <a:srgbClr val="314865"/>
                </a:solidFill>
                <a:latin typeface="微软雅黑"/>
              </a:rPr>
              <a:t>s</a:t>
            </a:r>
            <a:endParaRPr lang="zh-CN" altLang="en-US" sz="6000" b="1" dirty="0">
              <a:solidFill>
                <a:srgbClr val="314865"/>
              </a:solidFill>
              <a:latin typeface="微软雅黑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80" y="4244899"/>
            <a:ext cx="54103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FB6928D-FADF-4AF9-B124-4C4E94A7D632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4C781AD-222C-4F9F-96C0-3440883CB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C0B5790-2A73-4EF8-A226-8B181B6383A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Business Problems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5B426F-8450-40B6-87C9-B1AC7566E04E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1DD6AF-C2CB-4CAD-B64A-F7897730127F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976B9A0-7F89-4F27-B986-0B3B67497E9F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6" name="文本框 194">
            <a:extLst>
              <a:ext uri="{FF2B5EF4-FFF2-40B4-BE49-F238E27FC236}">
                <a16:creationId xmlns:a16="http://schemas.microsoft.com/office/drawing/2014/main" id="{D60E2CB9-5752-490E-BAE7-1CC43E474F4E}"/>
              </a:ext>
            </a:extLst>
          </p:cNvPr>
          <p:cNvSpPr txBox="1"/>
          <p:nvPr/>
        </p:nvSpPr>
        <p:spPr>
          <a:xfrm>
            <a:off x="2104160" y="1395925"/>
            <a:ext cx="542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Situations for the City of LA</a:t>
            </a:r>
            <a:endParaRPr lang="zh-CN" altLang="en-US" sz="2800" b="1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7" name="直接连接符 44">
            <a:extLst>
              <a:ext uri="{FF2B5EF4-FFF2-40B4-BE49-F238E27FC236}">
                <a16:creationId xmlns:a16="http://schemas.microsoft.com/office/drawing/2014/main" id="{4CA2AA9D-6CDD-40AC-A362-D45D9AB091E8}"/>
              </a:ext>
            </a:extLst>
          </p:cNvPr>
          <p:cNvCxnSpPr>
            <a:cxnSpLocks/>
          </p:cNvCxnSpPr>
          <p:nvPr/>
        </p:nvCxnSpPr>
        <p:spPr>
          <a:xfrm>
            <a:off x="2215299" y="1899912"/>
            <a:ext cx="5203596" cy="0"/>
          </a:xfrm>
          <a:prstGeom prst="line">
            <a:avLst/>
          </a:prstGeom>
          <a:ln w="1905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7">
            <a:extLst>
              <a:ext uri="{FF2B5EF4-FFF2-40B4-BE49-F238E27FC236}">
                <a16:creationId xmlns:a16="http://schemas.microsoft.com/office/drawing/2014/main" id="{6E0765A2-9D5D-4A03-905C-BDBDA835865B}"/>
              </a:ext>
            </a:extLst>
          </p:cNvPr>
          <p:cNvSpPr txBox="1"/>
          <p:nvPr/>
        </p:nvSpPr>
        <p:spPr>
          <a:xfrm>
            <a:off x="192831" y="1960821"/>
            <a:ext cx="11791504" cy="456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spc="-30" dirty="0">
                <a:latin typeface="Arial"/>
                <a:ea typeface="微软雅黑"/>
                <a:sym typeface="Arial"/>
              </a:rPr>
              <a:t>1. Big requirement in HR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/>
                <a:ea typeface="微软雅黑"/>
                <a:sym typeface="Arial"/>
              </a:rPr>
              <a:t>61000+ employees, 1255 job classes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Arial"/>
                <a:ea typeface="微软雅黑"/>
                <a:sym typeface="Arial"/>
              </a:rPr>
              <a:t>2. Hard questions to answer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/>
                <a:ea typeface="微软雅黑"/>
                <a:sym typeface="Arial"/>
              </a:rPr>
              <a:t>What are the common &amp; unique benefits for different job classes?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/>
                <a:ea typeface="微软雅黑"/>
                <a:sym typeface="Arial"/>
              </a:rPr>
              <a:t>What will be the changes in benefit costs due to changes in specific benefit elements?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-50" dirty="0">
                <a:latin typeface="Arial"/>
                <a:ea typeface="微软雅黑"/>
                <a:sym typeface="Arial"/>
              </a:rPr>
              <a:t>What will be the influence on crime statistics in relation to benefit changes on law enforcement employees?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Arial"/>
                <a:ea typeface="微软雅黑"/>
                <a:sym typeface="Arial"/>
              </a:rPr>
              <a:t>3. Current difficulty in contracts retrieving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/>
                <a:ea typeface="微软雅黑"/>
                <a:sym typeface="Arial"/>
              </a:rPr>
              <a:t>manual </a:t>
            </a:r>
            <a:r>
              <a:rPr lang="en-US" altLang="zh-CN" sz="2000" dirty="0">
                <a:latin typeface="Arial"/>
                <a:sym typeface="Arial"/>
              </a:rPr>
              <a:t>searching or expert knowledge?</a:t>
            </a:r>
            <a:endParaRPr lang="en-US" altLang="zh-CN" sz="2000" dirty="0">
              <a:latin typeface="Arial"/>
              <a:ea typeface="微软雅黑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endParaRPr lang="zh-CN" altLang="en-US" sz="2000" dirty="0">
              <a:latin typeface="Arial"/>
              <a:ea typeface="微软雅黑"/>
              <a:sym typeface="Arial"/>
            </a:endParaRPr>
          </a:p>
        </p:txBody>
      </p:sp>
      <p:sp>
        <p:nvSpPr>
          <p:cNvPr id="20" name="矩形 48">
            <a:extLst>
              <a:ext uri="{FF2B5EF4-FFF2-40B4-BE49-F238E27FC236}">
                <a16:creationId xmlns:a16="http://schemas.microsoft.com/office/drawing/2014/main" id="{F79AF970-DF5A-4FAC-99F4-528E3F3E65BF}"/>
              </a:ext>
            </a:extLst>
          </p:cNvPr>
          <p:cNvSpPr/>
          <p:nvPr/>
        </p:nvSpPr>
        <p:spPr>
          <a:xfrm>
            <a:off x="11728847" y="416667"/>
            <a:ext cx="392597" cy="3743030"/>
          </a:xfrm>
          <a:prstGeom prst="rect">
            <a:avLst/>
          </a:prstGeom>
          <a:solidFill>
            <a:srgbClr val="314865"/>
          </a:solidFill>
          <a:ln w="25400">
            <a:solidFill>
              <a:srgbClr val="31486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solidFill>
                <a:prstClr val="white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6" name="Picture 5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52D89ACC-CC31-4909-BB58-F8779308C9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7961"/>
            <a:ext cx="2054347" cy="125540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3B575A2-BDEE-4C49-B4ED-9D265FBCC3D5}"/>
              </a:ext>
            </a:extLst>
          </p:cNvPr>
          <p:cNvSpPr/>
          <p:nvPr/>
        </p:nvSpPr>
        <p:spPr>
          <a:xfrm>
            <a:off x="575582" y="6011423"/>
            <a:ext cx="10233149" cy="637575"/>
          </a:xfrm>
          <a:prstGeom prst="rect">
            <a:avLst/>
          </a:prstGeom>
          <a:solidFill>
            <a:srgbClr val="31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Target:      </a:t>
            </a:r>
            <a:r>
              <a:rPr lang="en-US" sz="2400" dirty="0">
                <a:latin typeface="Arial"/>
                <a:sym typeface="Arial"/>
              </a:rPr>
              <a:t>help </a:t>
            </a:r>
            <a:r>
              <a:rPr lang="en-US" altLang="zh-CN" sz="2400" dirty="0">
                <a:latin typeface="Arial"/>
                <a:sym typeface="Arial"/>
              </a:rPr>
              <a:t>retrieve HR info more effectively &amp; identify real benefit costs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02</a:t>
            </a:r>
            <a:endParaRPr lang="zh-CN" altLang="en-US" sz="14600" b="1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sym typeface="Arial"/>
              </a:rPr>
              <a:t>Da</a:t>
            </a:r>
            <a:r>
              <a:rPr lang="zh-CN" altLang="en-US" sz="6600" b="1" dirty="0">
                <a:solidFill>
                  <a:srgbClr val="314865"/>
                </a:solidFill>
                <a:latin typeface="微软雅黑"/>
              </a:rPr>
              <a:t>ta Description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80" y="4244899"/>
            <a:ext cx="54103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98A25B-BC04-493A-962C-2AC96C87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99" y="690939"/>
            <a:ext cx="3340908" cy="201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3A2E9-A4B4-4A8D-A06E-F6F0119A6A77}"/>
              </a:ext>
            </a:extLst>
          </p:cNvPr>
          <p:cNvSpPr txBox="1"/>
          <p:nvPr/>
        </p:nvSpPr>
        <p:spPr>
          <a:xfrm>
            <a:off x="9294879" y="53682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-- Mou1, Article 7.6 extract</a:t>
            </a:r>
          </a:p>
        </p:txBody>
      </p:sp>
      <p:grpSp>
        <p:nvGrpSpPr>
          <p:cNvPr id="14" name="组合 70">
            <a:extLst>
              <a:ext uri="{FF2B5EF4-FFF2-40B4-BE49-F238E27FC236}">
                <a16:creationId xmlns:a16="http://schemas.microsoft.com/office/drawing/2014/main" id="{65B6FFCC-9A6D-4173-85AB-A10A96C95D87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5" name="直接连接符 71">
              <a:extLst>
                <a:ext uri="{FF2B5EF4-FFF2-40B4-BE49-F238E27FC236}">
                  <a16:creationId xmlns:a16="http://schemas.microsoft.com/office/drawing/2014/main" id="{535355D9-850B-4EE1-9FEB-F52792635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72">
              <a:extLst>
                <a:ext uri="{FF2B5EF4-FFF2-40B4-BE49-F238E27FC236}">
                  <a16:creationId xmlns:a16="http://schemas.microsoft.com/office/drawing/2014/main" id="{A2850865-3801-4CB8-A544-887A09FECD1B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Data Description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矩形 73">
              <a:extLst>
                <a:ext uri="{FF2B5EF4-FFF2-40B4-BE49-F238E27FC236}">
                  <a16:creationId xmlns:a16="http://schemas.microsoft.com/office/drawing/2014/main" id="{42A82DAF-4C0A-4E9A-B4EE-2EBF89F2B76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矩形 74">
              <a:extLst>
                <a:ext uri="{FF2B5EF4-FFF2-40B4-BE49-F238E27FC236}">
                  <a16:creationId xmlns:a16="http://schemas.microsoft.com/office/drawing/2014/main" id="{7A966634-5DBD-49DE-8D5E-56A1482DFE84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矩形 75">
              <a:extLst>
                <a:ext uri="{FF2B5EF4-FFF2-40B4-BE49-F238E27FC236}">
                  <a16:creationId xmlns:a16="http://schemas.microsoft.com/office/drawing/2014/main" id="{D67F6F98-F4F2-4E7E-903C-6AE3DE58EE1A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2186D3-7257-4F6B-BB18-26FE808849CE}"/>
              </a:ext>
            </a:extLst>
          </p:cNvPr>
          <p:cNvSpPr txBox="1"/>
          <p:nvPr/>
        </p:nvSpPr>
        <p:spPr>
          <a:xfrm>
            <a:off x="569043" y="630715"/>
            <a:ext cx="5443738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Data: 44 MOUs (contracts):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Avg. 100+ pages each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Avg. 441 paragraphs each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Avg. 19207 words each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A760B-61CF-4F64-A89C-70E4850CA173}"/>
              </a:ext>
            </a:extLst>
          </p:cNvPr>
          <p:cNvSpPr/>
          <p:nvPr/>
        </p:nvSpPr>
        <p:spPr>
          <a:xfrm>
            <a:off x="400984" y="5806911"/>
            <a:ext cx="8377808" cy="774592"/>
          </a:xfrm>
          <a:prstGeom prst="rect">
            <a:avLst/>
          </a:prstGeom>
          <a:solidFill>
            <a:srgbClr val="31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Target: 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information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paragraphs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9B503B-8453-4B3F-8CE6-ECBB241A1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77" y="2932318"/>
            <a:ext cx="11459898" cy="242650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29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70">
            <a:extLst>
              <a:ext uri="{FF2B5EF4-FFF2-40B4-BE49-F238E27FC236}">
                <a16:creationId xmlns:a16="http://schemas.microsoft.com/office/drawing/2014/main" id="{65B6FFCC-9A6D-4173-85AB-A10A96C95D87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5" name="直接连接符 71">
              <a:extLst>
                <a:ext uri="{FF2B5EF4-FFF2-40B4-BE49-F238E27FC236}">
                  <a16:creationId xmlns:a16="http://schemas.microsoft.com/office/drawing/2014/main" id="{535355D9-850B-4EE1-9FEB-F52792635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72">
              <a:extLst>
                <a:ext uri="{FF2B5EF4-FFF2-40B4-BE49-F238E27FC236}">
                  <a16:creationId xmlns:a16="http://schemas.microsoft.com/office/drawing/2014/main" id="{A2850865-3801-4CB8-A544-887A09FECD1B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Data Description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矩形 73">
              <a:extLst>
                <a:ext uri="{FF2B5EF4-FFF2-40B4-BE49-F238E27FC236}">
                  <a16:creationId xmlns:a16="http://schemas.microsoft.com/office/drawing/2014/main" id="{42A82DAF-4C0A-4E9A-B4EE-2EBF89F2B76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8" name="矩形 74">
              <a:extLst>
                <a:ext uri="{FF2B5EF4-FFF2-40B4-BE49-F238E27FC236}">
                  <a16:creationId xmlns:a16="http://schemas.microsoft.com/office/drawing/2014/main" id="{7A966634-5DBD-49DE-8D5E-56A1482DFE84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矩形 75">
              <a:extLst>
                <a:ext uri="{FF2B5EF4-FFF2-40B4-BE49-F238E27FC236}">
                  <a16:creationId xmlns:a16="http://schemas.microsoft.com/office/drawing/2014/main" id="{D67F6F98-F4F2-4E7E-903C-6AE3DE58EE1A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2186D3-7257-4F6B-BB18-26FE808849CE}"/>
              </a:ext>
            </a:extLst>
          </p:cNvPr>
          <p:cNvSpPr txBox="1"/>
          <p:nvPr/>
        </p:nvSpPr>
        <p:spPr>
          <a:xfrm>
            <a:off x="323607" y="449375"/>
            <a:ext cx="667108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Possible entities of interest: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9B503B-8453-4B3F-8CE6-ECBB241A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1" y="1275710"/>
            <a:ext cx="11459898" cy="242650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8B6F4-4B61-4857-9305-6ECBA98B587D}"/>
              </a:ext>
            </a:extLst>
          </p:cNvPr>
          <p:cNvSpPr txBox="1"/>
          <p:nvPr/>
        </p:nvSpPr>
        <p:spPr>
          <a:xfrm>
            <a:off x="366051" y="3878228"/>
            <a:ext cx="10362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persons 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Legislative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1C2D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Office of the City Clerk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designated by the City Clerk to perform the duties of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14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400" dirty="0">
                <a:solidFill>
                  <a:srgbClr val="314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flat rate daily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24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unit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day, biweekly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F28B9F-BD34-4732-BA68-084A3514968B}"/>
              </a:ext>
            </a:extLst>
          </p:cNvPr>
          <p:cNvCxnSpPr/>
          <p:nvPr/>
        </p:nvCxnSpPr>
        <p:spPr>
          <a:xfrm>
            <a:off x="2394409" y="1838227"/>
            <a:ext cx="2762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520FEF-B438-4CA6-B60C-74260471CDAE}"/>
              </a:ext>
            </a:extLst>
          </p:cNvPr>
          <p:cNvCxnSpPr>
            <a:cxnSpLocks/>
          </p:cNvCxnSpPr>
          <p:nvPr/>
        </p:nvCxnSpPr>
        <p:spPr>
          <a:xfrm flipV="1">
            <a:off x="7477028" y="1838227"/>
            <a:ext cx="3251923" cy="157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9F2862-C266-4BC4-BD20-5D1FE3F454D3}"/>
              </a:ext>
            </a:extLst>
          </p:cNvPr>
          <p:cNvCxnSpPr>
            <a:cxnSpLocks/>
          </p:cNvCxnSpPr>
          <p:nvPr/>
        </p:nvCxnSpPr>
        <p:spPr>
          <a:xfrm>
            <a:off x="1566924" y="2292285"/>
            <a:ext cx="378750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A445F7-CBB0-443D-8C4F-29FB70B32AFD}"/>
              </a:ext>
            </a:extLst>
          </p:cNvPr>
          <p:cNvCxnSpPr>
            <a:cxnSpLocks/>
          </p:cNvCxnSpPr>
          <p:nvPr/>
        </p:nvCxnSpPr>
        <p:spPr>
          <a:xfrm>
            <a:off x="6658970" y="2273431"/>
            <a:ext cx="503969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B09D19-678E-4FDE-9FE0-0BBB075194B6}"/>
              </a:ext>
            </a:extLst>
          </p:cNvPr>
          <p:cNvCxnSpPr>
            <a:cxnSpLocks/>
          </p:cNvCxnSpPr>
          <p:nvPr/>
        </p:nvCxnSpPr>
        <p:spPr>
          <a:xfrm>
            <a:off x="534486" y="2718061"/>
            <a:ext cx="292618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0270C6-1B3A-476A-8DAA-959AD3624670}"/>
              </a:ext>
            </a:extLst>
          </p:cNvPr>
          <p:cNvCxnSpPr>
            <a:cxnSpLocks/>
          </p:cNvCxnSpPr>
          <p:nvPr/>
        </p:nvCxnSpPr>
        <p:spPr>
          <a:xfrm>
            <a:off x="1506138" y="3115558"/>
            <a:ext cx="338637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AE27EA-CB91-4978-9998-7B6C97768143}"/>
              </a:ext>
            </a:extLst>
          </p:cNvPr>
          <p:cNvCxnSpPr>
            <a:cxnSpLocks/>
          </p:cNvCxnSpPr>
          <p:nvPr/>
        </p:nvCxnSpPr>
        <p:spPr>
          <a:xfrm>
            <a:off x="5354425" y="3115558"/>
            <a:ext cx="612742" cy="0"/>
          </a:xfrm>
          <a:prstGeom prst="line">
            <a:avLst/>
          </a:prstGeom>
          <a:ln w="1905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F621D-9A11-4C7E-A173-536FAEC970C9}"/>
              </a:ext>
            </a:extLst>
          </p:cNvPr>
          <p:cNvCxnSpPr>
            <a:cxnSpLocks/>
          </p:cNvCxnSpPr>
          <p:nvPr/>
        </p:nvCxnSpPr>
        <p:spPr>
          <a:xfrm>
            <a:off x="6096000" y="3115558"/>
            <a:ext cx="111707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>
                <a:solidFill>
                  <a:srgbClr val="314865"/>
                </a:solidFill>
                <a:latin typeface="Arial"/>
                <a:ea typeface="微软雅黑"/>
                <a:cs typeface="Times New Roman" panose="02020603050405020304" pitchFamily="18" charset="0"/>
                <a:sym typeface="Arial"/>
              </a:rPr>
              <a:t>03</a:t>
            </a:r>
            <a:endParaRPr lang="zh-CN" altLang="en-US" sz="14600" b="1">
              <a:solidFill>
                <a:srgbClr val="314865"/>
              </a:solidFill>
              <a:latin typeface="Arial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" name="直接连接符 29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zh-CN" altLang="en-US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sym typeface="Arial"/>
              </a:rPr>
              <a:t>W</a:t>
            </a:r>
            <a:r>
              <a:rPr lang="zh-CN" altLang="en-US" sz="6600" b="1" dirty="0">
                <a:solidFill>
                  <a:srgbClr val="314865"/>
                </a:solidFill>
                <a:latin typeface="微软雅黑"/>
              </a:rPr>
              <a:t>atson </a:t>
            </a:r>
            <a:r>
              <a:rPr lang="en-US" altLang="zh-CN" sz="6600" b="1" dirty="0">
                <a:solidFill>
                  <a:srgbClr val="314865"/>
                </a:solidFill>
                <a:latin typeface="微软雅黑"/>
              </a:rPr>
              <a:t>Analysis</a:t>
            </a:r>
            <a:endParaRPr lang="en-US" altLang="zh-CN" b="1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01247D-0162-49DD-86DF-3BC7B90EA4BC}"/>
              </a:ext>
            </a:extLst>
          </p:cNvPr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>
              <a:extLst>
                <a:ext uri="{FF2B5EF4-FFF2-40B4-BE49-F238E27FC236}">
                  <a16:creationId xmlns:a16="http://schemas.microsoft.com/office/drawing/2014/main" id="{996E1BFB-125C-45F3-AEC3-86319D368C23}"/>
                </a:ext>
              </a:extLst>
            </p:cNvPr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流程图: 终止 21">
              <a:extLst>
                <a:ext uri="{FF2B5EF4-FFF2-40B4-BE49-F238E27FC236}">
                  <a16:creationId xmlns:a16="http://schemas.microsoft.com/office/drawing/2014/main" id="{DEEDD79F-D6D2-4A19-A4F3-9B156BA42CB8}"/>
                </a:ext>
              </a:extLst>
            </p:cNvPr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5C74AD11-2929-4A85-9085-AB225DDC1B5C}"/>
                </a:ext>
              </a:extLst>
            </p:cNvPr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73ADF1F-38EF-435B-AFE8-407670BA2596}"/>
              </a:ext>
            </a:extLst>
          </p:cNvPr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33491-2A2E-4558-B98A-7C1EC7A94119}"/>
              </a:ext>
            </a:extLst>
          </p:cNvPr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924EC46-5CC3-49A8-9206-C06D881F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80" y="4244899"/>
            <a:ext cx="54103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4DB6811-E8E2-4A97-89D9-2C9F0BC23569}"/>
              </a:ext>
            </a:extLst>
          </p:cNvPr>
          <p:cNvGrpSpPr/>
          <p:nvPr/>
        </p:nvGrpSpPr>
        <p:grpSpPr>
          <a:xfrm>
            <a:off x="140872" y="1614081"/>
            <a:ext cx="2324562" cy="2085975"/>
            <a:chOff x="707010" y="2481264"/>
            <a:chExt cx="2562646" cy="2085975"/>
          </a:xfrm>
        </p:grpSpPr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E33F5E4B-1708-461A-B368-522F5643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010" y="2713039"/>
              <a:ext cx="2562646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09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09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2BBC6C4B-64BB-49AB-9366-6A3B372E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35" y="2481264"/>
              <a:ext cx="2085512" cy="617538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8" name="Title 20">
              <a:extLst>
                <a:ext uri="{FF2B5EF4-FFF2-40B4-BE49-F238E27FC236}">
                  <a16:creationId xmlns:a16="http://schemas.microsoft.com/office/drawing/2014/main" id="{804996F8-BED1-46B9-B4C2-6F092EEA903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49550" y="3186629"/>
              <a:ext cx="2176992" cy="9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800" b="1" spc="-100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Create dictionaries</a:t>
              </a:r>
              <a:endParaRPr lang="zh-CN" altLang="en-US" sz="2800" b="1" spc="-10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9" name="Title 20">
              <a:extLst>
                <a:ext uri="{FF2B5EF4-FFF2-40B4-BE49-F238E27FC236}">
                  <a16:creationId xmlns:a16="http://schemas.microsoft.com/office/drawing/2014/main" id="{7B8F93F2-45B5-4BE1-99F5-576F12B86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54811" y="2532350"/>
              <a:ext cx="74289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1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31D8C5F-868D-4936-96CE-EBBFFB355CCE}"/>
              </a:ext>
            </a:extLst>
          </p:cNvPr>
          <p:cNvGrpSpPr/>
          <p:nvPr/>
        </p:nvGrpSpPr>
        <p:grpSpPr>
          <a:xfrm>
            <a:off x="2735256" y="1902724"/>
            <a:ext cx="2286668" cy="2163762"/>
            <a:chOff x="3323137" y="2713039"/>
            <a:chExt cx="2346325" cy="2163762"/>
          </a:xfrm>
        </p:grpSpPr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2AC0C95C-93A8-4C2B-B319-1640371C6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208" y="4257676"/>
              <a:ext cx="2032902" cy="619125"/>
            </a:xfrm>
            <a:custGeom>
              <a:avLst/>
              <a:gdLst>
                <a:gd name="T0" fmla="*/ 787 w 864"/>
                <a:gd name="T1" fmla="*/ 288 h 288"/>
                <a:gd name="T2" fmla="*/ 77 w 864"/>
                <a:gd name="T3" fmla="*/ 288 h 288"/>
                <a:gd name="T4" fmla="*/ 0 w 864"/>
                <a:gd name="T5" fmla="*/ 211 h 288"/>
                <a:gd name="T6" fmla="*/ 0 w 864"/>
                <a:gd name="T7" fmla="*/ 76 h 288"/>
                <a:gd name="T8" fmla="*/ 77 w 864"/>
                <a:gd name="T9" fmla="*/ 0 h 288"/>
                <a:gd name="T10" fmla="*/ 787 w 864"/>
                <a:gd name="T11" fmla="*/ 0 h 288"/>
                <a:gd name="T12" fmla="*/ 864 w 864"/>
                <a:gd name="T13" fmla="*/ 76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7" y="288"/>
                    <a:pt x="77" y="288"/>
                    <a:pt x="77" y="288"/>
                  </a:cubicBezTo>
                  <a:cubicBezTo>
                    <a:pt x="35" y="288"/>
                    <a:pt x="0" y="253"/>
                    <a:pt x="0" y="2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30" y="0"/>
                    <a:pt x="864" y="34"/>
                    <a:pt x="864" y="76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30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FD74AE13-F066-4DB5-9606-B2078B3BB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137" y="2713039"/>
              <a:ext cx="2346325" cy="1854200"/>
            </a:xfrm>
            <a:custGeom>
              <a:avLst/>
              <a:gdLst>
                <a:gd name="T0" fmla="*/ 680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80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80 w 864"/>
                <a:gd name="T17" fmla="*/ 48 h 864"/>
                <a:gd name="T18" fmla="*/ 680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80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80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80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80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10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10" y="48"/>
                    <a:pt x="185" y="48"/>
                  </a:cubicBezTo>
                  <a:cubicBezTo>
                    <a:pt x="680" y="48"/>
                    <a:pt x="680" y="48"/>
                    <a:pt x="680" y="48"/>
                  </a:cubicBezTo>
                  <a:close/>
                  <a:moveTo>
                    <a:pt x="680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4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4" y="864"/>
                    <a:pt x="185" y="864"/>
                  </a:cubicBezTo>
                  <a:cubicBezTo>
                    <a:pt x="680" y="864"/>
                    <a:pt x="680" y="864"/>
                    <a:pt x="680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80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3" name="Title 20">
              <a:extLst>
                <a:ext uri="{FF2B5EF4-FFF2-40B4-BE49-F238E27FC236}">
                  <a16:creationId xmlns:a16="http://schemas.microsoft.com/office/drawing/2014/main" id="{917BC53E-199F-4615-9D37-85A41FC01E1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76820" y="4297348"/>
              <a:ext cx="169783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2</a:t>
              </a:r>
            </a:p>
          </p:txBody>
        </p:sp>
        <p:sp>
          <p:nvSpPr>
            <p:cNvPr id="114" name="Title 20">
              <a:extLst>
                <a:ext uri="{FF2B5EF4-FFF2-40B4-BE49-F238E27FC236}">
                  <a16:creationId xmlns:a16="http://schemas.microsoft.com/office/drawing/2014/main" id="{C99D36A2-3817-4A9E-B8DF-1AD5ECC465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83597" y="3034905"/>
              <a:ext cx="1974869" cy="9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Human annotating</a:t>
              </a:r>
              <a:endParaRPr lang="zh-CN" altLang="en-US" sz="28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B5BEB14-E453-413F-B9B2-864CFD5DB888}"/>
              </a:ext>
            </a:extLst>
          </p:cNvPr>
          <p:cNvGrpSpPr/>
          <p:nvPr/>
        </p:nvGrpSpPr>
        <p:grpSpPr>
          <a:xfrm>
            <a:off x="5252183" y="1655740"/>
            <a:ext cx="1697832" cy="2085975"/>
            <a:chOff x="6188075" y="2481264"/>
            <a:chExt cx="1858963" cy="2085975"/>
          </a:xfrm>
        </p:grpSpPr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72FE73BD-CB97-4191-AE67-72CAB0081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9" y="2481264"/>
              <a:ext cx="1309748" cy="617538"/>
            </a:xfrm>
            <a:custGeom>
              <a:avLst/>
              <a:gdLst>
                <a:gd name="T0" fmla="*/ 787 w 864"/>
                <a:gd name="T1" fmla="*/ 288 h 288"/>
                <a:gd name="T2" fmla="*/ 76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6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6" y="288"/>
                    <a:pt x="76" y="288"/>
                    <a:pt x="76" y="288"/>
                  </a:cubicBezTo>
                  <a:cubicBezTo>
                    <a:pt x="34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9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29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63F84252-39C5-4079-A1F4-BBA358B71391}"/>
                </a:ext>
              </a:extLst>
            </p:cNvPr>
            <p:cNvGrpSpPr/>
            <p:nvPr/>
          </p:nvGrpSpPr>
          <p:grpSpPr>
            <a:xfrm>
              <a:off x="6188075" y="2544876"/>
              <a:ext cx="1858963" cy="2022363"/>
              <a:chOff x="6188075" y="2544876"/>
              <a:chExt cx="1858963" cy="2022363"/>
            </a:xfrm>
          </p:grpSpPr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40E0AEEF-7B1D-4E98-8F47-741A2F551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88075" y="2713039"/>
                <a:ext cx="1858963" cy="1854200"/>
              </a:xfrm>
              <a:custGeom>
                <a:avLst/>
                <a:gdLst>
                  <a:gd name="T0" fmla="*/ 679 w 864"/>
                  <a:gd name="T1" fmla="*/ 48 h 864"/>
                  <a:gd name="T2" fmla="*/ 816 w 864"/>
                  <a:gd name="T3" fmla="*/ 185 h 864"/>
                  <a:gd name="T4" fmla="*/ 816 w 864"/>
                  <a:gd name="T5" fmla="*/ 680 h 864"/>
                  <a:gd name="T6" fmla="*/ 679 w 864"/>
                  <a:gd name="T7" fmla="*/ 816 h 864"/>
                  <a:gd name="T8" fmla="*/ 185 w 864"/>
                  <a:gd name="T9" fmla="*/ 816 h 864"/>
                  <a:gd name="T10" fmla="*/ 48 w 864"/>
                  <a:gd name="T11" fmla="*/ 680 h 864"/>
                  <a:gd name="T12" fmla="*/ 48 w 864"/>
                  <a:gd name="T13" fmla="*/ 185 h 864"/>
                  <a:gd name="T14" fmla="*/ 185 w 864"/>
                  <a:gd name="T15" fmla="*/ 48 h 864"/>
                  <a:gd name="T16" fmla="*/ 679 w 864"/>
                  <a:gd name="T17" fmla="*/ 48 h 864"/>
                  <a:gd name="T18" fmla="*/ 679 w 864"/>
                  <a:gd name="T19" fmla="*/ 0 h 864"/>
                  <a:gd name="T20" fmla="*/ 185 w 864"/>
                  <a:gd name="T21" fmla="*/ 0 h 864"/>
                  <a:gd name="T22" fmla="*/ 0 w 864"/>
                  <a:gd name="T23" fmla="*/ 185 h 864"/>
                  <a:gd name="T24" fmla="*/ 0 w 864"/>
                  <a:gd name="T25" fmla="*/ 680 h 864"/>
                  <a:gd name="T26" fmla="*/ 185 w 864"/>
                  <a:gd name="T27" fmla="*/ 864 h 864"/>
                  <a:gd name="T28" fmla="*/ 679 w 864"/>
                  <a:gd name="T29" fmla="*/ 864 h 864"/>
                  <a:gd name="T30" fmla="*/ 864 w 864"/>
                  <a:gd name="T31" fmla="*/ 680 h 864"/>
                  <a:gd name="T32" fmla="*/ 864 w 864"/>
                  <a:gd name="T33" fmla="*/ 185 h 864"/>
                  <a:gd name="T34" fmla="*/ 679 w 864"/>
                  <a:gd name="T35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4" h="864">
                    <a:moveTo>
                      <a:pt x="679" y="48"/>
                    </a:moveTo>
                    <a:cubicBezTo>
                      <a:pt x="754" y="48"/>
                      <a:pt x="816" y="110"/>
                      <a:pt x="816" y="185"/>
                    </a:cubicBezTo>
                    <a:cubicBezTo>
                      <a:pt x="816" y="680"/>
                      <a:pt x="816" y="680"/>
                      <a:pt x="816" y="680"/>
                    </a:cubicBezTo>
                    <a:cubicBezTo>
                      <a:pt x="816" y="755"/>
                      <a:pt x="754" y="816"/>
                      <a:pt x="679" y="816"/>
                    </a:cubicBezTo>
                    <a:cubicBezTo>
                      <a:pt x="185" y="816"/>
                      <a:pt x="185" y="816"/>
                      <a:pt x="185" y="816"/>
                    </a:cubicBezTo>
                    <a:cubicBezTo>
                      <a:pt x="109" y="816"/>
                      <a:pt x="48" y="755"/>
                      <a:pt x="48" y="680"/>
                    </a:cubicBezTo>
                    <a:cubicBezTo>
                      <a:pt x="48" y="185"/>
                      <a:pt x="48" y="185"/>
                      <a:pt x="48" y="185"/>
                    </a:cubicBezTo>
                    <a:cubicBezTo>
                      <a:pt x="48" y="110"/>
                      <a:pt x="109" y="48"/>
                      <a:pt x="185" y="48"/>
                    </a:cubicBezTo>
                    <a:cubicBezTo>
                      <a:pt x="679" y="48"/>
                      <a:pt x="679" y="48"/>
                      <a:pt x="679" y="48"/>
                    </a:cubicBezTo>
                    <a:close/>
                    <a:moveTo>
                      <a:pt x="679" y="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83" y="0"/>
                      <a:pt x="0" y="84"/>
                      <a:pt x="0" y="185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781"/>
                      <a:pt x="83" y="864"/>
                      <a:pt x="185" y="864"/>
                    </a:cubicBezTo>
                    <a:cubicBezTo>
                      <a:pt x="679" y="864"/>
                      <a:pt x="679" y="864"/>
                      <a:pt x="679" y="864"/>
                    </a:cubicBezTo>
                    <a:cubicBezTo>
                      <a:pt x="781" y="864"/>
                      <a:pt x="864" y="781"/>
                      <a:pt x="864" y="680"/>
                    </a:cubicBezTo>
                    <a:cubicBezTo>
                      <a:pt x="864" y="185"/>
                      <a:pt x="864" y="185"/>
                      <a:pt x="864" y="185"/>
                    </a:cubicBezTo>
                    <a:cubicBezTo>
                      <a:pt x="864" y="84"/>
                      <a:pt x="781" y="0"/>
                      <a:pt x="679" y="0"/>
                    </a:cubicBezTo>
                    <a:close/>
                  </a:path>
                </a:pathLst>
              </a:custGeom>
              <a:solidFill>
                <a:srgbClr val="31486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9" name="Title 20">
                <a:extLst>
                  <a:ext uri="{FF2B5EF4-FFF2-40B4-BE49-F238E27FC236}">
                    <a16:creationId xmlns:a16="http://schemas.microsoft.com/office/drawing/2014/main" id="{F303D8BB-BE55-4E18-9E4B-F69891521BD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42932" y="2544876"/>
                <a:ext cx="700084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3</a:t>
                </a:r>
              </a:p>
            </p:txBody>
          </p:sp>
          <p:sp>
            <p:nvSpPr>
              <p:cNvPr id="120" name="Title 20">
                <a:extLst>
                  <a:ext uri="{FF2B5EF4-FFF2-40B4-BE49-F238E27FC236}">
                    <a16:creationId xmlns:a16="http://schemas.microsoft.com/office/drawing/2014/main" id="{E72DEEAC-44EF-4B3B-B6E4-8C6CD11500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41207" y="3181049"/>
                <a:ext cx="1539098" cy="986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rIns="0" bIns="0" anchor="ctr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Model</a:t>
                </a:r>
                <a:r>
                  <a:rPr lang="zh-CN" altLang="en-US" sz="2800" b="1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 </a:t>
                </a:r>
                <a:r>
                  <a:rPr lang="en-US" altLang="zh-CN" sz="2800" b="1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training</a:t>
                </a:r>
                <a:endPara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16D4962-0869-4049-8C21-9120B35F0ACB}"/>
              </a:ext>
            </a:extLst>
          </p:cNvPr>
          <p:cNvGrpSpPr/>
          <p:nvPr/>
        </p:nvGrpSpPr>
        <p:grpSpPr>
          <a:xfrm>
            <a:off x="7238944" y="1862237"/>
            <a:ext cx="2485256" cy="2101850"/>
            <a:chOff x="8489950" y="2713039"/>
            <a:chExt cx="2578565" cy="2101850"/>
          </a:xfrm>
        </p:grpSpPr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id="{03F6FB5E-66E9-460C-8ED4-267CE0F83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476" y="4195764"/>
              <a:ext cx="1697832" cy="619125"/>
            </a:xfrm>
            <a:custGeom>
              <a:avLst/>
              <a:gdLst>
                <a:gd name="T0" fmla="*/ 787 w 864"/>
                <a:gd name="T1" fmla="*/ 288 h 288"/>
                <a:gd name="T2" fmla="*/ 76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6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6" y="288"/>
                    <a:pt x="76" y="288"/>
                    <a:pt x="76" y="288"/>
                  </a:cubicBezTo>
                  <a:cubicBezTo>
                    <a:pt x="34" y="288"/>
                    <a:pt x="0" y="254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9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4"/>
                    <a:pt x="829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3C7E2955-8C6A-436D-BF8F-DD588DC21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9950" y="2713039"/>
              <a:ext cx="2122488" cy="1854200"/>
            </a:xfrm>
            <a:custGeom>
              <a:avLst/>
              <a:gdLst>
                <a:gd name="T0" fmla="*/ 679 w 864"/>
                <a:gd name="T1" fmla="*/ 48 h 864"/>
                <a:gd name="T2" fmla="*/ 816 w 864"/>
                <a:gd name="T3" fmla="*/ 185 h 864"/>
                <a:gd name="T4" fmla="*/ 816 w 864"/>
                <a:gd name="T5" fmla="*/ 680 h 864"/>
                <a:gd name="T6" fmla="*/ 679 w 864"/>
                <a:gd name="T7" fmla="*/ 816 h 864"/>
                <a:gd name="T8" fmla="*/ 185 w 864"/>
                <a:gd name="T9" fmla="*/ 816 h 864"/>
                <a:gd name="T10" fmla="*/ 48 w 864"/>
                <a:gd name="T11" fmla="*/ 680 h 864"/>
                <a:gd name="T12" fmla="*/ 48 w 864"/>
                <a:gd name="T13" fmla="*/ 185 h 864"/>
                <a:gd name="T14" fmla="*/ 185 w 864"/>
                <a:gd name="T15" fmla="*/ 48 h 864"/>
                <a:gd name="T16" fmla="*/ 679 w 864"/>
                <a:gd name="T17" fmla="*/ 48 h 864"/>
                <a:gd name="T18" fmla="*/ 679 w 864"/>
                <a:gd name="T19" fmla="*/ 0 h 864"/>
                <a:gd name="T20" fmla="*/ 185 w 864"/>
                <a:gd name="T21" fmla="*/ 0 h 864"/>
                <a:gd name="T22" fmla="*/ 0 w 864"/>
                <a:gd name="T23" fmla="*/ 185 h 864"/>
                <a:gd name="T24" fmla="*/ 0 w 864"/>
                <a:gd name="T25" fmla="*/ 680 h 864"/>
                <a:gd name="T26" fmla="*/ 185 w 864"/>
                <a:gd name="T27" fmla="*/ 864 h 864"/>
                <a:gd name="T28" fmla="*/ 679 w 864"/>
                <a:gd name="T29" fmla="*/ 864 h 864"/>
                <a:gd name="T30" fmla="*/ 864 w 864"/>
                <a:gd name="T31" fmla="*/ 680 h 864"/>
                <a:gd name="T32" fmla="*/ 864 w 864"/>
                <a:gd name="T33" fmla="*/ 185 h 864"/>
                <a:gd name="T34" fmla="*/ 679 w 864"/>
                <a:gd name="T3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4" h="864">
                  <a:moveTo>
                    <a:pt x="679" y="48"/>
                  </a:moveTo>
                  <a:cubicBezTo>
                    <a:pt x="755" y="48"/>
                    <a:pt x="816" y="110"/>
                    <a:pt x="816" y="185"/>
                  </a:cubicBezTo>
                  <a:cubicBezTo>
                    <a:pt x="816" y="680"/>
                    <a:pt x="816" y="680"/>
                    <a:pt x="816" y="680"/>
                  </a:cubicBezTo>
                  <a:cubicBezTo>
                    <a:pt x="816" y="755"/>
                    <a:pt x="755" y="816"/>
                    <a:pt x="679" y="816"/>
                  </a:cubicBezTo>
                  <a:cubicBezTo>
                    <a:pt x="185" y="816"/>
                    <a:pt x="185" y="816"/>
                    <a:pt x="185" y="816"/>
                  </a:cubicBezTo>
                  <a:cubicBezTo>
                    <a:pt x="110" y="816"/>
                    <a:pt x="48" y="755"/>
                    <a:pt x="48" y="680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10"/>
                    <a:pt x="110" y="48"/>
                    <a:pt x="185" y="48"/>
                  </a:cubicBezTo>
                  <a:cubicBezTo>
                    <a:pt x="679" y="48"/>
                    <a:pt x="679" y="48"/>
                    <a:pt x="679" y="48"/>
                  </a:cubicBezTo>
                  <a:close/>
                  <a:moveTo>
                    <a:pt x="679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83" y="0"/>
                    <a:pt x="0" y="84"/>
                    <a:pt x="0" y="185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0" y="781"/>
                    <a:pt x="83" y="864"/>
                    <a:pt x="185" y="864"/>
                  </a:cubicBezTo>
                  <a:cubicBezTo>
                    <a:pt x="679" y="864"/>
                    <a:pt x="679" y="864"/>
                    <a:pt x="679" y="864"/>
                  </a:cubicBezTo>
                  <a:cubicBezTo>
                    <a:pt x="781" y="864"/>
                    <a:pt x="864" y="781"/>
                    <a:pt x="864" y="680"/>
                  </a:cubicBezTo>
                  <a:cubicBezTo>
                    <a:pt x="864" y="185"/>
                    <a:pt x="864" y="185"/>
                    <a:pt x="864" y="185"/>
                  </a:cubicBezTo>
                  <a:cubicBezTo>
                    <a:pt x="864" y="84"/>
                    <a:pt x="781" y="0"/>
                    <a:pt x="679" y="0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4" name="Title 20">
              <a:extLst>
                <a:ext uri="{FF2B5EF4-FFF2-40B4-BE49-F238E27FC236}">
                  <a16:creationId xmlns:a16="http://schemas.microsoft.com/office/drawing/2014/main" id="{C5ABC0BE-0762-4449-B636-D4802EA1BD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370684" y="4271133"/>
              <a:ext cx="169783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2800" b="1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rPr>
                <a:t>4</a:t>
              </a:r>
            </a:p>
          </p:txBody>
        </p:sp>
        <p:sp>
          <p:nvSpPr>
            <p:cNvPr id="125" name="Title 20">
              <a:extLst>
                <a:ext uri="{FF2B5EF4-FFF2-40B4-BE49-F238E27FC236}">
                  <a16:creationId xmlns:a16="http://schemas.microsoft.com/office/drawing/2014/main" id="{661737B9-8859-490B-849E-49B262EDE5F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21713" y="3039396"/>
              <a:ext cx="1858962" cy="9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rIns="0" bIns="0" anchor="ctr">
              <a:spAutoFit/>
            </a:bodyPr>
            <a:lstStyle>
              <a:lvl1pPr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Model</a:t>
              </a:r>
              <a:r>
                <a: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 </a:t>
              </a:r>
              <a:r>
                <a:rPr lang="en-US" altLang="zh-CN" sz="2800" b="1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rPr>
                <a:t>deploying</a:t>
              </a:r>
              <a:endParaRPr lang="zh-CN" altLang="en-US" sz="2800" b="1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0B36EB2-A0AB-4D64-99ED-0A9E065BB94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559F9A0-2CD5-41BC-9CB8-FFDDF7FA0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24E495-A91B-42B6-A9D3-FBD3E540A99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Watson Analysis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7401106-3FBD-48F5-B1A8-691380D1D4D9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5011ABE-2F31-4167-A1BD-761B696DFA9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5123318-F587-4F4A-8E89-FC852C393D4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32" name="组合 114">
            <a:extLst>
              <a:ext uri="{FF2B5EF4-FFF2-40B4-BE49-F238E27FC236}">
                <a16:creationId xmlns:a16="http://schemas.microsoft.com/office/drawing/2014/main" id="{269C2D4C-5349-45D0-8C76-FCCE9A880377}"/>
              </a:ext>
            </a:extLst>
          </p:cNvPr>
          <p:cNvGrpSpPr/>
          <p:nvPr/>
        </p:nvGrpSpPr>
        <p:grpSpPr>
          <a:xfrm>
            <a:off x="9593438" y="1618487"/>
            <a:ext cx="3274150" cy="2085975"/>
            <a:chOff x="6188075" y="2481264"/>
            <a:chExt cx="2662910" cy="2085975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5651492-6919-4D78-99BA-F8BEA45B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2481264"/>
              <a:ext cx="1858963" cy="617538"/>
            </a:xfrm>
            <a:custGeom>
              <a:avLst/>
              <a:gdLst>
                <a:gd name="T0" fmla="*/ 787 w 864"/>
                <a:gd name="T1" fmla="*/ 288 h 288"/>
                <a:gd name="T2" fmla="*/ 76 w 864"/>
                <a:gd name="T3" fmla="*/ 288 h 288"/>
                <a:gd name="T4" fmla="*/ 0 w 864"/>
                <a:gd name="T5" fmla="*/ 211 h 288"/>
                <a:gd name="T6" fmla="*/ 0 w 864"/>
                <a:gd name="T7" fmla="*/ 77 h 288"/>
                <a:gd name="T8" fmla="*/ 76 w 864"/>
                <a:gd name="T9" fmla="*/ 0 h 288"/>
                <a:gd name="T10" fmla="*/ 787 w 864"/>
                <a:gd name="T11" fmla="*/ 0 h 288"/>
                <a:gd name="T12" fmla="*/ 864 w 864"/>
                <a:gd name="T13" fmla="*/ 77 h 288"/>
                <a:gd name="T14" fmla="*/ 864 w 864"/>
                <a:gd name="T15" fmla="*/ 211 h 288"/>
                <a:gd name="T16" fmla="*/ 787 w 864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4" h="288">
                  <a:moveTo>
                    <a:pt x="787" y="288"/>
                  </a:moveTo>
                  <a:cubicBezTo>
                    <a:pt x="76" y="288"/>
                    <a:pt x="76" y="288"/>
                    <a:pt x="76" y="288"/>
                  </a:cubicBezTo>
                  <a:cubicBezTo>
                    <a:pt x="34" y="288"/>
                    <a:pt x="0" y="253"/>
                    <a:pt x="0" y="21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9" y="0"/>
                    <a:pt x="864" y="35"/>
                    <a:pt x="864" y="77"/>
                  </a:cubicBezTo>
                  <a:cubicBezTo>
                    <a:pt x="864" y="211"/>
                    <a:pt x="864" y="211"/>
                    <a:pt x="864" y="211"/>
                  </a:cubicBezTo>
                  <a:cubicBezTo>
                    <a:pt x="864" y="253"/>
                    <a:pt x="829" y="288"/>
                    <a:pt x="787" y="288"/>
                  </a:cubicBezTo>
                  <a:close/>
                </a:path>
              </a:pathLst>
            </a:custGeom>
            <a:solidFill>
              <a:srgbClr val="31486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4" name="组合 116">
              <a:extLst>
                <a:ext uri="{FF2B5EF4-FFF2-40B4-BE49-F238E27FC236}">
                  <a16:creationId xmlns:a16="http://schemas.microsoft.com/office/drawing/2014/main" id="{42BA4C31-3D8D-4D17-8758-36C622CCD3CF}"/>
                </a:ext>
              </a:extLst>
            </p:cNvPr>
            <p:cNvGrpSpPr/>
            <p:nvPr/>
          </p:nvGrpSpPr>
          <p:grpSpPr>
            <a:xfrm>
              <a:off x="6188075" y="2570220"/>
              <a:ext cx="2662910" cy="1997019"/>
              <a:chOff x="6188075" y="2570220"/>
              <a:chExt cx="2662910" cy="1997019"/>
            </a:xfrm>
          </p:grpSpPr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808C22C8-4CD8-4369-BD2E-0455502AE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88075" y="2713039"/>
                <a:ext cx="1858963" cy="1854200"/>
              </a:xfrm>
              <a:custGeom>
                <a:avLst/>
                <a:gdLst>
                  <a:gd name="T0" fmla="*/ 679 w 864"/>
                  <a:gd name="T1" fmla="*/ 48 h 864"/>
                  <a:gd name="T2" fmla="*/ 816 w 864"/>
                  <a:gd name="T3" fmla="*/ 185 h 864"/>
                  <a:gd name="T4" fmla="*/ 816 w 864"/>
                  <a:gd name="T5" fmla="*/ 680 h 864"/>
                  <a:gd name="T6" fmla="*/ 679 w 864"/>
                  <a:gd name="T7" fmla="*/ 816 h 864"/>
                  <a:gd name="T8" fmla="*/ 185 w 864"/>
                  <a:gd name="T9" fmla="*/ 816 h 864"/>
                  <a:gd name="T10" fmla="*/ 48 w 864"/>
                  <a:gd name="T11" fmla="*/ 680 h 864"/>
                  <a:gd name="T12" fmla="*/ 48 w 864"/>
                  <a:gd name="T13" fmla="*/ 185 h 864"/>
                  <a:gd name="T14" fmla="*/ 185 w 864"/>
                  <a:gd name="T15" fmla="*/ 48 h 864"/>
                  <a:gd name="T16" fmla="*/ 679 w 864"/>
                  <a:gd name="T17" fmla="*/ 48 h 864"/>
                  <a:gd name="T18" fmla="*/ 679 w 864"/>
                  <a:gd name="T19" fmla="*/ 0 h 864"/>
                  <a:gd name="T20" fmla="*/ 185 w 864"/>
                  <a:gd name="T21" fmla="*/ 0 h 864"/>
                  <a:gd name="T22" fmla="*/ 0 w 864"/>
                  <a:gd name="T23" fmla="*/ 185 h 864"/>
                  <a:gd name="T24" fmla="*/ 0 w 864"/>
                  <a:gd name="T25" fmla="*/ 680 h 864"/>
                  <a:gd name="T26" fmla="*/ 185 w 864"/>
                  <a:gd name="T27" fmla="*/ 864 h 864"/>
                  <a:gd name="T28" fmla="*/ 679 w 864"/>
                  <a:gd name="T29" fmla="*/ 864 h 864"/>
                  <a:gd name="T30" fmla="*/ 864 w 864"/>
                  <a:gd name="T31" fmla="*/ 680 h 864"/>
                  <a:gd name="T32" fmla="*/ 864 w 864"/>
                  <a:gd name="T33" fmla="*/ 185 h 864"/>
                  <a:gd name="T34" fmla="*/ 679 w 864"/>
                  <a:gd name="T35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4" h="864">
                    <a:moveTo>
                      <a:pt x="679" y="48"/>
                    </a:moveTo>
                    <a:cubicBezTo>
                      <a:pt x="754" y="48"/>
                      <a:pt x="816" y="110"/>
                      <a:pt x="816" y="185"/>
                    </a:cubicBezTo>
                    <a:cubicBezTo>
                      <a:pt x="816" y="680"/>
                      <a:pt x="816" y="680"/>
                      <a:pt x="816" y="680"/>
                    </a:cubicBezTo>
                    <a:cubicBezTo>
                      <a:pt x="816" y="755"/>
                      <a:pt x="754" y="816"/>
                      <a:pt x="679" y="816"/>
                    </a:cubicBezTo>
                    <a:cubicBezTo>
                      <a:pt x="185" y="816"/>
                      <a:pt x="185" y="816"/>
                      <a:pt x="185" y="816"/>
                    </a:cubicBezTo>
                    <a:cubicBezTo>
                      <a:pt x="109" y="816"/>
                      <a:pt x="48" y="755"/>
                      <a:pt x="48" y="680"/>
                    </a:cubicBezTo>
                    <a:cubicBezTo>
                      <a:pt x="48" y="185"/>
                      <a:pt x="48" y="185"/>
                      <a:pt x="48" y="185"/>
                    </a:cubicBezTo>
                    <a:cubicBezTo>
                      <a:pt x="48" y="110"/>
                      <a:pt x="109" y="48"/>
                      <a:pt x="185" y="48"/>
                    </a:cubicBezTo>
                    <a:cubicBezTo>
                      <a:pt x="679" y="48"/>
                      <a:pt x="679" y="48"/>
                      <a:pt x="679" y="48"/>
                    </a:cubicBezTo>
                    <a:close/>
                    <a:moveTo>
                      <a:pt x="679" y="0"/>
                    </a:moveTo>
                    <a:cubicBezTo>
                      <a:pt x="185" y="0"/>
                      <a:pt x="185" y="0"/>
                      <a:pt x="185" y="0"/>
                    </a:cubicBezTo>
                    <a:cubicBezTo>
                      <a:pt x="83" y="0"/>
                      <a:pt x="0" y="84"/>
                      <a:pt x="0" y="185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781"/>
                      <a:pt x="83" y="864"/>
                      <a:pt x="185" y="864"/>
                    </a:cubicBezTo>
                    <a:cubicBezTo>
                      <a:pt x="679" y="864"/>
                      <a:pt x="679" y="864"/>
                      <a:pt x="679" y="864"/>
                    </a:cubicBezTo>
                    <a:cubicBezTo>
                      <a:pt x="781" y="864"/>
                      <a:pt x="864" y="781"/>
                      <a:pt x="864" y="680"/>
                    </a:cubicBezTo>
                    <a:cubicBezTo>
                      <a:pt x="864" y="185"/>
                      <a:pt x="864" y="185"/>
                      <a:pt x="864" y="185"/>
                    </a:cubicBezTo>
                    <a:cubicBezTo>
                      <a:pt x="864" y="84"/>
                      <a:pt x="781" y="0"/>
                      <a:pt x="679" y="0"/>
                    </a:cubicBezTo>
                    <a:close/>
                  </a:path>
                </a:pathLst>
              </a:custGeom>
              <a:solidFill>
                <a:srgbClr val="31486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6" name="Title 20">
                <a:extLst>
                  <a:ext uri="{FF2B5EF4-FFF2-40B4-BE49-F238E27FC236}">
                    <a16:creationId xmlns:a16="http://schemas.microsoft.com/office/drawing/2014/main" id="{AF79E0F8-4F0A-4261-B1C0-134AA8F699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53154" y="2570220"/>
                <a:ext cx="1697831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5</a:t>
                </a:r>
              </a:p>
            </p:txBody>
          </p:sp>
          <p:sp>
            <p:nvSpPr>
              <p:cNvPr id="37" name="Title 20">
                <a:extLst>
                  <a:ext uri="{FF2B5EF4-FFF2-40B4-BE49-F238E27FC236}">
                    <a16:creationId xmlns:a16="http://schemas.microsoft.com/office/drawing/2014/main" id="{12008E0A-C347-421B-A2A4-B2265A3B55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17710" y="3199292"/>
                <a:ext cx="1858963" cy="986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tIns="0" rIns="0" bIns="0" anchor="ctr">
                <a:spAutoFit/>
              </a:bodyPr>
              <a:lstStyle>
                <a:lvl1pPr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 sz="43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微软雅黑"/>
                    <a:sym typeface="Arial"/>
                  </a:rPr>
                  <a:t>Model evaluation</a:t>
                </a:r>
                <a:endParaRPr lang="zh-CN" altLang="en-US" sz="2800" b="1" dirty="0">
                  <a:solidFill>
                    <a:schemeClr val="bg2">
                      <a:lumMod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58F990-229D-4769-BAD0-1094C853A82E}"/>
              </a:ext>
            </a:extLst>
          </p:cNvPr>
          <p:cNvSpPr txBox="1"/>
          <p:nvPr/>
        </p:nvSpPr>
        <p:spPr>
          <a:xfrm>
            <a:off x="270169" y="788784"/>
            <a:ext cx="427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 workflow: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DD0DE4-61BB-4704-BCBC-D3D12C160211}"/>
              </a:ext>
            </a:extLst>
          </p:cNvPr>
          <p:cNvSpPr/>
          <p:nvPr/>
        </p:nvSpPr>
        <p:spPr>
          <a:xfrm>
            <a:off x="2502896" y="2654360"/>
            <a:ext cx="201964" cy="297706"/>
          </a:xfrm>
          <a:prstGeom prst="rightArrow">
            <a:avLst/>
          </a:prstGeom>
          <a:solidFill>
            <a:srgbClr val="31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39CF18F-69B5-498F-A955-2153DE8F4A13}"/>
              </a:ext>
            </a:extLst>
          </p:cNvPr>
          <p:cNvSpPr/>
          <p:nvPr/>
        </p:nvSpPr>
        <p:spPr>
          <a:xfrm>
            <a:off x="5049958" y="2631554"/>
            <a:ext cx="159391" cy="320511"/>
          </a:xfrm>
          <a:prstGeom prst="rightArrow">
            <a:avLst/>
          </a:prstGeom>
          <a:solidFill>
            <a:srgbClr val="31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0A588EE-0749-4289-9465-0C96DC8BFD56}"/>
              </a:ext>
            </a:extLst>
          </p:cNvPr>
          <p:cNvSpPr/>
          <p:nvPr/>
        </p:nvSpPr>
        <p:spPr>
          <a:xfrm>
            <a:off x="6981003" y="2612701"/>
            <a:ext cx="210641" cy="320510"/>
          </a:xfrm>
          <a:prstGeom prst="rightArrow">
            <a:avLst/>
          </a:prstGeom>
          <a:solidFill>
            <a:srgbClr val="31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B5B8F00-386E-4D3E-8933-B481150A24C8}"/>
              </a:ext>
            </a:extLst>
          </p:cNvPr>
          <p:cNvSpPr/>
          <p:nvPr/>
        </p:nvSpPr>
        <p:spPr>
          <a:xfrm>
            <a:off x="9331927" y="2612699"/>
            <a:ext cx="214211" cy="339366"/>
          </a:xfrm>
          <a:prstGeom prst="rightArrow">
            <a:avLst/>
          </a:prstGeom>
          <a:solidFill>
            <a:srgbClr val="3148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AF6C4B-E84B-4987-BE0B-B790A2074445}"/>
              </a:ext>
            </a:extLst>
          </p:cNvPr>
          <p:cNvSpPr txBox="1"/>
          <p:nvPr/>
        </p:nvSpPr>
        <p:spPr>
          <a:xfrm>
            <a:off x="188530" y="4603105"/>
            <a:ext cx="7626291" cy="1622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 tools:</a:t>
            </a:r>
          </a:p>
          <a:p>
            <a:pPr lvl="2" indent="-457200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spc="-1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Watson Knowledge Studio</a:t>
            </a:r>
          </a:p>
          <a:p>
            <a:pPr lvl="2" indent="-457200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spc="-10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Watson Natural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23070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工作总结与2018工作规划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716</Words>
  <Application>Microsoft Office PowerPoint</Application>
  <PresentationFormat>Widescreen</PresentationFormat>
  <Paragraphs>216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微软雅黑</vt:lpstr>
      <vt:lpstr>宋体</vt:lpstr>
      <vt:lpstr>Arial</vt:lpstr>
      <vt:lpstr>Arial</vt:lpstr>
      <vt:lpstr>Calibri</vt:lpstr>
      <vt:lpstr>Franklin Gothic Book</vt:lpstr>
      <vt:lpstr>Franklin Gothic Medium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Rujin Zhang-MSBA18</cp:lastModifiedBy>
  <cp:revision>150</cp:revision>
  <dcterms:created xsi:type="dcterms:W3CDTF">2013-07-01T03:05:36Z</dcterms:created>
  <dcterms:modified xsi:type="dcterms:W3CDTF">2018-06-08T05:16:46Z</dcterms:modified>
</cp:coreProperties>
</file>