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7" r:id="rId2"/>
    <p:sldId id="260" r:id="rId3"/>
    <p:sldId id="287" r:id="rId4"/>
    <p:sldId id="295" r:id="rId5"/>
    <p:sldId id="300" r:id="rId6"/>
    <p:sldId id="261" r:id="rId7"/>
    <p:sldId id="291" r:id="rId8"/>
    <p:sldId id="302" r:id="rId9"/>
    <p:sldId id="290" r:id="rId10"/>
    <p:sldId id="292" r:id="rId11"/>
    <p:sldId id="258" r:id="rId12"/>
    <p:sldId id="303" r:id="rId13"/>
    <p:sldId id="293" r:id="rId14"/>
    <p:sldId id="294" r:id="rId15"/>
    <p:sldId id="306" r:id="rId16"/>
    <p:sldId id="307" r:id="rId17"/>
    <p:sldId id="308" r:id="rId18"/>
    <p:sldId id="309" r:id="rId19"/>
    <p:sldId id="288" r:id="rId20"/>
    <p:sldId id="304" r:id="rId21"/>
    <p:sldId id="296" r:id="rId22"/>
    <p:sldId id="297" r:id="rId23"/>
    <p:sldId id="299" r:id="rId24"/>
    <p:sldId id="298" r:id="rId25"/>
    <p:sldId id="305" r:id="rId26"/>
    <p:sldId id="259" r:id="rId27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29"/>
    </p:embeddedFont>
    <p:embeddedFont>
      <p:font typeface="나눔스퀘어라운드 Bold" panose="020B0600000101010101" pitchFamily="50" charset="-127"/>
      <p:bold r:id="rId30"/>
    </p:embeddedFont>
    <p:embeddedFont>
      <p:font typeface="나눔스퀘어라운드 ExtraBold" panose="020B0600000101010101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AFAFA"/>
    <a:srgbClr val="F5A9A9"/>
    <a:srgbClr val="C0E080"/>
    <a:srgbClr val="FFE771"/>
    <a:srgbClr val="FFD700"/>
    <a:srgbClr val="9ACD32"/>
    <a:srgbClr val="F08080"/>
    <a:srgbClr val="00B0F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4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61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52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89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82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35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46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46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87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2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92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9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66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31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76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0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97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62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16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8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6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5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89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5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7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79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0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6136" y="4797152"/>
            <a:ext cx="32083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고려대학교  </a:t>
            </a:r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버블 </a:t>
            </a:r>
            <a:r>
              <a:rPr lang="ko-KR" altLang="en-US" sz="20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브레이커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팀</a:t>
            </a:r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just"/>
            <a:r>
              <a:rPr lang="ko-KR" altLang="en-US" sz="20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20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건축학과                 신원기</a:t>
            </a:r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just"/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컴퓨터학과              </a:t>
            </a:r>
            <a:r>
              <a:rPr lang="ko-KR" altLang="en-US" sz="20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이태경</a:t>
            </a:r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just"/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산업경영공학부       최재호</a:t>
            </a:r>
            <a:endParaRPr lang="ko-KR" altLang="en-US" sz="16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8019" y="195774"/>
            <a:ext cx="42564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코알라 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UNIV 1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 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HAKATON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발표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34542"/>
            <a:ext cx="1296144" cy="13234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7646" y="1556792"/>
            <a:ext cx="6368708" cy="1446550"/>
          </a:xfrm>
          <a:prstGeom prst="rect">
            <a:avLst/>
          </a:prstGeom>
          <a:solidFill>
            <a:schemeClr val="bg1">
              <a:alpha val="38824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아직도 노트북 스펙보다</a:t>
            </a:r>
            <a:endParaRPr lang="en-US" altLang="ko-KR" sz="4400" b="1" spc="-15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4400" b="1" spc="-1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비싸게 사는 </a:t>
            </a:r>
            <a:r>
              <a:rPr lang="ko-KR" altLang="en-US" sz="4400" b="1" spc="-15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흑우</a:t>
            </a:r>
            <a:r>
              <a:rPr lang="ko-KR" altLang="en-US" sz="4400" b="1" spc="-1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4400" b="1" spc="-15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없제</a:t>
            </a:r>
            <a:r>
              <a:rPr lang="en-US" altLang="ko-KR" sz="4400" b="1" spc="-1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4400" b="1" spc="-15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4698" y="1667128"/>
            <a:ext cx="8424936" cy="4746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33718" y="1082353"/>
            <a:ext cx="5004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수집 및 전처리 과정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23" y="2272625"/>
            <a:ext cx="8119554" cy="3959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1E8870-53D4-465E-87E6-040ECC57E603}"/>
              </a:ext>
            </a:extLst>
          </p:cNvPr>
          <p:cNvSpPr txBox="1"/>
          <p:nvPr/>
        </p:nvSpPr>
        <p:spPr>
          <a:xfrm>
            <a:off x="726496" y="1892639"/>
            <a:ext cx="888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전처리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결과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22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카테고리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2962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데이터로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재분류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및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전처리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648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6464" y="61023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0752" y="2758727"/>
            <a:ext cx="545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19643" y="93379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학습 및 분석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3568" y="1518573"/>
            <a:ext cx="7992888" cy="4967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2686" y="1835397"/>
            <a:ext cx="120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데이터의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Heatmap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25" y="1588017"/>
            <a:ext cx="5852757" cy="48983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6464" y="61023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0752" y="2758727"/>
            <a:ext cx="545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19643" y="93379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학습 및 분석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3568" y="1518573"/>
            <a:ext cx="7992888" cy="4967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2686" y="1835397"/>
            <a:ext cx="120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데이터의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Heatmap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A28F31-3E93-4722-8601-5BC7C3268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930" y="1656824"/>
            <a:ext cx="4715839" cy="4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6464" y="61023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0752" y="2758727"/>
            <a:ext cx="545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19643" y="93379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학습 및 분석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20500" y="1568860"/>
            <a:ext cx="7992888" cy="4967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396" y="1619954"/>
            <a:ext cx="12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데이터의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26" y="2180281"/>
            <a:ext cx="3729364" cy="40115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39" y="2458891"/>
            <a:ext cx="3953748" cy="37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1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6464" y="61023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0752" y="2758727"/>
            <a:ext cx="545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19643" y="93379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학습 및 분석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3568" y="1518573"/>
            <a:ext cx="7992888" cy="4967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0130" y="1563262"/>
            <a:ext cx="12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데이터의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883" y="2280395"/>
            <a:ext cx="4138956" cy="39007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34" y="2514733"/>
            <a:ext cx="3718912" cy="36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8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6464" y="61023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0752" y="2758727"/>
            <a:ext cx="545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19643" y="93379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학습 및 분석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3568" y="1518573"/>
            <a:ext cx="7992888" cy="4967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2686" y="1835397"/>
            <a:ext cx="294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cross_validation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이용한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알고리즘 선정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24F8AC-6EAF-4B31-BBAB-E0F226291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52" y="3210571"/>
            <a:ext cx="4689768" cy="2128856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E32D6EE-F73A-45AA-A038-88EBEBAFA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29777"/>
              </p:ext>
            </p:extLst>
          </p:nvPr>
        </p:nvGraphicFramePr>
        <p:xfrm>
          <a:off x="5763008" y="2184249"/>
          <a:ext cx="2631416" cy="3835733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1891772">
                  <a:extLst>
                    <a:ext uri="{9D8B030D-6E8A-4147-A177-3AD203B41FA5}">
                      <a16:colId xmlns:a16="http://schemas.microsoft.com/office/drawing/2014/main" val="1881808472"/>
                    </a:ext>
                  </a:extLst>
                </a:gridCol>
                <a:gridCol w="739644">
                  <a:extLst>
                    <a:ext uri="{9D8B030D-6E8A-4147-A177-3AD203B41FA5}">
                      <a16:colId xmlns:a16="http://schemas.microsoft.com/office/drawing/2014/main" val="1968016194"/>
                    </a:ext>
                  </a:extLst>
                </a:gridCol>
              </a:tblGrid>
              <a:tr h="3806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알고리즘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점수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090845"/>
                  </a:ext>
                </a:extLst>
              </a:tr>
              <a:tr h="5262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RandomForestRegressor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0.828792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558663"/>
                  </a:ext>
                </a:extLst>
              </a:tr>
              <a:tr h="353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LinearRegression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0.760529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3147087"/>
                  </a:ext>
                </a:extLst>
              </a:tr>
              <a:tr h="4386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DecisionTreeRegressor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0.750175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7208729"/>
                  </a:ext>
                </a:extLst>
              </a:tr>
              <a:tr h="2277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Lasso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0.76053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0773050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Ridge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0.760553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381992"/>
                  </a:ext>
                </a:extLst>
              </a:tr>
              <a:tr h="392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SVR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-0.04491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313038"/>
                  </a:ext>
                </a:extLst>
              </a:tr>
              <a:tr h="699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polynomial regression</a:t>
                      </a: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(Linear)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0.686104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7492843"/>
                  </a:ext>
                </a:extLst>
              </a:tr>
              <a:tr h="2277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polynomial regression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(Ridge)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0.680054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160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62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6464" y="61023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0752" y="2758727"/>
            <a:ext cx="545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19643" y="93379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학습 및 분석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3568" y="1518573"/>
            <a:ext cx="7992888" cy="4967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2686" y="1835397"/>
            <a:ext cx="294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Learning curve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이용한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개수 확인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F69161-73DC-4B64-AB1E-F9EC2DF583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50"/>
          <a:stretch/>
        </p:blipFill>
        <p:spPr>
          <a:xfrm>
            <a:off x="937430" y="3087592"/>
            <a:ext cx="4064004" cy="22993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04C18D-AD31-4E84-994A-112CE03A7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878" y="2416249"/>
            <a:ext cx="3550133" cy="35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96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6464" y="61023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0752" y="2758727"/>
            <a:ext cx="545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19643" y="93379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학습 및 분석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3568" y="1518573"/>
            <a:ext cx="7992888" cy="4967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670" y="1742467"/>
            <a:ext cx="322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Randomforest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최적의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하이퍼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파라미터 구하기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4D106B-FA2A-4DA6-B094-CCB3BF8C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69" y="2492563"/>
            <a:ext cx="4647587" cy="37552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D4EF02-D0C2-4B61-A1F4-93DF7C183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779" y="2656059"/>
            <a:ext cx="6691877" cy="340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6464" y="61023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0752" y="2758727"/>
            <a:ext cx="545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19643" y="93379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학습 및 분석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3568" y="1518573"/>
            <a:ext cx="7992888" cy="4967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670" y="1684730"/>
            <a:ext cx="322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확정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0F248B-EFA7-470B-A35C-34FC2DF08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411699"/>
            <a:ext cx="5745136" cy="38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2281549"/>
            <a:ext cx="7848872" cy="3679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101238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정제된 데이터를 통한 </a:t>
            </a:r>
            <a:endParaRPr lang="en-US" altLang="ko-KR" sz="3200" b="1" spc="-150" dirty="0">
              <a:solidFill>
                <a:srgbClr val="1F497D">
                  <a:lumMod val="75000"/>
                </a:srgb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다양한 활용방안</a:t>
            </a:r>
            <a:endParaRPr lang="en-US" altLang="ko-KR" sz="3200" b="1" spc="-150" dirty="0">
              <a:solidFill>
                <a:srgbClr val="1F497D">
                  <a:lumMod val="75000"/>
                </a:srgb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224928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5766" y="2694942"/>
            <a:ext cx="414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스펙일때의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브랜드별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가격 예측 하기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D413E4E-0BED-4522-B510-28D83194F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59697"/>
              </p:ext>
            </p:extLst>
          </p:nvPr>
        </p:nvGraphicFramePr>
        <p:xfrm>
          <a:off x="1487996" y="3429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71491423"/>
                    </a:ext>
                  </a:extLst>
                </a:gridCol>
                <a:gridCol w="915876">
                  <a:extLst>
                    <a:ext uri="{9D8B030D-6E8A-4147-A177-3AD203B41FA5}">
                      <a16:colId xmlns:a16="http://schemas.microsoft.com/office/drawing/2014/main" val="1292168838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11683778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46354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01570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8242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브랜드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RAM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CPU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GPU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46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I7-8700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1050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4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I7-8700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1050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9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I7-8700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1050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0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I7-8700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1050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307FFB6-36CD-4072-8D3C-2A88098AD4AA}"/>
              </a:ext>
            </a:extLst>
          </p:cNvPr>
          <p:cNvSpPr txBox="1"/>
          <p:nvPr/>
        </p:nvSpPr>
        <p:spPr>
          <a:xfrm>
            <a:off x="4142298" y="528645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75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CONTENTS</a:t>
            </a:r>
            <a:endParaRPr lang="ko-KR" altLang="en-US" sz="24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6468" y="2420888"/>
            <a:ext cx="7855146" cy="2167791"/>
            <a:chOff x="528432" y="1781095"/>
            <a:chExt cx="6906164" cy="2039830"/>
          </a:xfrm>
        </p:grpSpPr>
        <p:sp>
          <p:nvSpPr>
            <p:cNvPr id="9" name="TextBox 8"/>
            <p:cNvSpPr txBox="1"/>
            <p:nvPr/>
          </p:nvSpPr>
          <p:spPr>
            <a:xfrm>
              <a:off x="533315" y="1781095"/>
              <a:ext cx="6563361" cy="868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01     02    </a:t>
              </a:r>
              <a:r>
                <a:rPr lang="en-US" altLang="ko-KR" sz="32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 </a:t>
              </a:r>
              <a:r>
                <a:rPr lang="en-US" altLang="ko-KR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03      04    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28919" y="2708920"/>
              <a:ext cx="13393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279177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79910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886347" y="2708920"/>
              <a:ext cx="13681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8432" y="2967335"/>
              <a:ext cx="1368152" cy="66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주제 선정 </a:t>
              </a:r>
              <a:endPara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sz="2000" b="1" spc="-1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이유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86039" y="3010019"/>
              <a:ext cx="1619661" cy="66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</a:t>
              </a:r>
              <a:endPara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sz="2000" b="1" spc="-1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수집 및 전처리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35813" y="3010019"/>
              <a:ext cx="1440324" cy="66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</a:t>
              </a:r>
              <a:endPara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sz="2000" b="1" spc="-1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학습</a:t>
              </a:r>
              <a:r>
                <a:rPr lang="en-US" altLang="ko-KR" sz="2000" b="1" spc="-1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2000" b="1" spc="-1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및 분석</a:t>
              </a:r>
              <a:endPara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6250" y="2865215"/>
              <a:ext cx="1728346" cy="955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학습된 모델을 </a:t>
              </a:r>
              <a:endPara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sz="2000" b="1" spc="-1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통한 다양한 </a:t>
              </a:r>
              <a:endPara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sz="2000" b="1" spc="-1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활용 방안</a:t>
              </a:r>
              <a:endPara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763841" y="623731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버블 </a:t>
            </a:r>
            <a:r>
              <a:rPr lang="ko-KR" altLang="en-US" b="1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브레이커</a:t>
            </a:r>
            <a:endParaRPr lang="ko-KR" altLang="en-US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2281549"/>
            <a:ext cx="7848872" cy="3679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101238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정제된 데이터를 통한 </a:t>
            </a:r>
            <a:endParaRPr lang="en-US" altLang="ko-KR" sz="3200" b="1" spc="-150" dirty="0">
              <a:solidFill>
                <a:srgbClr val="1F497D">
                  <a:lumMod val="75000"/>
                </a:srgb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다양한 활용방안</a:t>
            </a:r>
            <a:endParaRPr lang="en-US" altLang="ko-KR" sz="3200" b="1" spc="-150" dirty="0">
              <a:solidFill>
                <a:srgbClr val="1F497D">
                  <a:lumMod val="75000"/>
                </a:srgb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224928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EB3B62-BA5D-476A-AAA7-FA2A4C9F2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559410"/>
              </p:ext>
            </p:extLst>
          </p:nvPr>
        </p:nvGraphicFramePr>
        <p:xfrm>
          <a:off x="773320" y="3283257"/>
          <a:ext cx="7597360" cy="2233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320">
                  <a:extLst>
                    <a:ext uri="{9D8B030D-6E8A-4147-A177-3AD203B41FA5}">
                      <a16:colId xmlns:a16="http://schemas.microsoft.com/office/drawing/2014/main" val="3857044010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1565645716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1983993692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3253486666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1884599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048508863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565655274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158360350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3382211316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961953721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552100579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3471768982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686220294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586245786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3880804958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3557379856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1293383315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982002300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846759283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685730338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1603563832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903792526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1532880139"/>
                    </a:ext>
                  </a:extLst>
                </a:gridCol>
              </a:tblGrid>
              <a:tr h="10844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저스펙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1794744829"/>
                  </a:ext>
                </a:extLst>
              </a:tr>
              <a:tr h="1725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brand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SSD.cp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HDD.cp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RAM.cp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CPU.com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CPU.av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core num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screen size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resolution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DDR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SSD.kind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GPU.com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GPU.av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VRAM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HDMI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USB num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num keypad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weight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thickness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multireader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battery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operating system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price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2788045811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931000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1610480435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2079899485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181823117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898077611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2092399807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3532082874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1382755903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3167127145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627192608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1186551872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3828449202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 dirty="0">
                          <a:effectLst/>
                        </a:rPr>
                        <a:t>1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3777514213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 dirty="0">
                          <a:effectLst/>
                        </a:rPr>
                        <a:t>1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1739357206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 dirty="0">
                          <a:effectLst/>
                        </a:rPr>
                        <a:t>39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3373372233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 dirty="0">
                          <a:effectLst/>
                        </a:rPr>
                        <a:t>39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19674140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 dirty="0">
                          <a:effectLst/>
                        </a:rPr>
                        <a:t>39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561644819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669047669"/>
                  </a:ext>
                </a:extLst>
              </a:tr>
              <a:tr h="108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3154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 dirty="0">
                          <a:effectLst/>
                        </a:rPr>
                        <a:t>39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0" marR="3740" marT="3740" marB="0" anchor="ctr"/>
                </a:tc>
                <a:extLst>
                  <a:ext uri="{0D108BD9-81ED-4DB2-BD59-A6C34878D82A}">
                    <a16:rowId xmlns:a16="http://schemas.microsoft.com/office/drawing/2014/main" val="17303407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B46028E-B0C5-4D67-AF25-291520C1BB69}"/>
              </a:ext>
            </a:extLst>
          </p:cNvPr>
          <p:cNvSpPr txBox="1"/>
          <p:nvPr/>
        </p:nvSpPr>
        <p:spPr>
          <a:xfrm>
            <a:off x="2501770" y="2716385"/>
            <a:ext cx="414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스펙일때의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브랜드별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가격 예측 하기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24EF1A1-CAD6-48F0-AC94-4D04A31AF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21940"/>
              </p:ext>
            </p:extLst>
          </p:nvPr>
        </p:nvGraphicFramePr>
        <p:xfrm>
          <a:off x="773320" y="3295473"/>
          <a:ext cx="7597360" cy="2220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320">
                  <a:extLst>
                    <a:ext uri="{9D8B030D-6E8A-4147-A177-3AD203B41FA5}">
                      <a16:colId xmlns:a16="http://schemas.microsoft.com/office/drawing/2014/main" val="3469885187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898159641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3862956750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1719352619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3899421292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4168546959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4019030203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975276995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3669805952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797626550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82546318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3169550763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4293997681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940071924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064264184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3730956699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1954749139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820819118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045386339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3843499853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3380398816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417539960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974254803"/>
                    </a:ext>
                  </a:extLst>
                </a:gridCol>
              </a:tblGrid>
              <a:tr h="1168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중스펙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4237841174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1218000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2257971444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2326220332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3795142562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4129372300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2044584679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2118225800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117530263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3734494674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812691853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321173382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1680427138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2183323288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731432749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3509320295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2858623558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2363476177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1043990930"/>
                  </a:ext>
                </a:extLst>
              </a:tr>
              <a:tr h="1168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256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7989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13.3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1057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16.5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92" marR="3792" marT="3792" marB="0" anchor="ctr"/>
                </a:tc>
                <a:extLst>
                  <a:ext uri="{0D108BD9-81ED-4DB2-BD59-A6C34878D82A}">
                    <a16:rowId xmlns:a16="http://schemas.microsoft.com/office/drawing/2014/main" val="41802630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CA4881E-3466-4824-BB61-0475E2701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58259"/>
              </p:ext>
            </p:extLst>
          </p:nvPr>
        </p:nvGraphicFramePr>
        <p:xfrm>
          <a:off x="776170" y="3268939"/>
          <a:ext cx="7597360" cy="2231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320">
                  <a:extLst>
                    <a:ext uri="{9D8B030D-6E8A-4147-A177-3AD203B41FA5}">
                      <a16:colId xmlns:a16="http://schemas.microsoft.com/office/drawing/2014/main" val="3107487270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328167290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1198799115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572475238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936084199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734408111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260552013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285939897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1994483045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159661263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3888626751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611549809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662893904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3171289558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1192219900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691631971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354161920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2930615275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3645084600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3213884968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4137964662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1155425454"/>
                    </a:ext>
                  </a:extLst>
                </a:gridCol>
                <a:gridCol w="330320">
                  <a:extLst>
                    <a:ext uri="{9D8B030D-6E8A-4147-A177-3AD203B41FA5}">
                      <a16:colId xmlns:a16="http://schemas.microsoft.com/office/drawing/2014/main" val="4119318978"/>
                    </a:ext>
                  </a:extLst>
                </a:gridCol>
              </a:tblGrid>
              <a:tr h="1174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고스펙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1523384514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1576000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1619297014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2377715230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2541203912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2458823735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2891199757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1290277004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3625797120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3629643376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3154390834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1124616922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3392739896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732035513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1692097924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3491193705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1724608444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1994716825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358469263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51" marR="4051" marT="4051" marB="0" anchor="ctr"/>
                </a:tc>
                <a:extLst>
                  <a:ext uri="{0D108BD9-81ED-4DB2-BD59-A6C34878D82A}">
                    <a16:rowId xmlns:a16="http://schemas.microsoft.com/office/drawing/2014/main" val="1087513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2281549"/>
            <a:ext cx="7848872" cy="3679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101238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정제된 데이터를 통한</a:t>
            </a:r>
            <a:endParaRPr lang="en-US" altLang="ko-KR" sz="3200" b="1" spc="-150" dirty="0">
              <a:solidFill>
                <a:srgbClr val="1F497D">
                  <a:lumMod val="75000"/>
                </a:srgb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다양한 활용방안</a:t>
            </a:r>
            <a:endParaRPr lang="en-US" altLang="ko-KR" sz="3200" b="1" spc="-150" dirty="0">
              <a:solidFill>
                <a:srgbClr val="1F497D">
                  <a:lumMod val="75000"/>
                </a:srgb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224928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5914"/>
          <a:stretch/>
        </p:blipFill>
        <p:spPr>
          <a:xfrm>
            <a:off x="1493658" y="3115374"/>
            <a:ext cx="6156683" cy="2567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F91B55-70AC-4F67-81A9-B1213BDB95F1}"/>
              </a:ext>
            </a:extLst>
          </p:cNvPr>
          <p:cNvSpPr txBox="1"/>
          <p:nvPr/>
        </p:nvSpPr>
        <p:spPr>
          <a:xfrm>
            <a:off x="2411760" y="2517777"/>
            <a:ext cx="454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스펙일때의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브랜드별 가격 예측 하기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841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2178456"/>
            <a:ext cx="7848872" cy="4274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101238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정제된 데이터를 통한 </a:t>
            </a:r>
            <a:endParaRPr lang="en-US" altLang="ko-KR" sz="3200" b="1" spc="-150" dirty="0">
              <a:solidFill>
                <a:srgbClr val="1F497D">
                  <a:lumMod val="75000"/>
                </a:srgb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다양한 활용방안</a:t>
            </a:r>
            <a:endParaRPr lang="en-US" altLang="ko-KR" sz="3200" b="1" spc="-150" dirty="0">
              <a:solidFill>
                <a:srgbClr val="1F497D">
                  <a:lumMod val="75000"/>
                </a:srgb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6056" y="2112728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4325" t="4340"/>
          <a:stretch/>
        </p:blipFill>
        <p:spPr>
          <a:xfrm>
            <a:off x="1278728" y="2702451"/>
            <a:ext cx="1908212" cy="36004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679" y="2698173"/>
            <a:ext cx="3394281" cy="36355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A9ECDF-4327-462C-A047-0C9E4E9D6D25}"/>
              </a:ext>
            </a:extLst>
          </p:cNvPr>
          <p:cNvSpPr txBox="1"/>
          <p:nvPr/>
        </p:nvSpPr>
        <p:spPr>
          <a:xfrm>
            <a:off x="2257560" y="2222976"/>
            <a:ext cx="454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스펙일때의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브랜드별 가격 차이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3CCF1-20CD-42F9-ACA7-BD5964D74F9F}"/>
              </a:ext>
            </a:extLst>
          </p:cNvPr>
          <p:cNvSpPr/>
          <p:nvPr/>
        </p:nvSpPr>
        <p:spPr>
          <a:xfrm>
            <a:off x="6982322" y="4065389"/>
            <a:ext cx="529356" cy="21360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9E5ED7-6BA0-4EDA-BF60-5E9DA3DC28B4}"/>
              </a:ext>
            </a:extLst>
          </p:cNvPr>
          <p:cNvSpPr/>
          <p:nvPr/>
        </p:nvSpPr>
        <p:spPr>
          <a:xfrm>
            <a:off x="6982322" y="3707772"/>
            <a:ext cx="529356" cy="213601"/>
          </a:xfrm>
          <a:prstGeom prst="rect">
            <a:avLst/>
          </a:prstGeom>
          <a:solidFill>
            <a:srgbClr val="FFFF00"/>
          </a:solidFill>
          <a:ln w="3175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39B8B-8230-4D73-BCC2-F65287F69A90}"/>
              </a:ext>
            </a:extLst>
          </p:cNvPr>
          <p:cNvSpPr txBox="1"/>
          <p:nvPr/>
        </p:nvSpPr>
        <p:spPr>
          <a:xfrm>
            <a:off x="7511678" y="3645295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D35ED0-F56B-48CF-A380-70100E02D286}"/>
              </a:ext>
            </a:extLst>
          </p:cNvPr>
          <p:cNvSpPr txBox="1"/>
          <p:nvPr/>
        </p:nvSpPr>
        <p:spPr>
          <a:xfrm>
            <a:off x="7511678" y="4002912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쌈</a:t>
            </a:r>
          </a:p>
        </p:txBody>
      </p:sp>
    </p:spTree>
    <p:extLst>
      <p:ext uri="{BB962C8B-B14F-4D97-AF65-F5344CB8AC3E}">
        <p14:creationId xmlns:p14="http://schemas.microsoft.com/office/powerpoint/2010/main" val="1047895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2112728"/>
            <a:ext cx="7848872" cy="4340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045835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정제된 데이터를 통한 </a:t>
            </a:r>
            <a:endParaRPr lang="en-US" altLang="ko-KR" sz="3200" b="1" spc="-150" dirty="0">
              <a:solidFill>
                <a:srgbClr val="1F497D">
                  <a:lumMod val="75000"/>
                </a:srgb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다양한 활용방안</a:t>
            </a:r>
            <a:endParaRPr lang="en-US" altLang="ko-KR" sz="3200" b="1" spc="-150" dirty="0">
              <a:solidFill>
                <a:srgbClr val="1F497D">
                  <a:lumMod val="75000"/>
                </a:srgb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423" y="2135851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1470" y="2255279"/>
            <a:ext cx="487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브랜드 별 가격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예측을 통한 상대적 가격분포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37" y="4462016"/>
            <a:ext cx="4540014" cy="18697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26062" t="11241" r="12448"/>
          <a:stretch/>
        </p:blipFill>
        <p:spPr>
          <a:xfrm>
            <a:off x="6404041" y="2200158"/>
            <a:ext cx="1838699" cy="41801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BBEDD3-75C3-40FE-B45B-383876453BE4}"/>
              </a:ext>
            </a:extLst>
          </p:cNvPr>
          <p:cNvSpPr/>
          <p:nvPr/>
        </p:nvSpPr>
        <p:spPr>
          <a:xfrm>
            <a:off x="1658529" y="3427041"/>
            <a:ext cx="1201662" cy="288032"/>
          </a:xfrm>
          <a:prstGeom prst="rect">
            <a:avLst/>
          </a:prstGeom>
          <a:solidFill>
            <a:srgbClr val="F5A9A9"/>
          </a:solidFill>
          <a:ln>
            <a:solidFill>
              <a:srgbClr val="F5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F6FEF3-6637-4309-9295-67B6BC277E2A}"/>
              </a:ext>
            </a:extLst>
          </p:cNvPr>
          <p:cNvSpPr/>
          <p:nvPr/>
        </p:nvSpPr>
        <p:spPr>
          <a:xfrm>
            <a:off x="2866282" y="3427041"/>
            <a:ext cx="1201662" cy="288032"/>
          </a:xfrm>
          <a:prstGeom prst="rect">
            <a:avLst/>
          </a:prstGeom>
          <a:solidFill>
            <a:srgbClr val="C0E080"/>
          </a:solidFill>
          <a:ln>
            <a:solidFill>
              <a:srgbClr val="C0E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F9E314-4FD5-4CFD-AA21-C2C097019FD4}"/>
              </a:ext>
            </a:extLst>
          </p:cNvPr>
          <p:cNvSpPr/>
          <p:nvPr/>
        </p:nvSpPr>
        <p:spPr>
          <a:xfrm>
            <a:off x="4067944" y="3427041"/>
            <a:ext cx="1201662" cy="288032"/>
          </a:xfrm>
          <a:prstGeom prst="rect">
            <a:avLst/>
          </a:prstGeom>
          <a:solidFill>
            <a:srgbClr val="FFE771"/>
          </a:solidFill>
          <a:ln>
            <a:solidFill>
              <a:srgbClr val="FFE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A66E9-3B9C-4F32-B66C-095BB3CF47F2}"/>
              </a:ext>
            </a:extLst>
          </p:cNvPr>
          <p:cNvSpPr txBox="1"/>
          <p:nvPr/>
        </p:nvSpPr>
        <p:spPr>
          <a:xfrm>
            <a:off x="2771350" y="3741919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오차범위 내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실제가격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±1%)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2B48D8-CAA7-42EA-BA70-8804D40A6126}"/>
              </a:ext>
            </a:extLst>
          </p:cNvPr>
          <p:cNvSpPr txBox="1"/>
          <p:nvPr/>
        </p:nvSpPr>
        <p:spPr>
          <a:xfrm>
            <a:off x="4063745" y="3728797"/>
            <a:ext cx="122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예측보다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비싸다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6BC1C-6578-496F-90DA-1691182291A6}"/>
              </a:ext>
            </a:extLst>
          </p:cNvPr>
          <p:cNvSpPr txBox="1"/>
          <p:nvPr/>
        </p:nvSpPr>
        <p:spPr>
          <a:xfrm>
            <a:off x="2434541" y="2862937"/>
            <a:ext cx="1861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실제가격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예측가격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40C5C2-D358-4B9A-A44C-C7B4CD97F17B}"/>
              </a:ext>
            </a:extLst>
          </p:cNvPr>
          <p:cNvSpPr txBox="1"/>
          <p:nvPr/>
        </p:nvSpPr>
        <p:spPr>
          <a:xfrm>
            <a:off x="1621230" y="3728797"/>
            <a:ext cx="122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예측보다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싸다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09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1023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75656" y="1141343"/>
            <a:ext cx="6120680" cy="5241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</a:rPr>
              <a:t> 발표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4773" y="2802038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196752"/>
            <a:ext cx="2694133" cy="253607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046" y="3814678"/>
            <a:ext cx="2714896" cy="253714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616" y="1196752"/>
            <a:ext cx="2704696" cy="254602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846" y="3811662"/>
            <a:ext cx="2698466" cy="25401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E7461C-7364-4D4F-9B50-D45DFF6051A6}"/>
              </a:ext>
            </a:extLst>
          </p:cNvPr>
          <p:cNvSpPr/>
          <p:nvPr/>
        </p:nvSpPr>
        <p:spPr>
          <a:xfrm>
            <a:off x="-2340768" y="1412776"/>
            <a:ext cx="360040" cy="288032"/>
          </a:xfrm>
          <a:prstGeom prst="rect">
            <a:avLst/>
          </a:prstGeom>
          <a:solidFill>
            <a:srgbClr val="FFD7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7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7584" y="1267343"/>
            <a:ext cx="7632848" cy="4750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27420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125750"/>
            <a:ext cx="709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우리가 </a:t>
            </a:r>
            <a:r>
              <a:rPr lang="en-US" altLang="ko-KR" dirty="0">
                <a:solidFill>
                  <a:prstClr val="black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“HOT </a:t>
            </a:r>
            <a:r>
              <a:rPr lang="ko-KR" altLang="en-US" dirty="0" err="1">
                <a:solidFill>
                  <a:prstClr val="black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딜</a:t>
            </a:r>
            <a:r>
              <a:rPr lang="en-US" altLang="ko-KR" dirty="0">
                <a:solidFill>
                  <a:prstClr val="black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이라고 생각하고 봤던 광고들 진짜 </a:t>
            </a:r>
            <a:r>
              <a:rPr lang="en-US" altLang="ko-KR" dirty="0">
                <a:solidFill>
                  <a:prstClr val="black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“HOT </a:t>
            </a:r>
            <a:r>
              <a:rPr lang="ko-KR" altLang="en-US" dirty="0" err="1">
                <a:solidFill>
                  <a:prstClr val="black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딜</a:t>
            </a:r>
            <a:r>
              <a:rPr lang="en-US" altLang="ko-KR" dirty="0">
                <a:solidFill>
                  <a:prstClr val="black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일까</a:t>
            </a:r>
            <a:r>
              <a:rPr lang="en-US" altLang="ko-KR" dirty="0">
                <a:solidFill>
                  <a:prstClr val="black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r>
              <a:rPr lang="ko-KR" altLang="en-US" dirty="0">
                <a:solidFill>
                  <a:prstClr val="black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endParaRPr lang="ko-KR" altLang="en-US" dirty="0">
              <a:solidFill>
                <a:prstClr val="black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84" y="2030784"/>
            <a:ext cx="7367720" cy="392442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35" y="2030784"/>
            <a:ext cx="7370043" cy="384648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081" y="2049080"/>
            <a:ext cx="7421697" cy="391406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/>
          <a:srcRect r="37995"/>
          <a:stretch/>
        </p:blipFill>
        <p:spPr>
          <a:xfrm>
            <a:off x="1591948" y="2080834"/>
            <a:ext cx="5960103" cy="374638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909A33E-19DC-454E-B619-5C08578EEC66}"/>
              </a:ext>
            </a:extLst>
          </p:cNvPr>
          <p:cNvGrpSpPr/>
          <p:nvPr/>
        </p:nvGrpSpPr>
        <p:grpSpPr>
          <a:xfrm>
            <a:off x="1741432" y="3242006"/>
            <a:ext cx="5709223" cy="1424042"/>
            <a:chOff x="1835696" y="3251155"/>
            <a:chExt cx="5709223" cy="142404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8844453-6B9F-4105-AD92-35FD7907883D}"/>
                </a:ext>
              </a:extLst>
            </p:cNvPr>
            <p:cNvGrpSpPr/>
            <p:nvPr/>
          </p:nvGrpSpPr>
          <p:grpSpPr>
            <a:xfrm>
              <a:off x="1835696" y="3251155"/>
              <a:ext cx="3436317" cy="1424042"/>
              <a:chOff x="8642794" y="2013613"/>
              <a:chExt cx="3436317" cy="1424042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4BABC2D-6F9B-4308-921F-42B8E00879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42794" y="2013613"/>
                <a:ext cx="3363839" cy="461010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B7844AA-F765-452C-936D-650FC40097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93557" y="2407949"/>
                <a:ext cx="3385554" cy="474344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245F6C4A-9D16-4815-88AD-3726925FF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54249" y="2855624"/>
                <a:ext cx="3124200" cy="582031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34A703-78E9-4B92-BD46-3DA47AFECB50}"/>
                </a:ext>
              </a:extLst>
            </p:cNvPr>
            <p:cNvSpPr/>
            <p:nvPr/>
          </p:nvSpPr>
          <p:spPr>
            <a:xfrm>
              <a:off x="5164219" y="3251155"/>
              <a:ext cx="2380700" cy="1424042"/>
            </a:xfrm>
            <a:prstGeom prst="rect">
              <a:avLst/>
            </a:prstGeom>
            <a:solidFill>
              <a:srgbClr val="FAFAFA"/>
            </a:solidFill>
            <a:ln w="3175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1,348,923 </a:t>
              </a:r>
              <a:r>
                <a:rPr lang="ko-KR" altLang="en-US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원</a:t>
              </a:r>
              <a:endParaRPr lang="en-US" altLang="ko-KR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1,338,816</a:t>
              </a:r>
              <a:r>
                <a:rPr lang="ko-KR" altLang="en-US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원</a:t>
              </a:r>
              <a:endParaRPr lang="en-US" altLang="ko-KR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 373,121 </a:t>
              </a:r>
              <a:r>
                <a:rPr lang="ko-KR" altLang="en-US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원</a:t>
              </a:r>
              <a:endParaRPr lang="ko-KR" alt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5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9852" y="5246471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신원기  이태경  최재호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5756" y="11517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주제 선정 이유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71600" y="2241951"/>
            <a:ext cx="7200800" cy="3797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2631467"/>
            <a:ext cx="61926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대학생들의 고민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pPr algn="ctr"/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원하는 </a:t>
            </a:r>
            <a:r>
              <a:rPr lang="ko-KR" altLang="en-US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스펙에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맞는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노트북의 가격이 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과연 합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적인가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9552" y="1082353"/>
            <a:ext cx="7632848" cy="528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37259"/>
            <a:ext cx="3140371" cy="51720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939" y="2288788"/>
            <a:ext cx="4238322" cy="26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8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560" y="1682879"/>
            <a:ext cx="7920880" cy="4626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9722" y="1054154"/>
            <a:ext cx="5004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수집 및 전처리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174" y="1839776"/>
            <a:ext cx="155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9E7E57-F170-46D7-BD3C-15D6C02D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44" y="3429000"/>
            <a:ext cx="1876425" cy="704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451403-4A1E-4FA3-A195-9E73E800E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353" y="1831493"/>
            <a:ext cx="5540703" cy="43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2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560" y="1682879"/>
            <a:ext cx="7920880" cy="4626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9722" y="1054154"/>
            <a:ext cx="5004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수집 및 전처리 과정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23" y="2324902"/>
            <a:ext cx="3526249" cy="39124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841" y="1988283"/>
            <a:ext cx="3565830" cy="4249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DA1DE3-32F9-4145-A783-C1FAF21EF179}"/>
              </a:ext>
            </a:extLst>
          </p:cNvPr>
          <p:cNvSpPr txBox="1"/>
          <p:nvPr/>
        </p:nvSpPr>
        <p:spPr>
          <a:xfrm>
            <a:off x="731174" y="1839776"/>
            <a:ext cx="189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 코드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560" y="1682879"/>
            <a:ext cx="7920880" cy="4626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9722" y="1054154"/>
            <a:ext cx="5004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수집 및 전처리 과정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F05604-8C01-4C9F-A8AA-76E815E6B59B}"/>
              </a:ext>
            </a:extLst>
          </p:cNvPr>
          <p:cNvSpPr/>
          <p:nvPr/>
        </p:nvSpPr>
        <p:spPr>
          <a:xfrm>
            <a:off x="1439652" y="2934270"/>
            <a:ext cx="62646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제품명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(ID) 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브랜드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SSD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용량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HDD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용량</a:t>
            </a:r>
            <a:endParaRPr lang="en-US" altLang="ko-KR" sz="2200" dirty="0">
              <a:solidFill>
                <a:srgbClr val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RAM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용량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CPU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제조사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CPU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</a:p>
          <a:p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코어 개수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화면크기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해상도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DDR 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SSD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종류</a:t>
            </a:r>
            <a:endParaRPr lang="en-US" altLang="ko-KR" sz="2200" dirty="0">
              <a:solidFill>
                <a:srgbClr val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GPU 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제조사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GPU 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VRAM 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HDMI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단자</a:t>
            </a:r>
            <a:endParaRPr lang="en-US" altLang="ko-KR" sz="2200" dirty="0">
              <a:solidFill>
                <a:srgbClr val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숫자 </a:t>
            </a:r>
            <a:r>
              <a:rPr lang="ko-KR" altLang="en-US" sz="2200" dirty="0" err="1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키패드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무게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두께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멀티리더기 여부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</a:p>
          <a:p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배터리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운영체제 </a:t>
            </a:r>
            <a:r>
              <a:rPr lang="en-US" altLang="ko-KR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가격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7FD8C-65F6-49EB-9BC3-F51284FD75D8}"/>
              </a:ext>
            </a:extLst>
          </p:cNvPr>
          <p:cNvSpPr txBox="1"/>
          <p:nvPr/>
        </p:nvSpPr>
        <p:spPr>
          <a:xfrm>
            <a:off x="726496" y="1892639"/>
            <a:ext cx="888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 결과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21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카테고리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2991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데이터 추출  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21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560" y="1682879"/>
            <a:ext cx="7920880" cy="4626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9722" y="1054154"/>
            <a:ext cx="5004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수집 및 전처리 과정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9" y="2292608"/>
            <a:ext cx="7225021" cy="3869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AA7523-73E1-413A-8794-DAA84B200932}"/>
              </a:ext>
            </a:extLst>
          </p:cNvPr>
          <p:cNvSpPr txBox="1"/>
          <p:nvPr/>
        </p:nvSpPr>
        <p:spPr>
          <a:xfrm>
            <a:off x="726496" y="1892639"/>
            <a:ext cx="888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 결과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21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카테고리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2991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데이터 추출  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30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4698" y="1667128"/>
            <a:ext cx="8424936" cy="4746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코알라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 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HAKATON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발표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33718" y="1082353"/>
            <a:ext cx="5004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수집 및 전처리 과정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4" y="2261971"/>
            <a:ext cx="7848872" cy="4099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3BA7B2-1888-44E7-84DA-E96BABBE8F14}"/>
              </a:ext>
            </a:extLst>
          </p:cNvPr>
          <p:cNvSpPr txBox="1"/>
          <p:nvPr/>
        </p:nvSpPr>
        <p:spPr>
          <a:xfrm>
            <a:off x="726496" y="1892639"/>
            <a:ext cx="888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전처리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기준</a:t>
            </a:r>
          </a:p>
        </p:txBody>
      </p:sp>
    </p:spTree>
    <p:extLst>
      <p:ext uri="{BB962C8B-B14F-4D97-AF65-F5344CB8AC3E}">
        <p14:creationId xmlns:p14="http://schemas.microsoft.com/office/powerpoint/2010/main" val="114502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2179</Words>
  <Application>Microsoft Office PowerPoint</Application>
  <PresentationFormat>화면 슬라이드 쇼(4:3)</PresentationFormat>
  <Paragraphs>1493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나눔스퀘어라운드 ExtraBold</vt:lpstr>
      <vt:lpstr>HY헤드라인M</vt:lpstr>
      <vt:lpstr>나눔스퀘어라운드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vkstk0056@naver.com</cp:lastModifiedBy>
  <cp:revision>66</cp:revision>
  <dcterms:created xsi:type="dcterms:W3CDTF">2016-11-03T20:47:04Z</dcterms:created>
  <dcterms:modified xsi:type="dcterms:W3CDTF">2019-08-01T15:59:48Z</dcterms:modified>
</cp:coreProperties>
</file>