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002267-9FA4-4940-82F8-1A211CED88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A63D06-BC16-4CC2-9B53-7C38FA8B79EC}">
      <dgm:prSet/>
      <dgm:spPr/>
      <dgm:t>
        <a:bodyPr/>
        <a:lstStyle/>
        <a:p>
          <a:r>
            <a:rPr lang="en-US"/>
            <a:t>Nashville’s rapid growth has outpaced wage gains for many residents</a:t>
          </a:r>
        </a:p>
      </dgm:t>
    </dgm:pt>
    <dgm:pt modelId="{41E7EA13-5829-471D-893A-C46AF482C282}" type="parTrans" cxnId="{55C0BDBD-CD4F-49F7-9DA5-A08BE2EE067F}">
      <dgm:prSet/>
      <dgm:spPr/>
      <dgm:t>
        <a:bodyPr/>
        <a:lstStyle/>
        <a:p>
          <a:endParaRPr lang="en-US"/>
        </a:p>
      </dgm:t>
    </dgm:pt>
    <dgm:pt modelId="{C2D04AF8-0996-4211-B2A5-CD9AAA264B63}" type="sibTrans" cxnId="{55C0BDBD-CD4F-49F7-9DA5-A08BE2EE067F}">
      <dgm:prSet/>
      <dgm:spPr/>
      <dgm:t>
        <a:bodyPr/>
        <a:lstStyle/>
        <a:p>
          <a:endParaRPr lang="en-US"/>
        </a:p>
      </dgm:t>
    </dgm:pt>
    <dgm:pt modelId="{51C41714-83FB-4793-B0A0-F084E3515409}">
      <dgm:prSet/>
      <dgm:spPr/>
      <dgm:t>
        <a:bodyPr/>
        <a:lstStyle/>
        <a:p>
          <a:r>
            <a:rPr lang="en-US"/>
            <a:t>Cost of living, especially housing, has soared in recent years</a:t>
          </a:r>
        </a:p>
      </dgm:t>
    </dgm:pt>
    <dgm:pt modelId="{BBDB3052-D428-4BAE-92D1-2979B645EDA6}" type="parTrans" cxnId="{24B9D406-1BF2-4F06-80C3-3C1C9E7AEF27}">
      <dgm:prSet/>
      <dgm:spPr/>
      <dgm:t>
        <a:bodyPr/>
        <a:lstStyle/>
        <a:p>
          <a:endParaRPr lang="en-US"/>
        </a:p>
      </dgm:t>
    </dgm:pt>
    <dgm:pt modelId="{21C6F819-3511-44B3-BE30-520173408D35}" type="sibTrans" cxnId="{24B9D406-1BF2-4F06-80C3-3C1C9E7AEF27}">
      <dgm:prSet/>
      <dgm:spPr/>
      <dgm:t>
        <a:bodyPr/>
        <a:lstStyle/>
        <a:p>
          <a:endParaRPr lang="en-US"/>
        </a:p>
      </dgm:t>
    </dgm:pt>
    <dgm:pt modelId="{9A9D6F1B-0EA7-488E-9203-8CDF8D806650}">
      <dgm:prSet/>
      <dgm:spPr/>
      <dgm:t>
        <a:bodyPr/>
        <a:lstStyle/>
        <a:p>
          <a:r>
            <a:rPr lang="en-US"/>
            <a:t>Key question: </a:t>
          </a:r>
          <a:r>
            <a:rPr lang="en-US" b="1"/>
            <a:t>Are wage increases keeping up with what it costs to live in Nashville?</a:t>
          </a:r>
          <a:endParaRPr lang="en-US"/>
        </a:p>
      </dgm:t>
    </dgm:pt>
    <dgm:pt modelId="{79A3B05C-60F7-4E1D-9396-2AF64CE80962}" type="parTrans" cxnId="{4B42C708-977D-4305-B0C3-1CCEE878E342}">
      <dgm:prSet/>
      <dgm:spPr/>
      <dgm:t>
        <a:bodyPr/>
        <a:lstStyle/>
        <a:p>
          <a:endParaRPr lang="en-US"/>
        </a:p>
      </dgm:t>
    </dgm:pt>
    <dgm:pt modelId="{0B3F5DCC-B8BA-4AFD-9588-1CEE484147F9}" type="sibTrans" cxnId="{4B42C708-977D-4305-B0C3-1CCEE878E342}">
      <dgm:prSet/>
      <dgm:spPr/>
      <dgm:t>
        <a:bodyPr/>
        <a:lstStyle/>
        <a:p>
          <a:endParaRPr lang="en-US"/>
        </a:p>
      </dgm:t>
    </dgm:pt>
    <dgm:pt modelId="{5589C514-5053-4D06-AE45-DF188225717A}">
      <dgm:prSet/>
      <dgm:spPr/>
      <dgm:t>
        <a:bodyPr/>
        <a:lstStyle/>
        <a:p>
          <a:r>
            <a:rPr lang="en-US"/>
            <a:t>Data sources: Zillow, Metro Nashville, U.S. Census, MIT Living Wage Calculator, FRED (CPI)</a:t>
          </a:r>
        </a:p>
      </dgm:t>
    </dgm:pt>
    <dgm:pt modelId="{BF875885-41C7-4C2A-87DE-0F0243175460}" type="parTrans" cxnId="{F81CD684-BD7B-40DB-8CA7-A26C99509DA3}">
      <dgm:prSet/>
      <dgm:spPr/>
      <dgm:t>
        <a:bodyPr/>
        <a:lstStyle/>
        <a:p>
          <a:endParaRPr lang="en-US"/>
        </a:p>
      </dgm:t>
    </dgm:pt>
    <dgm:pt modelId="{852FD6E4-14DA-49B5-A09A-3B7B044E9185}" type="sibTrans" cxnId="{F81CD684-BD7B-40DB-8CA7-A26C99509DA3}">
      <dgm:prSet/>
      <dgm:spPr/>
      <dgm:t>
        <a:bodyPr/>
        <a:lstStyle/>
        <a:p>
          <a:endParaRPr lang="en-US"/>
        </a:p>
      </dgm:t>
    </dgm:pt>
    <dgm:pt modelId="{F77254F8-22E5-4C9F-91DC-82921FF34E78}" type="pres">
      <dgm:prSet presAssocID="{CE002267-9FA4-4940-82F8-1A211CED8891}" presName="root" presStyleCnt="0">
        <dgm:presLayoutVars>
          <dgm:dir/>
          <dgm:resizeHandles val="exact"/>
        </dgm:presLayoutVars>
      </dgm:prSet>
      <dgm:spPr/>
    </dgm:pt>
    <dgm:pt modelId="{3DF19B98-28C1-4FC8-8B48-ED31FA774B96}" type="pres">
      <dgm:prSet presAssocID="{96A63D06-BC16-4CC2-9B53-7C38FA8B79EC}" presName="compNode" presStyleCnt="0"/>
      <dgm:spPr/>
    </dgm:pt>
    <dgm:pt modelId="{07E183D9-58C0-4D95-AFFB-2C3BFB0E31EE}" type="pres">
      <dgm:prSet presAssocID="{96A63D06-BC16-4CC2-9B53-7C38FA8B79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88CA2E51-BC2B-4C76-AA6F-8A88C58F8A5B}" type="pres">
      <dgm:prSet presAssocID="{96A63D06-BC16-4CC2-9B53-7C38FA8B79EC}" presName="spaceRect" presStyleCnt="0"/>
      <dgm:spPr/>
    </dgm:pt>
    <dgm:pt modelId="{FC50FB13-AD01-4991-85B3-3C804AA3F807}" type="pres">
      <dgm:prSet presAssocID="{96A63D06-BC16-4CC2-9B53-7C38FA8B79EC}" presName="textRect" presStyleLbl="revTx" presStyleIdx="0" presStyleCnt="4">
        <dgm:presLayoutVars>
          <dgm:chMax val="1"/>
          <dgm:chPref val="1"/>
        </dgm:presLayoutVars>
      </dgm:prSet>
      <dgm:spPr/>
    </dgm:pt>
    <dgm:pt modelId="{64779B90-C8F1-45EA-A752-AAD1F63A5A26}" type="pres">
      <dgm:prSet presAssocID="{C2D04AF8-0996-4211-B2A5-CD9AAA264B63}" presName="sibTrans" presStyleCnt="0"/>
      <dgm:spPr/>
    </dgm:pt>
    <dgm:pt modelId="{0A91BCA6-2339-4F17-B3C3-EB08784014AF}" type="pres">
      <dgm:prSet presAssocID="{51C41714-83FB-4793-B0A0-F084E3515409}" presName="compNode" presStyleCnt="0"/>
      <dgm:spPr/>
    </dgm:pt>
    <dgm:pt modelId="{56CE2A64-90E4-4C2F-BFE7-E6ECD1365E8E}" type="pres">
      <dgm:prSet presAssocID="{51C41714-83FB-4793-B0A0-F084E35154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DFE841A-8DC8-479F-8E73-5E79537D216C}" type="pres">
      <dgm:prSet presAssocID="{51C41714-83FB-4793-B0A0-F084E3515409}" presName="spaceRect" presStyleCnt="0"/>
      <dgm:spPr/>
    </dgm:pt>
    <dgm:pt modelId="{E6420B28-CB7D-4850-8CD5-C19D9F6A2B68}" type="pres">
      <dgm:prSet presAssocID="{51C41714-83FB-4793-B0A0-F084E3515409}" presName="textRect" presStyleLbl="revTx" presStyleIdx="1" presStyleCnt="4">
        <dgm:presLayoutVars>
          <dgm:chMax val="1"/>
          <dgm:chPref val="1"/>
        </dgm:presLayoutVars>
      </dgm:prSet>
      <dgm:spPr/>
    </dgm:pt>
    <dgm:pt modelId="{57D3083A-C8C4-453A-82B1-9F397B9540EF}" type="pres">
      <dgm:prSet presAssocID="{21C6F819-3511-44B3-BE30-520173408D35}" presName="sibTrans" presStyleCnt="0"/>
      <dgm:spPr/>
    </dgm:pt>
    <dgm:pt modelId="{D99B6EF0-00BC-48B6-B521-542EF5D4E7EB}" type="pres">
      <dgm:prSet presAssocID="{9A9D6F1B-0EA7-488E-9203-8CDF8D806650}" presName="compNode" presStyleCnt="0"/>
      <dgm:spPr/>
    </dgm:pt>
    <dgm:pt modelId="{9DB5E325-919C-4D29-AB18-A9F74A58C8B3}" type="pres">
      <dgm:prSet presAssocID="{9A9D6F1B-0EA7-488E-9203-8CDF8D80665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A89A3F7-1B78-44B9-8BD9-B15C6ACC6DFB}" type="pres">
      <dgm:prSet presAssocID="{9A9D6F1B-0EA7-488E-9203-8CDF8D806650}" presName="spaceRect" presStyleCnt="0"/>
      <dgm:spPr/>
    </dgm:pt>
    <dgm:pt modelId="{4AABCBA6-B58C-406D-B1FD-A76F8BFBC170}" type="pres">
      <dgm:prSet presAssocID="{9A9D6F1B-0EA7-488E-9203-8CDF8D806650}" presName="textRect" presStyleLbl="revTx" presStyleIdx="2" presStyleCnt="4">
        <dgm:presLayoutVars>
          <dgm:chMax val="1"/>
          <dgm:chPref val="1"/>
        </dgm:presLayoutVars>
      </dgm:prSet>
      <dgm:spPr/>
    </dgm:pt>
    <dgm:pt modelId="{260AD511-5506-4BD5-BAA2-9E5D93421BE6}" type="pres">
      <dgm:prSet presAssocID="{0B3F5DCC-B8BA-4AFD-9588-1CEE484147F9}" presName="sibTrans" presStyleCnt="0"/>
      <dgm:spPr/>
    </dgm:pt>
    <dgm:pt modelId="{11B26D81-7BE6-4A50-84FB-2411BA94CB4E}" type="pres">
      <dgm:prSet presAssocID="{5589C514-5053-4D06-AE45-DF188225717A}" presName="compNode" presStyleCnt="0"/>
      <dgm:spPr/>
    </dgm:pt>
    <dgm:pt modelId="{5A5E06C9-6A17-4FC2-A01C-E495BF5B26D7}" type="pres">
      <dgm:prSet presAssocID="{5589C514-5053-4D06-AE45-DF18822571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A9E3BADE-918A-4CA3-BF7F-0750850234CB}" type="pres">
      <dgm:prSet presAssocID="{5589C514-5053-4D06-AE45-DF188225717A}" presName="spaceRect" presStyleCnt="0"/>
      <dgm:spPr/>
    </dgm:pt>
    <dgm:pt modelId="{2012900B-1F8F-44B8-BC72-B9FB70B24AFF}" type="pres">
      <dgm:prSet presAssocID="{5589C514-5053-4D06-AE45-DF188225717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4B9D406-1BF2-4F06-80C3-3C1C9E7AEF27}" srcId="{CE002267-9FA4-4940-82F8-1A211CED8891}" destId="{51C41714-83FB-4793-B0A0-F084E3515409}" srcOrd="1" destOrd="0" parTransId="{BBDB3052-D428-4BAE-92D1-2979B645EDA6}" sibTransId="{21C6F819-3511-44B3-BE30-520173408D35}"/>
    <dgm:cxn modelId="{4B42C708-977D-4305-B0C3-1CCEE878E342}" srcId="{CE002267-9FA4-4940-82F8-1A211CED8891}" destId="{9A9D6F1B-0EA7-488E-9203-8CDF8D806650}" srcOrd="2" destOrd="0" parTransId="{79A3B05C-60F7-4E1D-9396-2AF64CE80962}" sibTransId="{0B3F5DCC-B8BA-4AFD-9588-1CEE484147F9}"/>
    <dgm:cxn modelId="{81A13610-4175-4C00-ABFF-2633CA8F44D6}" type="presOf" srcId="{96A63D06-BC16-4CC2-9B53-7C38FA8B79EC}" destId="{FC50FB13-AD01-4991-85B3-3C804AA3F807}" srcOrd="0" destOrd="0" presId="urn:microsoft.com/office/officeart/2018/2/layout/IconLabelList"/>
    <dgm:cxn modelId="{7799E029-508F-46BF-96BC-6D56F20DB511}" type="presOf" srcId="{51C41714-83FB-4793-B0A0-F084E3515409}" destId="{E6420B28-CB7D-4850-8CD5-C19D9F6A2B68}" srcOrd="0" destOrd="0" presId="urn:microsoft.com/office/officeart/2018/2/layout/IconLabelList"/>
    <dgm:cxn modelId="{E3CE3A2A-EAB8-485F-ABF0-C81E447B1E1C}" type="presOf" srcId="{9A9D6F1B-0EA7-488E-9203-8CDF8D806650}" destId="{4AABCBA6-B58C-406D-B1FD-A76F8BFBC170}" srcOrd="0" destOrd="0" presId="urn:microsoft.com/office/officeart/2018/2/layout/IconLabelList"/>
    <dgm:cxn modelId="{F9D43537-A48E-4A1B-99D9-312949CA42FE}" type="presOf" srcId="{CE002267-9FA4-4940-82F8-1A211CED8891}" destId="{F77254F8-22E5-4C9F-91DC-82921FF34E78}" srcOrd="0" destOrd="0" presId="urn:microsoft.com/office/officeart/2018/2/layout/IconLabelList"/>
    <dgm:cxn modelId="{2658476C-40F0-4029-8973-74F8E342BD18}" type="presOf" srcId="{5589C514-5053-4D06-AE45-DF188225717A}" destId="{2012900B-1F8F-44B8-BC72-B9FB70B24AFF}" srcOrd="0" destOrd="0" presId="urn:microsoft.com/office/officeart/2018/2/layout/IconLabelList"/>
    <dgm:cxn modelId="{F81CD684-BD7B-40DB-8CA7-A26C99509DA3}" srcId="{CE002267-9FA4-4940-82F8-1A211CED8891}" destId="{5589C514-5053-4D06-AE45-DF188225717A}" srcOrd="3" destOrd="0" parTransId="{BF875885-41C7-4C2A-87DE-0F0243175460}" sibTransId="{852FD6E4-14DA-49B5-A09A-3B7B044E9185}"/>
    <dgm:cxn modelId="{55C0BDBD-CD4F-49F7-9DA5-A08BE2EE067F}" srcId="{CE002267-9FA4-4940-82F8-1A211CED8891}" destId="{96A63D06-BC16-4CC2-9B53-7C38FA8B79EC}" srcOrd="0" destOrd="0" parTransId="{41E7EA13-5829-471D-893A-C46AF482C282}" sibTransId="{C2D04AF8-0996-4211-B2A5-CD9AAA264B63}"/>
    <dgm:cxn modelId="{EA49E3A7-CAA3-4CF4-B8DA-A6B2682557E5}" type="presParOf" srcId="{F77254F8-22E5-4C9F-91DC-82921FF34E78}" destId="{3DF19B98-28C1-4FC8-8B48-ED31FA774B96}" srcOrd="0" destOrd="0" presId="urn:microsoft.com/office/officeart/2018/2/layout/IconLabelList"/>
    <dgm:cxn modelId="{C70F2EFC-0429-4DF9-82ED-0197A4EE179E}" type="presParOf" srcId="{3DF19B98-28C1-4FC8-8B48-ED31FA774B96}" destId="{07E183D9-58C0-4D95-AFFB-2C3BFB0E31EE}" srcOrd="0" destOrd="0" presId="urn:microsoft.com/office/officeart/2018/2/layout/IconLabelList"/>
    <dgm:cxn modelId="{859FC233-6F35-42D5-AC26-D38ECED004EF}" type="presParOf" srcId="{3DF19B98-28C1-4FC8-8B48-ED31FA774B96}" destId="{88CA2E51-BC2B-4C76-AA6F-8A88C58F8A5B}" srcOrd="1" destOrd="0" presId="urn:microsoft.com/office/officeart/2018/2/layout/IconLabelList"/>
    <dgm:cxn modelId="{936EEFDA-9AB8-47EF-8ECA-86EFD50788CC}" type="presParOf" srcId="{3DF19B98-28C1-4FC8-8B48-ED31FA774B96}" destId="{FC50FB13-AD01-4991-85B3-3C804AA3F807}" srcOrd="2" destOrd="0" presId="urn:microsoft.com/office/officeart/2018/2/layout/IconLabelList"/>
    <dgm:cxn modelId="{12F04C66-0580-499E-81F5-25AEDD182BC4}" type="presParOf" srcId="{F77254F8-22E5-4C9F-91DC-82921FF34E78}" destId="{64779B90-C8F1-45EA-A752-AAD1F63A5A26}" srcOrd="1" destOrd="0" presId="urn:microsoft.com/office/officeart/2018/2/layout/IconLabelList"/>
    <dgm:cxn modelId="{D7DA8EDA-146B-47AB-9C7C-BD17818800AB}" type="presParOf" srcId="{F77254F8-22E5-4C9F-91DC-82921FF34E78}" destId="{0A91BCA6-2339-4F17-B3C3-EB08784014AF}" srcOrd="2" destOrd="0" presId="urn:microsoft.com/office/officeart/2018/2/layout/IconLabelList"/>
    <dgm:cxn modelId="{9E6D719A-81A4-4ED0-93BB-CD907F8ACB76}" type="presParOf" srcId="{0A91BCA6-2339-4F17-B3C3-EB08784014AF}" destId="{56CE2A64-90E4-4C2F-BFE7-E6ECD1365E8E}" srcOrd="0" destOrd="0" presId="urn:microsoft.com/office/officeart/2018/2/layout/IconLabelList"/>
    <dgm:cxn modelId="{635A99FC-46A1-47D0-8E24-FCF7AB612318}" type="presParOf" srcId="{0A91BCA6-2339-4F17-B3C3-EB08784014AF}" destId="{0DFE841A-8DC8-479F-8E73-5E79537D216C}" srcOrd="1" destOrd="0" presId="urn:microsoft.com/office/officeart/2018/2/layout/IconLabelList"/>
    <dgm:cxn modelId="{F864F47C-3FC5-4987-ACB8-DAE3A775A365}" type="presParOf" srcId="{0A91BCA6-2339-4F17-B3C3-EB08784014AF}" destId="{E6420B28-CB7D-4850-8CD5-C19D9F6A2B68}" srcOrd="2" destOrd="0" presId="urn:microsoft.com/office/officeart/2018/2/layout/IconLabelList"/>
    <dgm:cxn modelId="{17B7DE78-FD96-45EE-9913-3E6657DBAB00}" type="presParOf" srcId="{F77254F8-22E5-4C9F-91DC-82921FF34E78}" destId="{57D3083A-C8C4-453A-82B1-9F397B9540EF}" srcOrd="3" destOrd="0" presId="urn:microsoft.com/office/officeart/2018/2/layout/IconLabelList"/>
    <dgm:cxn modelId="{D8E48196-84D6-48C6-B05D-8766084E3FBF}" type="presParOf" srcId="{F77254F8-22E5-4C9F-91DC-82921FF34E78}" destId="{D99B6EF0-00BC-48B6-B521-542EF5D4E7EB}" srcOrd="4" destOrd="0" presId="urn:microsoft.com/office/officeart/2018/2/layout/IconLabelList"/>
    <dgm:cxn modelId="{9685103B-7877-44A7-AF8B-5014DC3E8F9F}" type="presParOf" srcId="{D99B6EF0-00BC-48B6-B521-542EF5D4E7EB}" destId="{9DB5E325-919C-4D29-AB18-A9F74A58C8B3}" srcOrd="0" destOrd="0" presId="urn:microsoft.com/office/officeart/2018/2/layout/IconLabelList"/>
    <dgm:cxn modelId="{95D292F7-3D55-4BA3-9131-EFEB0576CB32}" type="presParOf" srcId="{D99B6EF0-00BC-48B6-B521-542EF5D4E7EB}" destId="{5A89A3F7-1B78-44B9-8BD9-B15C6ACC6DFB}" srcOrd="1" destOrd="0" presId="urn:microsoft.com/office/officeart/2018/2/layout/IconLabelList"/>
    <dgm:cxn modelId="{33029A2D-D112-4B6F-832A-E63E2A1ED1A1}" type="presParOf" srcId="{D99B6EF0-00BC-48B6-B521-542EF5D4E7EB}" destId="{4AABCBA6-B58C-406D-B1FD-A76F8BFBC170}" srcOrd="2" destOrd="0" presId="urn:microsoft.com/office/officeart/2018/2/layout/IconLabelList"/>
    <dgm:cxn modelId="{97902FDC-E904-413F-861B-15EADC46FCFB}" type="presParOf" srcId="{F77254F8-22E5-4C9F-91DC-82921FF34E78}" destId="{260AD511-5506-4BD5-BAA2-9E5D93421BE6}" srcOrd="5" destOrd="0" presId="urn:microsoft.com/office/officeart/2018/2/layout/IconLabelList"/>
    <dgm:cxn modelId="{04316573-611A-4AF4-B489-4B858ECF1A11}" type="presParOf" srcId="{F77254F8-22E5-4C9F-91DC-82921FF34E78}" destId="{11B26D81-7BE6-4A50-84FB-2411BA94CB4E}" srcOrd="6" destOrd="0" presId="urn:microsoft.com/office/officeart/2018/2/layout/IconLabelList"/>
    <dgm:cxn modelId="{7FF4CB59-BA88-4769-B62B-3EF0E07D64AB}" type="presParOf" srcId="{11B26D81-7BE6-4A50-84FB-2411BA94CB4E}" destId="{5A5E06C9-6A17-4FC2-A01C-E495BF5B26D7}" srcOrd="0" destOrd="0" presId="urn:microsoft.com/office/officeart/2018/2/layout/IconLabelList"/>
    <dgm:cxn modelId="{0FEC7875-0098-478D-A2D0-4676552B8B59}" type="presParOf" srcId="{11B26D81-7BE6-4A50-84FB-2411BA94CB4E}" destId="{A9E3BADE-918A-4CA3-BF7F-0750850234CB}" srcOrd="1" destOrd="0" presId="urn:microsoft.com/office/officeart/2018/2/layout/IconLabelList"/>
    <dgm:cxn modelId="{DCD724BD-3B67-4445-86CF-9F4B56809E20}" type="presParOf" srcId="{11B26D81-7BE6-4A50-84FB-2411BA94CB4E}" destId="{2012900B-1F8F-44B8-BC72-B9FB70B24AF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569FAF-3396-4300-BD4E-FBC0ED1D16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72AA68C-C632-4510-92BA-203D92F8EC45}">
      <dgm:prSet/>
      <dgm:spPr/>
      <dgm:t>
        <a:bodyPr/>
        <a:lstStyle/>
        <a:p>
          <a:r>
            <a:rPr lang="en-US"/>
            <a:t>Income needed to afford median rent in Nashville has more than doubled since 2015</a:t>
          </a:r>
        </a:p>
      </dgm:t>
    </dgm:pt>
    <dgm:pt modelId="{CFAD3AB3-CAB8-4581-B0DB-2CFF6449046E}" type="parTrans" cxnId="{AFC9EA74-98F2-4516-A978-88D54E651313}">
      <dgm:prSet/>
      <dgm:spPr/>
      <dgm:t>
        <a:bodyPr/>
        <a:lstStyle/>
        <a:p>
          <a:endParaRPr lang="en-US"/>
        </a:p>
      </dgm:t>
    </dgm:pt>
    <dgm:pt modelId="{0561DC15-CC7B-4A37-A992-5594CBE1C7A6}" type="sibTrans" cxnId="{AFC9EA74-98F2-4516-A978-88D54E651313}">
      <dgm:prSet/>
      <dgm:spPr/>
      <dgm:t>
        <a:bodyPr/>
        <a:lstStyle/>
        <a:p>
          <a:endParaRPr lang="en-US"/>
        </a:p>
      </dgm:t>
    </dgm:pt>
    <dgm:pt modelId="{EB1C0439-CF9E-41C0-9210-F91C31C63DFE}">
      <dgm:prSet/>
      <dgm:spPr/>
      <dgm:t>
        <a:bodyPr/>
        <a:lstStyle/>
        <a:p>
          <a:r>
            <a:rPr lang="en-US"/>
            <a:t>Average metro pay and household income have grown much more slowly</a:t>
          </a:r>
        </a:p>
      </dgm:t>
    </dgm:pt>
    <dgm:pt modelId="{5DE3009B-9498-4E98-9D69-124CC5C88A9F}" type="parTrans" cxnId="{AE721C6B-1FE7-437E-B992-5FBA3DAEA6BD}">
      <dgm:prSet/>
      <dgm:spPr/>
      <dgm:t>
        <a:bodyPr/>
        <a:lstStyle/>
        <a:p>
          <a:endParaRPr lang="en-US"/>
        </a:p>
      </dgm:t>
    </dgm:pt>
    <dgm:pt modelId="{4A065756-61FB-43E7-B8FC-448B2DE8D0C5}" type="sibTrans" cxnId="{AE721C6B-1FE7-437E-B992-5FBA3DAEA6BD}">
      <dgm:prSet/>
      <dgm:spPr/>
      <dgm:t>
        <a:bodyPr/>
        <a:lstStyle/>
        <a:p>
          <a:endParaRPr lang="en-US"/>
        </a:p>
      </dgm:t>
    </dgm:pt>
    <dgm:pt modelId="{4CA31556-3014-44BB-BA03-908DC58DF8BD}">
      <dgm:prSet/>
      <dgm:spPr/>
      <dgm:t>
        <a:bodyPr/>
        <a:lstStyle/>
        <a:p>
          <a:r>
            <a:rPr lang="en-US" dirty="0"/>
            <a:t>Since 2021, the “income gap” between what people earn and what’s needed for housing has widened sharply</a:t>
          </a:r>
        </a:p>
      </dgm:t>
    </dgm:pt>
    <dgm:pt modelId="{45DAAC53-BD9A-4F56-88EE-9C7014B540FF}" type="parTrans" cxnId="{B79FACD0-8F20-4190-A25E-AE1B8F7C5A7B}">
      <dgm:prSet/>
      <dgm:spPr/>
      <dgm:t>
        <a:bodyPr/>
        <a:lstStyle/>
        <a:p>
          <a:endParaRPr lang="en-US"/>
        </a:p>
      </dgm:t>
    </dgm:pt>
    <dgm:pt modelId="{D1B1979B-CFD3-4CCD-A251-51EABB03C3E7}" type="sibTrans" cxnId="{B79FACD0-8F20-4190-A25E-AE1B8F7C5A7B}">
      <dgm:prSet/>
      <dgm:spPr/>
      <dgm:t>
        <a:bodyPr/>
        <a:lstStyle/>
        <a:p>
          <a:endParaRPr lang="en-US"/>
        </a:p>
      </dgm:t>
    </dgm:pt>
    <dgm:pt modelId="{A2FFCA11-3331-4CDD-B52B-3A23F44963C1}" type="pres">
      <dgm:prSet presAssocID="{2A569FAF-3396-4300-BD4E-FBC0ED1D16FF}" presName="root" presStyleCnt="0">
        <dgm:presLayoutVars>
          <dgm:dir/>
          <dgm:resizeHandles val="exact"/>
        </dgm:presLayoutVars>
      </dgm:prSet>
      <dgm:spPr/>
    </dgm:pt>
    <dgm:pt modelId="{7DE81E8E-18A5-49A8-90BC-226E50E6A5BE}" type="pres">
      <dgm:prSet presAssocID="{872AA68C-C632-4510-92BA-203D92F8EC45}" presName="compNode" presStyleCnt="0"/>
      <dgm:spPr/>
    </dgm:pt>
    <dgm:pt modelId="{49B7B5EF-310B-46F7-99D4-2DAF6D21B909}" type="pres">
      <dgm:prSet presAssocID="{872AA68C-C632-4510-92BA-203D92F8EC45}" presName="bgRect" presStyleLbl="bgShp" presStyleIdx="0" presStyleCnt="3"/>
      <dgm:spPr/>
    </dgm:pt>
    <dgm:pt modelId="{3B3EC9A7-6A36-49FF-A530-97E3AC626249}" type="pres">
      <dgm:prSet presAssocID="{872AA68C-C632-4510-92BA-203D92F8EC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A616EF44-A3C0-415A-BF34-7B6AADFF297F}" type="pres">
      <dgm:prSet presAssocID="{872AA68C-C632-4510-92BA-203D92F8EC45}" presName="spaceRect" presStyleCnt="0"/>
      <dgm:spPr/>
    </dgm:pt>
    <dgm:pt modelId="{15F7D972-16DE-406A-97D2-6277AB355345}" type="pres">
      <dgm:prSet presAssocID="{872AA68C-C632-4510-92BA-203D92F8EC45}" presName="parTx" presStyleLbl="revTx" presStyleIdx="0" presStyleCnt="3">
        <dgm:presLayoutVars>
          <dgm:chMax val="0"/>
          <dgm:chPref val="0"/>
        </dgm:presLayoutVars>
      </dgm:prSet>
      <dgm:spPr/>
    </dgm:pt>
    <dgm:pt modelId="{D23447E9-C72D-4A32-865F-EB9456D15B6E}" type="pres">
      <dgm:prSet presAssocID="{0561DC15-CC7B-4A37-A992-5594CBE1C7A6}" presName="sibTrans" presStyleCnt="0"/>
      <dgm:spPr/>
    </dgm:pt>
    <dgm:pt modelId="{AFE9DC86-88CD-4C5B-86D8-FEB6C4176ABA}" type="pres">
      <dgm:prSet presAssocID="{EB1C0439-CF9E-41C0-9210-F91C31C63DFE}" presName="compNode" presStyleCnt="0"/>
      <dgm:spPr/>
    </dgm:pt>
    <dgm:pt modelId="{77DC2964-73B7-4182-AE92-031A669138A0}" type="pres">
      <dgm:prSet presAssocID="{EB1C0439-CF9E-41C0-9210-F91C31C63DFE}" presName="bgRect" presStyleLbl="bgShp" presStyleIdx="1" presStyleCnt="3"/>
      <dgm:spPr/>
    </dgm:pt>
    <dgm:pt modelId="{32C11519-6494-4158-AEC7-52098D0265E2}" type="pres">
      <dgm:prSet presAssocID="{EB1C0439-CF9E-41C0-9210-F91C31C63D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C980C13-54AB-4814-8B32-6B67E36FBDDE}" type="pres">
      <dgm:prSet presAssocID="{EB1C0439-CF9E-41C0-9210-F91C31C63DFE}" presName="spaceRect" presStyleCnt="0"/>
      <dgm:spPr/>
    </dgm:pt>
    <dgm:pt modelId="{80760022-8572-4696-B645-F4581921F776}" type="pres">
      <dgm:prSet presAssocID="{EB1C0439-CF9E-41C0-9210-F91C31C63DFE}" presName="parTx" presStyleLbl="revTx" presStyleIdx="1" presStyleCnt="3">
        <dgm:presLayoutVars>
          <dgm:chMax val="0"/>
          <dgm:chPref val="0"/>
        </dgm:presLayoutVars>
      </dgm:prSet>
      <dgm:spPr/>
    </dgm:pt>
    <dgm:pt modelId="{BF96B2B3-B212-4D40-8811-D1FBCEABC67B}" type="pres">
      <dgm:prSet presAssocID="{4A065756-61FB-43E7-B8FC-448B2DE8D0C5}" presName="sibTrans" presStyleCnt="0"/>
      <dgm:spPr/>
    </dgm:pt>
    <dgm:pt modelId="{63D94048-EE6F-469D-B98B-02975391C6AF}" type="pres">
      <dgm:prSet presAssocID="{4CA31556-3014-44BB-BA03-908DC58DF8BD}" presName="compNode" presStyleCnt="0"/>
      <dgm:spPr/>
    </dgm:pt>
    <dgm:pt modelId="{03CDA9DA-34FF-48DF-B2D9-4A0CAD56F8F6}" type="pres">
      <dgm:prSet presAssocID="{4CA31556-3014-44BB-BA03-908DC58DF8BD}" presName="bgRect" presStyleLbl="bgShp" presStyleIdx="2" presStyleCnt="3"/>
      <dgm:spPr/>
    </dgm:pt>
    <dgm:pt modelId="{7CEF606F-8EB0-462F-9D2F-E17B1815C6DD}" type="pres">
      <dgm:prSet presAssocID="{4CA31556-3014-44BB-BA03-908DC58DF8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71C38C8D-BC7F-48C3-B68B-6677916462C0}" type="pres">
      <dgm:prSet presAssocID="{4CA31556-3014-44BB-BA03-908DC58DF8BD}" presName="spaceRect" presStyleCnt="0"/>
      <dgm:spPr/>
    </dgm:pt>
    <dgm:pt modelId="{FB125D63-8875-4EA7-ADA1-D99E643B11CF}" type="pres">
      <dgm:prSet presAssocID="{4CA31556-3014-44BB-BA03-908DC58DF8B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2468203-454D-4F97-B647-9E47D847DCF7}" type="presOf" srcId="{2A569FAF-3396-4300-BD4E-FBC0ED1D16FF}" destId="{A2FFCA11-3331-4CDD-B52B-3A23F44963C1}" srcOrd="0" destOrd="0" presId="urn:microsoft.com/office/officeart/2018/2/layout/IconVerticalSolidList"/>
    <dgm:cxn modelId="{0944BE1C-9A8C-4A9B-8029-5ECE41CFF299}" type="presOf" srcId="{EB1C0439-CF9E-41C0-9210-F91C31C63DFE}" destId="{80760022-8572-4696-B645-F4581921F776}" srcOrd="0" destOrd="0" presId="urn:microsoft.com/office/officeart/2018/2/layout/IconVerticalSolidList"/>
    <dgm:cxn modelId="{FC467D69-01CA-4129-A8A0-B384F737F817}" type="presOf" srcId="{4CA31556-3014-44BB-BA03-908DC58DF8BD}" destId="{FB125D63-8875-4EA7-ADA1-D99E643B11CF}" srcOrd="0" destOrd="0" presId="urn:microsoft.com/office/officeart/2018/2/layout/IconVerticalSolidList"/>
    <dgm:cxn modelId="{AE721C6B-1FE7-437E-B992-5FBA3DAEA6BD}" srcId="{2A569FAF-3396-4300-BD4E-FBC0ED1D16FF}" destId="{EB1C0439-CF9E-41C0-9210-F91C31C63DFE}" srcOrd="1" destOrd="0" parTransId="{5DE3009B-9498-4E98-9D69-124CC5C88A9F}" sibTransId="{4A065756-61FB-43E7-B8FC-448B2DE8D0C5}"/>
    <dgm:cxn modelId="{AFC9EA74-98F2-4516-A978-88D54E651313}" srcId="{2A569FAF-3396-4300-BD4E-FBC0ED1D16FF}" destId="{872AA68C-C632-4510-92BA-203D92F8EC45}" srcOrd="0" destOrd="0" parTransId="{CFAD3AB3-CAB8-4581-B0DB-2CFF6449046E}" sibTransId="{0561DC15-CC7B-4A37-A992-5594CBE1C7A6}"/>
    <dgm:cxn modelId="{B79FACD0-8F20-4190-A25E-AE1B8F7C5A7B}" srcId="{2A569FAF-3396-4300-BD4E-FBC0ED1D16FF}" destId="{4CA31556-3014-44BB-BA03-908DC58DF8BD}" srcOrd="2" destOrd="0" parTransId="{45DAAC53-BD9A-4F56-88EE-9C7014B540FF}" sibTransId="{D1B1979B-CFD3-4CCD-A251-51EABB03C3E7}"/>
    <dgm:cxn modelId="{7F6940FD-917B-4B8A-8C61-CB7333AD9DA8}" type="presOf" srcId="{872AA68C-C632-4510-92BA-203D92F8EC45}" destId="{15F7D972-16DE-406A-97D2-6277AB355345}" srcOrd="0" destOrd="0" presId="urn:microsoft.com/office/officeart/2018/2/layout/IconVerticalSolidList"/>
    <dgm:cxn modelId="{24D0893A-79CC-4491-A8B0-D7222C8B54AB}" type="presParOf" srcId="{A2FFCA11-3331-4CDD-B52B-3A23F44963C1}" destId="{7DE81E8E-18A5-49A8-90BC-226E50E6A5BE}" srcOrd="0" destOrd="0" presId="urn:microsoft.com/office/officeart/2018/2/layout/IconVerticalSolidList"/>
    <dgm:cxn modelId="{9BED6DDC-097E-4896-9716-1E20E16DE7C5}" type="presParOf" srcId="{7DE81E8E-18A5-49A8-90BC-226E50E6A5BE}" destId="{49B7B5EF-310B-46F7-99D4-2DAF6D21B909}" srcOrd="0" destOrd="0" presId="urn:microsoft.com/office/officeart/2018/2/layout/IconVerticalSolidList"/>
    <dgm:cxn modelId="{F580AA04-B199-43D8-8190-24482163EBC3}" type="presParOf" srcId="{7DE81E8E-18A5-49A8-90BC-226E50E6A5BE}" destId="{3B3EC9A7-6A36-49FF-A530-97E3AC626249}" srcOrd="1" destOrd="0" presId="urn:microsoft.com/office/officeart/2018/2/layout/IconVerticalSolidList"/>
    <dgm:cxn modelId="{816C67BF-8AD4-48C0-AF9C-50DA923E9CA4}" type="presParOf" srcId="{7DE81E8E-18A5-49A8-90BC-226E50E6A5BE}" destId="{A616EF44-A3C0-415A-BF34-7B6AADFF297F}" srcOrd="2" destOrd="0" presId="urn:microsoft.com/office/officeart/2018/2/layout/IconVerticalSolidList"/>
    <dgm:cxn modelId="{C020CEDC-ACEA-4B95-B34F-702AA248FDEC}" type="presParOf" srcId="{7DE81E8E-18A5-49A8-90BC-226E50E6A5BE}" destId="{15F7D972-16DE-406A-97D2-6277AB355345}" srcOrd="3" destOrd="0" presId="urn:microsoft.com/office/officeart/2018/2/layout/IconVerticalSolidList"/>
    <dgm:cxn modelId="{4E853506-795F-48A5-BD85-0326FA7BF564}" type="presParOf" srcId="{A2FFCA11-3331-4CDD-B52B-3A23F44963C1}" destId="{D23447E9-C72D-4A32-865F-EB9456D15B6E}" srcOrd="1" destOrd="0" presId="urn:microsoft.com/office/officeart/2018/2/layout/IconVerticalSolidList"/>
    <dgm:cxn modelId="{D4EDC3CE-A570-4FB9-9264-3DC04661A562}" type="presParOf" srcId="{A2FFCA11-3331-4CDD-B52B-3A23F44963C1}" destId="{AFE9DC86-88CD-4C5B-86D8-FEB6C4176ABA}" srcOrd="2" destOrd="0" presId="urn:microsoft.com/office/officeart/2018/2/layout/IconVerticalSolidList"/>
    <dgm:cxn modelId="{D3939F98-70F7-4FA5-B003-9F098D5CF76A}" type="presParOf" srcId="{AFE9DC86-88CD-4C5B-86D8-FEB6C4176ABA}" destId="{77DC2964-73B7-4182-AE92-031A669138A0}" srcOrd="0" destOrd="0" presId="urn:microsoft.com/office/officeart/2018/2/layout/IconVerticalSolidList"/>
    <dgm:cxn modelId="{F7D56B74-DA36-4A16-9AB9-A11C61B70B56}" type="presParOf" srcId="{AFE9DC86-88CD-4C5B-86D8-FEB6C4176ABA}" destId="{32C11519-6494-4158-AEC7-52098D0265E2}" srcOrd="1" destOrd="0" presId="urn:microsoft.com/office/officeart/2018/2/layout/IconVerticalSolidList"/>
    <dgm:cxn modelId="{43E7E657-7033-445A-BAA8-0473731699CB}" type="presParOf" srcId="{AFE9DC86-88CD-4C5B-86D8-FEB6C4176ABA}" destId="{9C980C13-54AB-4814-8B32-6B67E36FBDDE}" srcOrd="2" destOrd="0" presId="urn:microsoft.com/office/officeart/2018/2/layout/IconVerticalSolidList"/>
    <dgm:cxn modelId="{844AC868-E03C-435C-AF47-BAA4CCAACB69}" type="presParOf" srcId="{AFE9DC86-88CD-4C5B-86D8-FEB6C4176ABA}" destId="{80760022-8572-4696-B645-F4581921F776}" srcOrd="3" destOrd="0" presId="urn:microsoft.com/office/officeart/2018/2/layout/IconVerticalSolidList"/>
    <dgm:cxn modelId="{A014B16C-5462-4A90-8AE6-0CC079638E19}" type="presParOf" srcId="{A2FFCA11-3331-4CDD-B52B-3A23F44963C1}" destId="{BF96B2B3-B212-4D40-8811-D1FBCEABC67B}" srcOrd="3" destOrd="0" presId="urn:microsoft.com/office/officeart/2018/2/layout/IconVerticalSolidList"/>
    <dgm:cxn modelId="{61A15862-B07D-42BA-B402-38439A009057}" type="presParOf" srcId="{A2FFCA11-3331-4CDD-B52B-3A23F44963C1}" destId="{63D94048-EE6F-469D-B98B-02975391C6AF}" srcOrd="4" destOrd="0" presId="urn:microsoft.com/office/officeart/2018/2/layout/IconVerticalSolidList"/>
    <dgm:cxn modelId="{DCA8C1DF-F874-4BDC-BC89-B5A6EE8DEF6A}" type="presParOf" srcId="{63D94048-EE6F-469D-B98B-02975391C6AF}" destId="{03CDA9DA-34FF-48DF-B2D9-4A0CAD56F8F6}" srcOrd="0" destOrd="0" presId="urn:microsoft.com/office/officeart/2018/2/layout/IconVerticalSolidList"/>
    <dgm:cxn modelId="{490CFEF5-E954-41E9-BEB1-1993CDD5CB5B}" type="presParOf" srcId="{63D94048-EE6F-469D-B98B-02975391C6AF}" destId="{7CEF606F-8EB0-462F-9D2F-E17B1815C6DD}" srcOrd="1" destOrd="0" presId="urn:microsoft.com/office/officeart/2018/2/layout/IconVerticalSolidList"/>
    <dgm:cxn modelId="{48F3A749-A12A-4298-A718-B2C15270E2B3}" type="presParOf" srcId="{63D94048-EE6F-469D-B98B-02975391C6AF}" destId="{71C38C8D-BC7F-48C3-B68B-6677916462C0}" srcOrd="2" destOrd="0" presId="urn:microsoft.com/office/officeart/2018/2/layout/IconVerticalSolidList"/>
    <dgm:cxn modelId="{5FA96792-B489-4714-AF29-6E0174FA46A6}" type="presParOf" srcId="{63D94048-EE6F-469D-B98B-02975391C6AF}" destId="{FB125D63-8875-4EA7-ADA1-D99E643B11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CBF575-B852-475B-84E8-1B206C233E6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463FACF-272D-4902-84BF-6DEA1F31CD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Analyzed annual wage data for metro employees and median household income (2015–2024)</a:t>
          </a:r>
          <a:endParaRPr lang="en-US"/>
        </a:p>
      </dgm:t>
    </dgm:pt>
    <dgm:pt modelId="{C2F817EE-3F96-4927-8F23-B0A5CE1564EE}" type="parTrans" cxnId="{52666C80-72DC-4FAE-A30C-2806640D5E08}">
      <dgm:prSet/>
      <dgm:spPr/>
      <dgm:t>
        <a:bodyPr/>
        <a:lstStyle/>
        <a:p>
          <a:endParaRPr lang="en-US"/>
        </a:p>
      </dgm:t>
    </dgm:pt>
    <dgm:pt modelId="{6DF9FB89-35FC-4731-B07D-BAB9B9B34E2F}" type="sibTrans" cxnId="{52666C80-72DC-4FAE-A30C-2806640D5E08}">
      <dgm:prSet/>
      <dgm:spPr/>
      <dgm:t>
        <a:bodyPr/>
        <a:lstStyle/>
        <a:p>
          <a:endParaRPr lang="en-US"/>
        </a:p>
      </dgm:t>
    </dgm:pt>
    <dgm:pt modelId="{4D83A7E6-7319-4881-A262-3396CDC8ED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Compared with:</a:t>
          </a:r>
          <a:endParaRPr lang="en-US"/>
        </a:p>
      </dgm:t>
    </dgm:pt>
    <dgm:pt modelId="{098FCA2E-CBC0-42B9-8DA8-C76C1B53C80F}" type="parTrans" cxnId="{19AB33AB-4DCB-4C21-992C-71143761CEF8}">
      <dgm:prSet/>
      <dgm:spPr/>
      <dgm:t>
        <a:bodyPr/>
        <a:lstStyle/>
        <a:p>
          <a:endParaRPr lang="en-US"/>
        </a:p>
      </dgm:t>
    </dgm:pt>
    <dgm:pt modelId="{5EAE0329-2D20-47EA-A978-30661611CE42}" type="sibTrans" cxnId="{19AB33AB-4DCB-4C21-992C-71143761CEF8}">
      <dgm:prSet/>
      <dgm:spPr/>
      <dgm:t>
        <a:bodyPr/>
        <a:lstStyle/>
        <a:p>
          <a:endParaRPr lang="en-US"/>
        </a:p>
      </dgm:t>
    </dgm:pt>
    <dgm:pt modelId="{C4F86CCC-D99D-4755-9425-DEE931A167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Income needed to afford house purchase (Zillow)</a:t>
          </a:r>
          <a:endParaRPr lang="en-US" dirty="0"/>
        </a:p>
      </dgm:t>
    </dgm:pt>
    <dgm:pt modelId="{09EFC883-77A7-42B9-8D0F-4BAD3E635566}" type="parTrans" cxnId="{8416B2C5-675B-4519-8265-23CE8C03924E}">
      <dgm:prSet/>
      <dgm:spPr/>
      <dgm:t>
        <a:bodyPr/>
        <a:lstStyle/>
        <a:p>
          <a:endParaRPr lang="en-US"/>
        </a:p>
      </dgm:t>
    </dgm:pt>
    <dgm:pt modelId="{12E7178E-2D17-40A6-A3C8-8EA3A852BDE0}" type="sibTrans" cxnId="{8416B2C5-675B-4519-8265-23CE8C03924E}">
      <dgm:prSet/>
      <dgm:spPr/>
      <dgm:t>
        <a:bodyPr/>
        <a:lstStyle/>
        <a:p>
          <a:endParaRPr lang="en-US"/>
        </a:p>
      </dgm:t>
    </dgm:pt>
    <dgm:pt modelId="{876AE62D-7877-484B-B6B2-ED5A3EE834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MIT Living Wage for Davidson County</a:t>
          </a:r>
          <a:endParaRPr lang="en-US"/>
        </a:p>
      </dgm:t>
    </dgm:pt>
    <dgm:pt modelId="{F010DBDB-FC88-4299-B233-7B769AD3E26A}" type="parTrans" cxnId="{BA098C08-CDCF-419D-B82B-826464DFAED6}">
      <dgm:prSet/>
      <dgm:spPr/>
      <dgm:t>
        <a:bodyPr/>
        <a:lstStyle/>
        <a:p>
          <a:endParaRPr lang="en-US"/>
        </a:p>
      </dgm:t>
    </dgm:pt>
    <dgm:pt modelId="{D0E1D6B9-9437-479E-A292-FFCD0CA478BF}" type="sibTrans" cxnId="{BA098C08-CDCF-419D-B82B-826464DFAED6}">
      <dgm:prSet/>
      <dgm:spPr/>
      <dgm:t>
        <a:bodyPr/>
        <a:lstStyle/>
        <a:p>
          <a:endParaRPr lang="en-US"/>
        </a:p>
      </dgm:t>
    </dgm:pt>
    <dgm:pt modelId="{E59F95F8-0C83-4655-A92D-974F36E230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Consumer Price Index (CPI) for inflation</a:t>
          </a:r>
          <a:endParaRPr lang="en-US"/>
        </a:p>
      </dgm:t>
    </dgm:pt>
    <dgm:pt modelId="{EE3D5C74-FDAD-405D-BDFD-D2340B97C76B}" type="parTrans" cxnId="{6D34D574-253D-4630-B5AC-B40F020B6798}">
      <dgm:prSet/>
      <dgm:spPr/>
      <dgm:t>
        <a:bodyPr/>
        <a:lstStyle/>
        <a:p>
          <a:endParaRPr lang="en-US"/>
        </a:p>
      </dgm:t>
    </dgm:pt>
    <dgm:pt modelId="{482FEFC6-5CCA-4AD5-B8EC-5A4E3B5D3369}" type="sibTrans" cxnId="{6D34D574-253D-4630-B5AC-B40F020B6798}">
      <dgm:prSet/>
      <dgm:spPr/>
      <dgm:t>
        <a:bodyPr/>
        <a:lstStyle/>
        <a:p>
          <a:endParaRPr lang="en-US"/>
        </a:p>
      </dgm:t>
    </dgm:pt>
    <dgm:pt modelId="{80923E01-07D4-4DE2-BE57-E3D6593472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Data merged and visualized using Python and Power BI</a:t>
          </a:r>
          <a:endParaRPr lang="en-US"/>
        </a:p>
      </dgm:t>
    </dgm:pt>
    <dgm:pt modelId="{A672CC3C-B8FB-4342-9563-C29917742257}" type="parTrans" cxnId="{7F4EE121-11A3-46BE-B6CB-3F784D9B2522}">
      <dgm:prSet/>
      <dgm:spPr/>
      <dgm:t>
        <a:bodyPr/>
        <a:lstStyle/>
        <a:p>
          <a:endParaRPr lang="en-US"/>
        </a:p>
      </dgm:t>
    </dgm:pt>
    <dgm:pt modelId="{8C4D419D-4D3A-416F-983C-745DC480D648}" type="sibTrans" cxnId="{7F4EE121-11A3-46BE-B6CB-3F784D9B2522}">
      <dgm:prSet/>
      <dgm:spPr/>
      <dgm:t>
        <a:bodyPr/>
        <a:lstStyle/>
        <a:p>
          <a:endParaRPr lang="en-US"/>
        </a:p>
      </dgm:t>
    </dgm:pt>
    <dgm:pt modelId="{229B3365-52F2-42B8-A0E3-944CF4E77972}" type="pres">
      <dgm:prSet presAssocID="{81CBF575-B852-475B-84E8-1B206C233E6F}" presName="Name0" presStyleCnt="0">
        <dgm:presLayoutVars>
          <dgm:dir/>
          <dgm:resizeHandles val="exact"/>
        </dgm:presLayoutVars>
      </dgm:prSet>
      <dgm:spPr/>
    </dgm:pt>
    <dgm:pt modelId="{80D57ECA-A19D-46B2-8917-3EC576D848A6}" type="pres">
      <dgm:prSet presAssocID="{E463FACF-272D-4902-84BF-6DEA1F31CDFC}" presName="node" presStyleLbl="node1" presStyleIdx="0" presStyleCnt="6">
        <dgm:presLayoutVars>
          <dgm:bulletEnabled val="1"/>
        </dgm:presLayoutVars>
      </dgm:prSet>
      <dgm:spPr/>
    </dgm:pt>
    <dgm:pt modelId="{5E2FE315-218E-4D94-B584-75A5EA61F262}" type="pres">
      <dgm:prSet presAssocID="{6DF9FB89-35FC-4731-B07D-BAB9B9B34E2F}" presName="sibTrans" presStyleLbl="sibTrans1D1" presStyleIdx="0" presStyleCnt="5"/>
      <dgm:spPr/>
    </dgm:pt>
    <dgm:pt modelId="{4082E384-E621-4CC1-B017-D0A033A19036}" type="pres">
      <dgm:prSet presAssocID="{6DF9FB89-35FC-4731-B07D-BAB9B9B34E2F}" presName="connectorText" presStyleLbl="sibTrans1D1" presStyleIdx="0" presStyleCnt="5"/>
      <dgm:spPr/>
    </dgm:pt>
    <dgm:pt modelId="{34F9D18D-5E48-489C-B0AB-981605C3D820}" type="pres">
      <dgm:prSet presAssocID="{4D83A7E6-7319-4881-A262-3396CDC8ED02}" presName="node" presStyleLbl="node1" presStyleIdx="1" presStyleCnt="6">
        <dgm:presLayoutVars>
          <dgm:bulletEnabled val="1"/>
        </dgm:presLayoutVars>
      </dgm:prSet>
      <dgm:spPr/>
    </dgm:pt>
    <dgm:pt modelId="{6BFC5FC2-A76B-487C-919D-7750F300CE7A}" type="pres">
      <dgm:prSet presAssocID="{5EAE0329-2D20-47EA-A978-30661611CE42}" presName="sibTrans" presStyleLbl="sibTrans1D1" presStyleIdx="1" presStyleCnt="5"/>
      <dgm:spPr/>
    </dgm:pt>
    <dgm:pt modelId="{47E569C3-8E1F-472C-91BE-0549A53B8DF0}" type="pres">
      <dgm:prSet presAssocID="{5EAE0329-2D20-47EA-A978-30661611CE42}" presName="connectorText" presStyleLbl="sibTrans1D1" presStyleIdx="1" presStyleCnt="5"/>
      <dgm:spPr/>
    </dgm:pt>
    <dgm:pt modelId="{99CF049C-E343-4719-A43A-815165AAB3B2}" type="pres">
      <dgm:prSet presAssocID="{C4F86CCC-D99D-4755-9425-DEE931A167EC}" presName="node" presStyleLbl="node1" presStyleIdx="2" presStyleCnt="6">
        <dgm:presLayoutVars>
          <dgm:bulletEnabled val="1"/>
        </dgm:presLayoutVars>
      </dgm:prSet>
      <dgm:spPr/>
    </dgm:pt>
    <dgm:pt modelId="{BF504B9C-195F-473F-968A-CC514A6B33FC}" type="pres">
      <dgm:prSet presAssocID="{12E7178E-2D17-40A6-A3C8-8EA3A852BDE0}" presName="sibTrans" presStyleLbl="sibTrans1D1" presStyleIdx="2" presStyleCnt="5"/>
      <dgm:spPr/>
    </dgm:pt>
    <dgm:pt modelId="{4C2571E7-D681-4B14-9B47-E9BE0E671B45}" type="pres">
      <dgm:prSet presAssocID="{12E7178E-2D17-40A6-A3C8-8EA3A852BDE0}" presName="connectorText" presStyleLbl="sibTrans1D1" presStyleIdx="2" presStyleCnt="5"/>
      <dgm:spPr/>
    </dgm:pt>
    <dgm:pt modelId="{98F21ABE-BF29-4CF1-8DA2-BE392EBC42A3}" type="pres">
      <dgm:prSet presAssocID="{876AE62D-7877-484B-B6B2-ED5A3EE83409}" presName="node" presStyleLbl="node1" presStyleIdx="3" presStyleCnt="6">
        <dgm:presLayoutVars>
          <dgm:bulletEnabled val="1"/>
        </dgm:presLayoutVars>
      </dgm:prSet>
      <dgm:spPr/>
    </dgm:pt>
    <dgm:pt modelId="{69C0D797-487F-47F6-9910-8E43AE9CD649}" type="pres">
      <dgm:prSet presAssocID="{D0E1D6B9-9437-479E-A292-FFCD0CA478BF}" presName="sibTrans" presStyleLbl="sibTrans1D1" presStyleIdx="3" presStyleCnt="5"/>
      <dgm:spPr/>
    </dgm:pt>
    <dgm:pt modelId="{610AAB21-1690-4886-9932-1C3676107064}" type="pres">
      <dgm:prSet presAssocID="{D0E1D6B9-9437-479E-A292-FFCD0CA478BF}" presName="connectorText" presStyleLbl="sibTrans1D1" presStyleIdx="3" presStyleCnt="5"/>
      <dgm:spPr/>
    </dgm:pt>
    <dgm:pt modelId="{7E8B7284-DBE0-4B77-AF3A-F28FA0D86D4B}" type="pres">
      <dgm:prSet presAssocID="{E59F95F8-0C83-4655-A92D-974F36E230EF}" presName="node" presStyleLbl="node1" presStyleIdx="4" presStyleCnt="6">
        <dgm:presLayoutVars>
          <dgm:bulletEnabled val="1"/>
        </dgm:presLayoutVars>
      </dgm:prSet>
      <dgm:spPr/>
    </dgm:pt>
    <dgm:pt modelId="{5B499A59-FB3C-4B9C-A3F2-B00414C04C52}" type="pres">
      <dgm:prSet presAssocID="{482FEFC6-5CCA-4AD5-B8EC-5A4E3B5D3369}" presName="sibTrans" presStyleLbl="sibTrans1D1" presStyleIdx="4" presStyleCnt="5"/>
      <dgm:spPr/>
    </dgm:pt>
    <dgm:pt modelId="{EF975CC9-C613-479A-AF02-FE2CFA4CF828}" type="pres">
      <dgm:prSet presAssocID="{482FEFC6-5CCA-4AD5-B8EC-5A4E3B5D3369}" presName="connectorText" presStyleLbl="sibTrans1D1" presStyleIdx="4" presStyleCnt="5"/>
      <dgm:spPr/>
    </dgm:pt>
    <dgm:pt modelId="{9653EB45-5D30-4A6B-A74A-3BB2912732D8}" type="pres">
      <dgm:prSet presAssocID="{80923E01-07D4-4DE2-BE57-E3D659347269}" presName="node" presStyleLbl="node1" presStyleIdx="5" presStyleCnt="6">
        <dgm:presLayoutVars>
          <dgm:bulletEnabled val="1"/>
        </dgm:presLayoutVars>
      </dgm:prSet>
      <dgm:spPr/>
    </dgm:pt>
  </dgm:ptLst>
  <dgm:cxnLst>
    <dgm:cxn modelId="{4E6A3404-E83E-4C10-8428-47F942785AEE}" type="presOf" srcId="{D0E1D6B9-9437-479E-A292-FFCD0CA478BF}" destId="{610AAB21-1690-4886-9932-1C3676107064}" srcOrd="1" destOrd="0" presId="urn:microsoft.com/office/officeart/2016/7/layout/RepeatingBendingProcessNew"/>
    <dgm:cxn modelId="{BA098C08-CDCF-419D-B82B-826464DFAED6}" srcId="{81CBF575-B852-475B-84E8-1B206C233E6F}" destId="{876AE62D-7877-484B-B6B2-ED5A3EE83409}" srcOrd="3" destOrd="0" parTransId="{F010DBDB-FC88-4299-B233-7B769AD3E26A}" sibTransId="{D0E1D6B9-9437-479E-A292-FFCD0CA478BF}"/>
    <dgm:cxn modelId="{D89B500A-854E-41C7-857C-28BB0B889CFB}" type="presOf" srcId="{E463FACF-272D-4902-84BF-6DEA1F31CDFC}" destId="{80D57ECA-A19D-46B2-8917-3EC576D848A6}" srcOrd="0" destOrd="0" presId="urn:microsoft.com/office/officeart/2016/7/layout/RepeatingBendingProcessNew"/>
    <dgm:cxn modelId="{9360EB0D-CAF7-4655-B658-0F12DC76200B}" type="presOf" srcId="{5EAE0329-2D20-47EA-A978-30661611CE42}" destId="{47E569C3-8E1F-472C-91BE-0549A53B8DF0}" srcOrd="1" destOrd="0" presId="urn:microsoft.com/office/officeart/2016/7/layout/RepeatingBendingProcessNew"/>
    <dgm:cxn modelId="{1A77180E-3EC8-4A14-A55E-2CF55C5CBA39}" type="presOf" srcId="{482FEFC6-5CCA-4AD5-B8EC-5A4E3B5D3369}" destId="{EF975CC9-C613-479A-AF02-FE2CFA4CF828}" srcOrd="1" destOrd="0" presId="urn:microsoft.com/office/officeart/2016/7/layout/RepeatingBendingProcessNew"/>
    <dgm:cxn modelId="{7F4EE121-11A3-46BE-B6CB-3F784D9B2522}" srcId="{81CBF575-B852-475B-84E8-1B206C233E6F}" destId="{80923E01-07D4-4DE2-BE57-E3D659347269}" srcOrd="5" destOrd="0" parTransId="{A672CC3C-B8FB-4342-9563-C29917742257}" sibTransId="{8C4D419D-4D3A-416F-983C-745DC480D648}"/>
    <dgm:cxn modelId="{8D3E463A-635E-4FE7-B10C-AAB6A78F39C9}" type="presOf" srcId="{C4F86CCC-D99D-4755-9425-DEE931A167EC}" destId="{99CF049C-E343-4719-A43A-815165AAB3B2}" srcOrd="0" destOrd="0" presId="urn:microsoft.com/office/officeart/2016/7/layout/RepeatingBendingProcessNew"/>
    <dgm:cxn modelId="{57CF7644-729C-4815-80F4-9D15D1096EEF}" type="presOf" srcId="{6DF9FB89-35FC-4731-B07D-BAB9B9B34E2F}" destId="{4082E384-E621-4CC1-B017-D0A033A19036}" srcOrd="1" destOrd="0" presId="urn:microsoft.com/office/officeart/2016/7/layout/RepeatingBendingProcessNew"/>
    <dgm:cxn modelId="{117F3945-1BA4-42B6-BE95-4DF9A5048BE1}" type="presOf" srcId="{876AE62D-7877-484B-B6B2-ED5A3EE83409}" destId="{98F21ABE-BF29-4CF1-8DA2-BE392EBC42A3}" srcOrd="0" destOrd="0" presId="urn:microsoft.com/office/officeart/2016/7/layout/RepeatingBendingProcessNew"/>
    <dgm:cxn modelId="{33D7C46A-ED55-4487-8501-AD2D7717C2C9}" type="presOf" srcId="{D0E1D6B9-9437-479E-A292-FFCD0CA478BF}" destId="{69C0D797-487F-47F6-9910-8E43AE9CD649}" srcOrd="0" destOrd="0" presId="urn:microsoft.com/office/officeart/2016/7/layout/RepeatingBendingProcessNew"/>
    <dgm:cxn modelId="{438EAC74-0B22-42F9-9392-349410F8BCC0}" type="presOf" srcId="{5EAE0329-2D20-47EA-A978-30661611CE42}" destId="{6BFC5FC2-A76B-487C-919D-7750F300CE7A}" srcOrd="0" destOrd="0" presId="urn:microsoft.com/office/officeart/2016/7/layout/RepeatingBendingProcessNew"/>
    <dgm:cxn modelId="{6D34D574-253D-4630-B5AC-B40F020B6798}" srcId="{81CBF575-B852-475B-84E8-1B206C233E6F}" destId="{E59F95F8-0C83-4655-A92D-974F36E230EF}" srcOrd="4" destOrd="0" parTransId="{EE3D5C74-FDAD-405D-BDFD-D2340B97C76B}" sibTransId="{482FEFC6-5CCA-4AD5-B8EC-5A4E3B5D3369}"/>
    <dgm:cxn modelId="{D3A61776-1A73-49E9-8B8E-04AFFC8CDFAF}" type="presOf" srcId="{482FEFC6-5CCA-4AD5-B8EC-5A4E3B5D3369}" destId="{5B499A59-FB3C-4B9C-A3F2-B00414C04C52}" srcOrd="0" destOrd="0" presId="urn:microsoft.com/office/officeart/2016/7/layout/RepeatingBendingProcessNew"/>
    <dgm:cxn modelId="{52666C80-72DC-4FAE-A30C-2806640D5E08}" srcId="{81CBF575-B852-475B-84E8-1B206C233E6F}" destId="{E463FACF-272D-4902-84BF-6DEA1F31CDFC}" srcOrd="0" destOrd="0" parTransId="{C2F817EE-3F96-4927-8F23-B0A5CE1564EE}" sibTransId="{6DF9FB89-35FC-4731-B07D-BAB9B9B34E2F}"/>
    <dgm:cxn modelId="{317F9596-2E1C-4177-A56C-858634A0FA96}" type="presOf" srcId="{80923E01-07D4-4DE2-BE57-E3D659347269}" destId="{9653EB45-5D30-4A6B-A74A-3BB2912732D8}" srcOrd="0" destOrd="0" presId="urn:microsoft.com/office/officeart/2016/7/layout/RepeatingBendingProcessNew"/>
    <dgm:cxn modelId="{ED46449A-3397-484A-96BF-64EBECC2AD1B}" type="presOf" srcId="{4D83A7E6-7319-4881-A262-3396CDC8ED02}" destId="{34F9D18D-5E48-489C-B0AB-981605C3D820}" srcOrd="0" destOrd="0" presId="urn:microsoft.com/office/officeart/2016/7/layout/RepeatingBendingProcessNew"/>
    <dgm:cxn modelId="{19AB33AB-4DCB-4C21-992C-71143761CEF8}" srcId="{81CBF575-B852-475B-84E8-1B206C233E6F}" destId="{4D83A7E6-7319-4881-A262-3396CDC8ED02}" srcOrd="1" destOrd="0" parTransId="{098FCA2E-CBC0-42B9-8DA8-C76C1B53C80F}" sibTransId="{5EAE0329-2D20-47EA-A978-30661611CE42}"/>
    <dgm:cxn modelId="{9D6E09B9-DCFB-4E45-A8D4-65719EF26702}" type="presOf" srcId="{81CBF575-B852-475B-84E8-1B206C233E6F}" destId="{229B3365-52F2-42B8-A0E3-944CF4E77972}" srcOrd="0" destOrd="0" presId="urn:microsoft.com/office/officeart/2016/7/layout/RepeatingBendingProcessNew"/>
    <dgm:cxn modelId="{8416B2C5-675B-4519-8265-23CE8C03924E}" srcId="{81CBF575-B852-475B-84E8-1B206C233E6F}" destId="{C4F86CCC-D99D-4755-9425-DEE931A167EC}" srcOrd="2" destOrd="0" parTransId="{09EFC883-77A7-42B9-8D0F-4BAD3E635566}" sibTransId="{12E7178E-2D17-40A6-A3C8-8EA3A852BDE0}"/>
    <dgm:cxn modelId="{A6CB41C8-8B68-4122-9F5F-B4623246F6C0}" type="presOf" srcId="{E59F95F8-0C83-4655-A92D-974F36E230EF}" destId="{7E8B7284-DBE0-4B77-AF3A-F28FA0D86D4B}" srcOrd="0" destOrd="0" presId="urn:microsoft.com/office/officeart/2016/7/layout/RepeatingBendingProcessNew"/>
    <dgm:cxn modelId="{8783CACC-D21E-4FE1-BD25-651952481E13}" type="presOf" srcId="{12E7178E-2D17-40A6-A3C8-8EA3A852BDE0}" destId="{4C2571E7-D681-4B14-9B47-E9BE0E671B45}" srcOrd="1" destOrd="0" presId="urn:microsoft.com/office/officeart/2016/7/layout/RepeatingBendingProcessNew"/>
    <dgm:cxn modelId="{4D8604F1-9BFD-4594-91F6-4AF6FB69F0BC}" type="presOf" srcId="{12E7178E-2D17-40A6-A3C8-8EA3A852BDE0}" destId="{BF504B9C-195F-473F-968A-CC514A6B33FC}" srcOrd="0" destOrd="0" presId="urn:microsoft.com/office/officeart/2016/7/layout/RepeatingBendingProcessNew"/>
    <dgm:cxn modelId="{161052FF-74AA-435F-A190-5D44CE0FB43A}" type="presOf" srcId="{6DF9FB89-35FC-4731-B07D-BAB9B9B34E2F}" destId="{5E2FE315-218E-4D94-B584-75A5EA61F262}" srcOrd="0" destOrd="0" presId="urn:microsoft.com/office/officeart/2016/7/layout/RepeatingBendingProcessNew"/>
    <dgm:cxn modelId="{79C5F0C9-48B2-4DC4-9004-C8B9A28F4D5D}" type="presParOf" srcId="{229B3365-52F2-42B8-A0E3-944CF4E77972}" destId="{80D57ECA-A19D-46B2-8917-3EC576D848A6}" srcOrd="0" destOrd="0" presId="urn:microsoft.com/office/officeart/2016/7/layout/RepeatingBendingProcessNew"/>
    <dgm:cxn modelId="{C476A21F-D0A6-4C67-B265-748428522FC3}" type="presParOf" srcId="{229B3365-52F2-42B8-A0E3-944CF4E77972}" destId="{5E2FE315-218E-4D94-B584-75A5EA61F262}" srcOrd="1" destOrd="0" presId="urn:microsoft.com/office/officeart/2016/7/layout/RepeatingBendingProcessNew"/>
    <dgm:cxn modelId="{3E035A3A-A6FF-411C-8478-FB05F88ABC18}" type="presParOf" srcId="{5E2FE315-218E-4D94-B584-75A5EA61F262}" destId="{4082E384-E621-4CC1-B017-D0A033A19036}" srcOrd="0" destOrd="0" presId="urn:microsoft.com/office/officeart/2016/7/layout/RepeatingBendingProcessNew"/>
    <dgm:cxn modelId="{848C5DDC-E90C-4DD7-9FA5-4717C335B13E}" type="presParOf" srcId="{229B3365-52F2-42B8-A0E3-944CF4E77972}" destId="{34F9D18D-5E48-489C-B0AB-981605C3D820}" srcOrd="2" destOrd="0" presId="urn:microsoft.com/office/officeart/2016/7/layout/RepeatingBendingProcessNew"/>
    <dgm:cxn modelId="{92FF5AD5-BFBC-4FB2-85BA-3CB4055F26E5}" type="presParOf" srcId="{229B3365-52F2-42B8-A0E3-944CF4E77972}" destId="{6BFC5FC2-A76B-487C-919D-7750F300CE7A}" srcOrd="3" destOrd="0" presId="urn:microsoft.com/office/officeart/2016/7/layout/RepeatingBendingProcessNew"/>
    <dgm:cxn modelId="{13D64626-04AA-4ED0-9C27-2F7533D4BCC5}" type="presParOf" srcId="{6BFC5FC2-A76B-487C-919D-7750F300CE7A}" destId="{47E569C3-8E1F-472C-91BE-0549A53B8DF0}" srcOrd="0" destOrd="0" presId="urn:microsoft.com/office/officeart/2016/7/layout/RepeatingBendingProcessNew"/>
    <dgm:cxn modelId="{758D0D47-2BB4-4FA1-A969-396FAF7EF069}" type="presParOf" srcId="{229B3365-52F2-42B8-A0E3-944CF4E77972}" destId="{99CF049C-E343-4719-A43A-815165AAB3B2}" srcOrd="4" destOrd="0" presId="urn:microsoft.com/office/officeart/2016/7/layout/RepeatingBendingProcessNew"/>
    <dgm:cxn modelId="{27E6C1AC-3E2D-444B-8505-83786165CA79}" type="presParOf" srcId="{229B3365-52F2-42B8-A0E3-944CF4E77972}" destId="{BF504B9C-195F-473F-968A-CC514A6B33FC}" srcOrd="5" destOrd="0" presId="urn:microsoft.com/office/officeart/2016/7/layout/RepeatingBendingProcessNew"/>
    <dgm:cxn modelId="{F43A3258-F11C-4CB6-B292-000CE7B7FD88}" type="presParOf" srcId="{BF504B9C-195F-473F-968A-CC514A6B33FC}" destId="{4C2571E7-D681-4B14-9B47-E9BE0E671B45}" srcOrd="0" destOrd="0" presId="urn:microsoft.com/office/officeart/2016/7/layout/RepeatingBendingProcessNew"/>
    <dgm:cxn modelId="{570BDE65-CEE7-4223-BDA4-4CAD931E1ADD}" type="presParOf" srcId="{229B3365-52F2-42B8-A0E3-944CF4E77972}" destId="{98F21ABE-BF29-4CF1-8DA2-BE392EBC42A3}" srcOrd="6" destOrd="0" presId="urn:microsoft.com/office/officeart/2016/7/layout/RepeatingBendingProcessNew"/>
    <dgm:cxn modelId="{436533FB-FFAA-4FA6-AE70-9841AACA7C65}" type="presParOf" srcId="{229B3365-52F2-42B8-A0E3-944CF4E77972}" destId="{69C0D797-487F-47F6-9910-8E43AE9CD649}" srcOrd="7" destOrd="0" presId="urn:microsoft.com/office/officeart/2016/7/layout/RepeatingBendingProcessNew"/>
    <dgm:cxn modelId="{58552CB2-83EF-4F85-8102-17DA9455F472}" type="presParOf" srcId="{69C0D797-487F-47F6-9910-8E43AE9CD649}" destId="{610AAB21-1690-4886-9932-1C3676107064}" srcOrd="0" destOrd="0" presId="urn:microsoft.com/office/officeart/2016/7/layout/RepeatingBendingProcessNew"/>
    <dgm:cxn modelId="{9DBE1D8B-2A1F-4466-9ACE-BF7E680E1511}" type="presParOf" srcId="{229B3365-52F2-42B8-A0E3-944CF4E77972}" destId="{7E8B7284-DBE0-4B77-AF3A-F28FA0D86D4B}" srcOrd="8" destOrd="0" presId="urn:microsoft.com/office/officeart/2016/7/layout/RepeatingBendingProcessNew"/>
    <dgm:cxn modelId="{8C868F0B-B1AE-4EE1-9A7E-ADCABD6B1663}" type="presParOf" srcId="{229B3365-52F2-42B8-A0E3-944CF4E77972}" destId="{5B499A59-FB3C-4B9C-A3F2-B00414C04C52}" srcOrd="9" destOrd="0" presId="urn:microsoft.com/office/officeart/2016/7/layout/RepeatingBendingProcessNew"/>
    <dgm:cxn modelId="{1D1C5304-5075-4E96-BC9F-0F91BFF1D598}" type="presParOf" srcId="{5B499A59-FB3C-4B9C-A3F2-B00414C04C52}" destId="{EF975CC9-C613-479A-AF02-FE2CFA4CF828}" srcOrd="0" destOrd="0" presId="urn:microsoft.com/office/officeart/2016/7/layout/RepeatingBendingProcessNew"/>
    <dgm:cxn modelId="{560CA4F9-B1AD-4538-BAC5-2C80A43E3467}" type="presParOf" srcId="{229B3365-52F2-42B8-A0E3-944CF4E77972}" destId="{9653EB45-5D30-4A6B-A74A-3BB2912732D8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7268C0-AF48-4540-A64D-E59EC8520FB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4E36EB-181C-4897-9EDA-513D429827DE}">
      <dgm:prSet/>
      <dgm:spPr/>
      <dgm:t>
        <a:bodyPr/>
        <a:lstStyle/>
        <a:p>
          <a:r>
            <a:rPr lang="en-US"/>
            <a:t>Wages in Nashville have </a:t>
          </a:r>
          <a:r>
            <a:rPr lang="en-US" b="1"/>
            <a:t>not</a:t>
          </a:r>
          <a:r>
            <a:rPr lang="en-US"/>
            <a:t> kept up with the rising cost of rent and living</a:t>
          </a:r>
        </a:p>
      </dgm:t>
    </dgm:pt>
    <dgm:pt modelId="{992F57FC-9371-4553-A324-59A2B984610B}" type="parTrans" cxnId="{5BB22CEA-C58E-46D5-927D-097001303249}">
      <dgm:prSet/>
      <dgm:spPr/>
      <dgm:t>
        <a:bodyPr/>
        <a:lstStyle/>
        <a:p>
          <a:endParaRPr lang="en-US"/>
        </a:p>
      </dgm:t>
    </dgm:pt>
    <dgm:pt modelId="{5B3E9654-57E3-424E-9FFD-E130BC5E59BB}" type="sibTrans" cxnId="{5BB22CEA-C58E-46D5-927D-097001303249}">
      <dgm:prSet/>
      <dgm:spPr/>
      <dgm:t>
        <a:bodyPr/>
        <a:lstStyle/>
        <a:p>
          <a:endParaRPr lang="en-US"/>
        </a:p>
      </dgm:t>
    </dgm:pt>
    <dgm:pt modelId="{21B12655-D560-4FDB-844A-E5EBB1C2E956}">
      <dgm:prSet/>
      <dgm:spPr/>
      <dgm:t>
        <a:bodyPr/>
        <a:lstStyle/>
        <a:p>
          <a:r>
            <a:rPr lang="en-US"/>
            <a:t>The affordability gap has become a major challenge for working families</a:t>
          </a:r>
        </a:p>
      </dgm:t>
    </dgm:pt>
    <dgm:pt modelId="{75B47E6B-0B38-4206-A541-56C98CA98071}" type="parTrans" cxnId="{66BE5A50-9C9D-4D91-A4BA-3F04D4235205}">
      <dgm:prSet/>
      <dgm:spPr/>
      <dgm:t>
        <a:bodyPr/>
        <a:lstStyle/>
        <a:p>
          <a:endParaRPr lang="en-US"/>
        </a:p>
      </dgm:t>
    </dgm:pt>
    <dgm:pt modelId="{07E950FA-FD9E-49E6-BEA2-D9CF5ECD727D}" type="sibTrans" cxnId="{66BE5A50-9C9D-4D91-A4BA-3F04D4235205}">
      <dgm:prSet/>
      <dgm:spPr/>
      <dgm:t>
        <a:bodyPr/>
        <a:lstStyle/>
        <a:p>
          <a:endParaRPr lang="en-US"/>
        </a:p>
      </dgm:t>
    </dgm:pt>
    <dgm:pt modelId="{67B759C1-5AD5-4EEF-A5DD-431AA74A8F10}">
      <dgm:prSet/>
      <dgm:spPr/>
      <dgm:t>
        <a:bodyPr/>
        <a:lstStyle/>
        <a:p>
          <a:r>
            <a:rPr lang="en-US" dirty="0"/>
            <a:t>Without intervention, many residents' risk being priced out of the city</a:t>
          </a:r>
        </a:p>
      </dgm:t>
    </dgm:pt>
    <dgm:pt modelId="{09C7D117-518A-438B-A179-AB64C0CF46DD}" type="parTrans" cxnId="{621B88F8-1F9C-4CAD-99E9-D83516C88083}">
      <dgm:prSet/>
      <dgm:spPr/>
      <dgm:t>
        <a:bodyPr/>
        <a:lstStyle/>
        <a:p>
          <a:endParaRPr lang="en-US"/>
        </a:p>
      </dgm:t>
    </dgm:pt>
    <dgm:pt modelId="{D8E3EBFE-DAF0-46F2-A8D5-CFF66BED7375}" type="sibTrans" cxnId="{621B88F8-1F9C-4CAD-99E9-D83516C88083}">
      <dgm:prSet/>
      <dgm:spPr/>
      <dgm:t>
        <a:bodyPr/>
        <a:lstStyle/>
        <a:p>
          <a:endParaRPr lang="en-US"/>
        </a:p>
      </dgm:t>
    </dgm:pt>
    <dgm:pt modelId="{D75AF54E-A0F2-4BC9-9F9C-627E9A5F96AD}" type="pres">
      <dgm:prSet presAssocID="{C77268C0-AF48-4540-A64D-E59EC8520FB7}" presName="linear" presStyleCnt="0">
        <dgm:presLayoutVars>
          <dgm:animLvl val="lvl"/>
          <dgm:resizeHandles val="exact"/>
        </dgm:presLayoutVars>
      </dgm:prSet>
      <dgm:spPr/>
    </dgm:pt>
    <dgm:pt modelId="{2CA5665C-0563-40D9-969E-D6BEE50EAEB6}" type="pres">
      <dgm:prSet presAssocID="{394E36EB-181C-4897-9EDA-513D429827D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05D716-1BB1-4561-A15E-24205A019640}" type="pres">
      <dgm:prSet presAssocID="{5B3E9654-57E3-424E-9FFD-E130BC5E59BB}" presName="spacer" presStyleCnt="0"/>
      <dgm:spPr/>
    </dgm:pt>
    <dgm:pt modelId="{2D9525D5-CE41-488D-B4B2-18D5AC3A12F4}" type="pres">
      <dgm:prSet presAssocID="{21B12655-D560-4FDB-844A-E5EBB1C2E95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D46A94-A853-4D36-A01B-1962FA678232}" type="pres">
      <dgm:prSet presAssocID="{07E950FA-FD9E-49E6-BEA2-D9CF5ECD727D}" presName="spacer" presStyleCnt="0"/>
      <dgm:spPr/>
    </dgm:pt>
    <dgm:pt modelId="{98D2E469-AEA0-4978-819F-F90A1DCD880A}" type="pres">
      <dgm:prSet presAssocID="{67B759C1-5AD5-4EEF-A5DD-431AA74A8F1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123FF6B-8F36-482F-A091-D9213C98875E}" type="presOf" srcId="{21B12655-D560-4FDB-844A-E5EBB1C2E956}" destId="{2D9525D5-CE41-488D-B4B2-18D5AC3A12F4}" srcOrd="0" destOrd="0" presId="urn:microsoft.com/office/officeart/2005/8/layout/vList2"/>
    <dgm:cxn modelId="{66BE5A50-9C9D-4D91-A4BA-3F04D4235205}" srcId="{C77268C0-AF48-4540-A64D-E59EC8520FB7}" destId="{21B12655-D560-4FDB-844A-E5EBB1C2E956}" srcOrd="1" destOrd="0" parTransId="{75B47E6B-0B38-4206-A541-56C98CA98071}" sibTransId="{07E950FA-FD9E-49E6-BEA2-D9CF5ECD727D}"/>
    <dgm:cxn modelId="{23DF5C93-67CB-45ED-AB2D-DF7F3048966C}" type="presOf" srcId="{67B759C1-5AD5-4EEF-A5DD-431AA74A8F10}" destId="{98D2E469-AEA0-4978-819F-F90A1DCD880A}" srcOrd="0" destOrd="0" presId="urn:microsoft.com/office/officeart/2005/8/layout/vList2"/>
    <dgm:cxn modelId="{3A0747A2-FA0D-4A68-82BE-EE5A6BD65661}" type="presOf" srcId="{394E36EB-181C-4897-9EDA-513D429827DE}" destId="{2CA5665C-0563-40D9-969E-D6BEE50EAEB6}" srcOrd="0" destOrd="0" presId="urn:microsoft.com/office/officeart/2005/8/layout/vList2"/>
    <dgm:cxn modelId="{A0AF6CDF-151F-4AE1-8AA2-4C379B4F170E}" type="presOf" srcId="{C77268C0-AF48-4540-A64D-E59EC8520FB7}" destId="{D75AF54E-A0F2-4BC9-9F9C-627E9A5F96AD}" srcOrd="0" destOrd="0" presId="urn:microsoft.com/office/officeart/2005/8/layout/vList2"/>
    <dgm:cxn modelId="{5BB22CEA-C58E-46D5-927D-097001303249}" srcId="{C77268C0-AF48-4540-A64D-E59EC8520FB7}" destId="{394E36EB-181C-4897-9EDA-513D429827DE}" srcOrd="0" destOrd="0" parTransId="{992F57FC-9371-4553-A324-59A2B984610B}" sibTransId="{5B3E9654-57E3-424E-9FFD-E130BC5E59BB}"/>
    <dgm:cxn modelId="{621B88F8-1F9C-4CAD-99E9-D83516C88083}" srcId="{C77268C0-AF48-4540-A64D-E59EC8520FB7}" destId="{67B759C1-5AD5-4EEF-A5DD-431AA74A8F10}" srcOrd="2" destOrd="0" parTransId="{09C7D117-518A-438B-A179-AB64C0CF46DD}" sibTransId="{D8E3EBFE-DAF0-46F2-A8D5-CFF66BED7375}"/>
    <dgm:cxn modelId="{0AA54511-20D9-41ED-9E28-5180CE3E71C0}" type="presParOf" srcId="{D75AF54E-A0F2-4BC9-9F9C-627E9A5F96AD}" destId="{2CA5665C-0563-40D9-969E-D6BEE50EAEB6}" srcOrd="0" destOrd="0" presId="urn:microsoft.com/office/officeart/2005/8/layout/vList2"/>
    <dgm:cxn modelId="{CF11D32B-AA1F-4316-98E0-CF072ABDBDA4}" type="presParOf" srcId="{D75AF54E-A0F2-4BC9-9F9C-627E9A5F96AD}" destId="{D705D716-1BB1-4561-A15E-24205A019640}" srcOrd="1" destOrd="0" presId="urn:microsoft.com/office/officeart/2005/8/layout/vList2"/>
    <dgm:cxn modelId="{49ED3045-E0D9-4B0D-9C23-64AAE614D568}" type="presParOf" srcId="{D75AF54E-A0F2-4BC9-9F9C-627E9A5F96AD}" destId="{2D9525D5-CE41-488D-B4B2-18D5AC3A12F4}" srcOrd="2" destOrd="0" presId="urn:microsoft.com/office/officeart/2005/8/layout/vList2"/>
    <dgm:cxn modelId="{EEDC0F2F-C97E-4A38-830A-A8EAB7706F9B}" type="presParOf" srcId="{D75AF54E-A0F2-4BC9-9F9C-627E9A5F96AD}" destId="{E5D46A94-A853-4D36-A01B-1962FA678232}" srcOrd="3" destOrd="0" presId="urn:microsoft.com/office/officeart/2005/8/layout/vList2"/>
    <dgm:cxn modelId="{078E1CE8-ABFE-4FB2-AF2D-5A0D1A57F503}" type="presParOf" srcId="{D75AF54E-A0F2-4BC9-9F9C-627E9A5F96AD}" destId="{98D2E469-AEA0-4978-819F-F90A1DCD880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F85A15-264F-4832-B8EB-FFD5044E6F4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7841CD-A5F3-440D-8D9D-AB103996369F}">
      <dgm:prSet/>
      <dgm:spPr/>
      <dgm:t>
        <a:bodyPr/>
        <a:lstStyle/>
        <a:p>
          <a:r>
            <a:rPr lang="en-US" b="0" i="0" baseline="0"/>
            <a:t>Thank you!</a:t>
          </a:r>
          <a:endParaRPr lang="en-US"/>
        </a:p>
      </dgm:t>
    </dgm:pt>
    <dgm:pt modelId="{F65C14B8-C690-471E-B639-0227BEF302A9}" type="parTrans" cxnId="{076A98BD-4BDA-4048-8D4D-113599D00F30}">
      <dgm:prSet/>
      <dgm:spPr/>
      <dgm:t>
        <a:bodyPr/>
        <a:lstStyle/>
        <a:p>
          <a:endParaRPr lang="en-US"/>
        </a:p>
      </dgm:t>
    </dgm:pt>
    <dgm:pt modelId="{A12B0AFA-7F62-4697-8E8A-958D9398DB6C}" type="sibTrans" cxnId="{076A98BD-4BDA-4048-8D4D-113599D00F30}">
      <dgm:prSet/>
      <dgm:spPr/>
      <dgm:t>
        <a:bodyPr/>
        <a:lstStyle/>
        <a:p>
          <a:endParaRPr lang="en-US"/>
        </a:p>
      </dgm:t>
    </dgm:pt>
    <dgm:pt modelId="{91B4BCE5-F203-48DB-99B5-2FB8D6308650}">
      <dgm:prSet/>
      <dgm:spPr/>
      <dgm:t>
        <a:bodyPr/>
        <a:lstStyle/>
        <a:p>
          <a:r>
            <a:rPr lang="en-US" b="0" i="0" baseline="0"/>
            <a:t>Questions or comments?</a:t>
          </a:r>
          <a:endParaRPr lang="en-US"/>
        </a:p>
      </dgm:t>
    </dgm:pt>
    <dgm:pt modelId="{F7D37163-0A02-404C-AA7D-6E0EE458B632}" type="parTrans" cxnId="{76FB9FDD-7C2A-4C3F-8B40-D8A234B6FBDE}">
      <dgm:prSet/>
      <dgm:spPr/>
      <dgm:t>
        <a:bodyPr/>
        <a:lstStyle/>
        <a:p>
          <a:endParaRPr lang="en-US"/>
        </a:p>
      </dgm:t>
    </dgm:pt>
    <dgm:pt modelId="{145D742E-545E-4460-B995-08EF114F454A}" type="sibTrans" cxnId="{76FB9FDD-7C2A-4C3F-8B40-D8A234B6FBDE}">
      <dgm:prSet/>
      <dgm:spPr/>
      <dgm:t>
        <a:bodyPr/>
        <a:lstStyle/>
        <a:p>
          <a:endParaRPr lang="en-US"/>
        </a:p>
      </dgm:t>
    </dgm:pt>
    <dgm:pt modelId="{C3FAC140-A448-4BC9-9CB7-AF7472DF2E69}" type="pres">
      <dgm:prSet presAssocID="{53F85A15-264F-4832-B8EB-FFD5044E6F47}" presName="linear" presStyleCnt="0">
        <dgm:presLayoutVars>
          <dgm:animLvl val="lvl"/>
          <dgm:resizeHandles val="exact"/>
        </dgm:presLayoutVars>
      </dgm:prSet>
      <dgm:spPr/>
    </dgm:pt>
    <dgm:pt modelId="{2A4CEDE0-400B-41F0-B45C-7DAE368D2F75}" type="pres">
      <dgm:prSet presAssocID="{2E7841CD-A5F3-440D-8D9D-AB103996369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DE8757-C158-4CEC-99CA-C4E2BFB3D479}" type="pres">
      <dgm:prSet presAssocID="{A12B0AFA-7F62-4697-8E8A-958D9398DB6C}" presName="spacer" presStyleCnt="0"/>
      <dgm:spPr/>
    </dgm:pt>
    <dgm:pt modelId="{D7C44AB4-30F5-4F38-927C-D4A0B045EF5F}" type="pres">
      <dgm:prSet presAssocID="{91B4BCE5-F203-48DB-99B5-2FB8D630865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550C564-9908-4A4A-AEF4-E1A3A4F030AF}" type="presOf" srcId="{53F85A15-264F-4832-B8EB-FFD5044E6F47}" destId="{C3FAC140-A448-4BC9-9CB7-AF7472DF2E69}" srcOrd="0" destOrd="0" presId="urn:microsoft.com/office/officeart/2005/8/layout/vList2"/>
    <dgm:cxn modelId="{90AF39B8-AA9E-494A-A7A8-E92AC6FCEDD8}" type="presOf" srcId="{91B4BCE5-F203-48DB-99B5-2FB8D6308650}" destId="{D7C44AB4-30F5-4F38-927C-D4A0B045EF5F}" srcOrd="0" destOrd="0" presId="urn:microsoft.com/office/officeart/2005/8/layout/vList2"/>
    <dgm:cxn modelId="{076A98BD-4BDA-4048-8D4D-113599D00F30}" srcId="{53F85A15-264F-4832-B8EB-FFD5044E6F47}" destId="{2E7841CD-A5F3-440D-8D9D-AB103996369F}" srcOrd="0" destOrd="0" parTransId="{F65C14B8-C690-471E-B639-0227BEF302A9}" sibTransId="{A12B0AFA-7F62-4697-8E8A-958D9398DB6C}"/>
    <dgm:cxn modelId="{97238BD0-6FC9-40DA-8BD4-DE2F812DFE67}" type="presOf" srcId="{2E7841CD-A5F3-440D-8D9D-AB103996369F}" destId="{2A4CEDE0-400B-41F0-B45C-7DAE368D2F75}" srcOrd="0" destOrd="0" presId="urn:microsoft.com/office/officeart/2005/8/layout/vList2"/>
    <dgm:cxn modelId="{76FB9FDD-7C2A-4C3F-8B40-D8A234B6FBDE}" srcId="{53F85A15-264F-4832-B8EB-FFD5044E6F47}" destId="{91B4BCE5-F203-48DB-99B5-2FB8D6308650}" srcOrd="1" destOrd="0" parTransId="{F7D37163-0A02-404C-AA7D-6E0EE458B632}" sibTransId="{145D742E-545E-4460-B995-08EF114F454A}"/>
    <dgm:cxn modelId="{2DCFEE94-3C71-4944-B255-7AA5AE2CDBE5}" type="presParOf" srcId="{C3FAC140-A448-4BC9-9CB7-AF7472DF2E69}" destId="{2A4CEDE0-400B-41F0-B45C-7DAE368D2F75}" srcOrd="0" destOrd="0" presId="urn:microsoft.com/office/officeart/2005/8/layout/vList2"/>
    <dgm:cxn modelId="{212BB9BE-0013-49C5-94B7-A8B4537402A7}" type="presParOf" srcId="{C3FAC140-A448-4BC9-9CB7-AF7472DF2E69}" destId="{87DE8757-C158-4CEC-99CA-C4E2BFB3D479}" srcOrd="1" destOrd="0" presId="urn:microsoft.com/office/officeart/2005/8/layout/vList2"/>
    <dgm:cxn modelId="{20AD7C1D-FB92-4F32-864A-FE4CABCD9C70}" type="presParOf" srcId="{C3FAC140-A448-4BC9-9CB7-AF7472DF2E69}" destId="{D7C44AB4-30F5-4F38-927C-D4A0B045EF5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183D9-58C0-4D95-AFFB-2C3BFB0E31EE}">
      <dsp:nvSpPr>
        <dsp:cNvPr id="0" name=""/>
        <dsp:cNvSpPr/>
      </dsp:nvSpPr>
      <dsp:spPr>
        <a:xfrm>
          <a:off x="663876" y="822903"/>
          <a:ext cx="1060082" cy="10600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0FB13-AD01-4991-85B3-3C804AA3F807}">
      <dsp:nvSpPr>
        <dsp:cNvPr id="0" name=""/>
        <dsp:cNvSpPr/>
      </dsp:nvSpPr>
      <dsp:spPr>
        <a:xfrm>
          <a:off x="16048" y="2197246"/>
          <a:ext cx="23557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Nashville’s rapid growth has outpaced wage gains for many residents</a:t>
          </a:r>
        </a:p>
      </dsp:txBody>
      <dsp:txXfrm>
        <a:off x="16048" y="2197246"/>
        <a:ext cx="2355738" cy="720000"/>
      </dsp:txXfrm>
    </dsp:sp>
    <dsp:sp modelId="{56CE2A64-90E4-4C2F-BFE7-E6ECD1365E8E}">
      <dsp:nvSpPr>
        <dsp:cNvPr id="0" name=""/>
        <dsp:cNvSpPr/>
      </dsp:nvSpPr>
      <dsp:spPr>
        <a:xfrm>
          <a:off x="3431868" y="822903"/>
          <a:ext cx="1060082" cy="10600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20B28-CB7D-4850-8CD5-C19D9F6A2B68}">
      <dsp:nvSpPr>
        <dsp:cNvPr id="0" name=""/>
        <dsp:cNvSpPr/>
      </dsp:nvSpPr>
      <dsp:spPr>
        <a:xfrm>
          <a:off x="2784040" y="2197246"/>
          <a:ext cx="23557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Cost of living, especially housing, has soared in recent years</a:t>
          </a:r>
        </a:p>
      </dsp:txBody>
      <dsp:txXfrm>
        <a:off x="2784040" y="2197246"/>
        <a:ext cx="2355738" cy="720000"/>
      </dsp:txXfrm>
    </dsp:sp>
    <dsp:sp modelId="{9DB5E325-919C-4D29-AB18-A9F74A58C8B3}">
      <dsp:nvSpPr>
        <dsp:cNvPr id="0" name=""/>
        <dsp:cNvSpPr/>
      </dsp:nvSpPr>
      <dsp:spPr>
        <a:xfrm>
          <a:off x="6199861" y="822903"/>
          <a:ext cx="1060082" cy="10600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BCBA6-B58C-406D-B1FD-A76F8BFBC170}">
      <dsp:nvSpPr>
        <dsp:cNvPr id="0" name=""/>
        <dsp:cNvSpPr/>
      </dsp:nvSpPr>
      <dsp:spPr>
        <a:xfrm>
          <a:off x="5552033" y="2197246"/>
          <a:ext cx="23557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Key question: </a:t>
          </a:r>
          <a:r>
            <a:rPr lang="en-US" sz="1300" b="1" kern="1200"/>
            <a:t>Are wage increases keeping up with what it costs to live in Nashville?</a:t>
          </a:r>
          <a:endParaRPr lang="en-US" sz="1300" kern="1200"/>
        </a:p>
      </dsp:txBody>
      <dsp:txXfrm>
        <a:off x="5552033" y="2197246"/>
        <a:ext cx="2355738" cy="720000"/>
      </dsp:txXfrm>
    </dsp:sp>
    <dsp:sp modelId="{5A5E06C9-6A17-4FC2-A01C-E495BF5B26D7}">
      <dsp:nvSpPr>
        <dsp:cNvPr id="0" name=""/>
        <dsp:cNvSpPr/>
      </dsp:nvSpPr>
      <dsp:spPr>
        <a:xfrm>
          <a:off x="8967853" y="822903"/>
          <a:ext cx="1060082" cy="10600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2900B-1F8F-44B8-BC72-B9FB70B24AFF}">
      <dsp:nvSpPr>
        <dsp:cNvPr id="0" name=""/>
        <dsp:cNvSpPr/>
      </dsp:nvSpPr>
      <dsp:spPr>
        <a:xfrm>
          <a:off x="8320025" y="2197246"/>
          <a:ext cx="23557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sources: Zillow, Metro Nashville, U.S. Census, MIT Living Wage Calculator, FRED (CPI)</a:t>
          </a:r>
        </a:p>
      </dsp:txBody>
      <dsp:txXfrm>
        <a:off x="8320025" y="2197246"/>
        <a:ext cx="235573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7B5EF-310B-46F7-99D4-2DAF6D21B909}">
      <dsp:nvSpPr>
        <dsp:cNvPr id="0" name=""/>
        <dsp:cNvSpPr/>
      </dsp:nvSpPr>
      <dsp:spPr>
        <a:xfrm>
          <a:off x="0" y="671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3EC9A7-6A36-49FF-A530-97E3AC626249}">
      <dsp:nvSpPr>
        <dsp:cNvPr id="0" name=""/>
        <dsp:cNvSpPr/>
      </dsp:nvSpPr>
      <dsp:spPr>
        <a:xfrm>
          <a:off x="475163" y="354098"/>
          <a:ext cx="863933" cy="8639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7D972-16DE-406A-97D2-6277AB355345}">
      <dsp:nvSpPr>
        <dsp:cNvPr id="0" name=""/>
        <dsp:cNvSpPr/>
      </dsp:nvSpPr>
      <dsp:spPr>
        <a:xfrm>
          <a:off x="1814259" y="671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Income needed to afford median rent in Nashville has more than doubled since 2015</a:t>
          </a:r>
        </a:p>
      </dsp:txBody>
      <dsp:txXfrm>
        <a:off x="1814259" y="671"/>
        <a:ext cx="4357688" cy="1570787"/>
      </dsp:txXfrm>
    </dsp:sp>
    <dsp:sp modelId="{77DC2964-73B7-4182-AE92-031A669138A0}">
      <dsp:nvSpPr>
        <dsp:cNvPr id="0" name=""/>
        <dsp:cNvSpPr/>
      </dsp:nvSpPr>
      <dsp:spPr>
        <a:xfrm>
          <a:off x="0" y="1964156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11519-6494-4158-AEC7-52098D0265E2}">
      <dsp:nvSpPr>
        <dsp:cNvPr id="0" name=""/>
        <dsp:cNvSpPr/>
      </dsp:nvSpPr>
      <dsp:spPr>
        <a:xfrm>
          <a:off x="475163" y="2317583"/>
          <a:ext cx="863933" cy="8639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60022-8572-4696-B645-F4581921F776}">
      <dsp:nvSpPr>
        <dsp:cNvPr id="0" name=""/>
        <dsp:cNvSpPr/>
      </dsp:nvSpPr>
      <dsp:spPr>
        <a:xfrm>
          <a:off x="1814259" y="1964156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Average metro pay and household income have grown much more slowly</a:t>
          </a:r>
        </a:p>
      </dsp:txBody>
      <dsp:txXfrm>
        <a:off x="1814259" y="1964156"/>
        <a:ext cx="4357688" cy="1570787"/>
      </dsp:txXfrm>
    </dsp:sp>
    <dsp:sp modelId="{03CDA9DA-34FF-48DF-B2D9-4A0CAD56F8F6}">
      <dsp:nvSpPr>
        <dsp:cNvPr id="0" name=""/>
        <dsp:cNvSpPr/>
      </dsp:nvSpPr>
      <dsp:spPr>
        <a:xfrm>
          <a:off x="0" y="3927640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EF606F-8EB0-462F-9D2F-E17B1815C6DD}">
      <dsp:nvSpPr>
        <dsp:cNvPr id="0" name=""/>
        <dsp:cNvSpPr/>
      </dsp:nvSpPr>
      <dsp:spPr>
        <a:xfrm>
          <a:off x="475163" y="4281068"/>
          <a:ext cx="863933" cy="8639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25D63-8875-4EA7-ADA1-D99E643B11CF}">
      <dsp:nvSpPr>
        <dsp:cNvPr id="0" name=""/>
        <dsp:cNvSpPr/>
      </dsp:nvSpPr>
      <dsp:spPr>
        <a:xfrm>
          <a:off x="1814259" y="3927640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Since 2021, the “income gap” between what people earn and what’s needed for housing has widened sharply</a:t>
          </a:r>
        </a:p>
      </dsp:txBody>
      <dsp:txXfrm>
        <a:off x="1814259" y="3927640"/>
        <a:ext cx="4357688" cy="1570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FE315-218E-4D94-B584-75A5EA61F262}">
      <dsp:nvSpPr>
        <dsp:cNvPr id="0" name=""/>
        <dsp:cNvSpPr/>
      </dsp:nvSpPr>
      <dsp:spPr>
        <a:xfrm>
          <a:off x="2580679" y="674449"/>
          <a:ext cx="5194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944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6648" y="717419"/>
        <a:ext cx="27502" cy="5500"/>
      </dsp:txXfrm>
    </dsp:sp>
    <dsp:sp modelId="{80D57ECA-A19D-46B2-8917-3EC576D848A6}">
      <dsp:nvSpPr>
        <dsp:cNvPr id="0" name=""/>
        <dsp:cNvSpPr/>
      </dsp:nvSpPr>
      <dsp:spPr>
        <a:xfrm>
          <a:off x="190997" y="2725"/>
          <a:ext cx="2391481" cy="14348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85" tIns="123006" rIns="117185" bIns="12300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Analyzed annual wage data for metro employees and median household income (2015–2024)</a:t>
          </a:r>
          <a:endParaRPr lang="en-US" sz="1600" kern="1200"/>
        </a:p>
      </dsp:txBody>
      <dsp:txXfrm>
        <a:off x="190997" y="2725"/>
        <a:ext cx="2391481" cy="1434889"/>
      </dsp:txXfrm>
    </dsp:sp>
    <dsp:sp modelId="{6BFC5FC2-A76B-487C-919D-7750F300CE7A}">
      <dsp:nvSpPr>
        <dsp:cNvPr id="0" name=""/>
        <dsp:cNvSpPr/>
      </dsp:nvSpPr>
      <dsp:spPr>
        <a:xfrm>
          <a:off x="1386738" y="1435814"/>
          <a:ext cx="2941522" cy="519440"/>
        </a:xfrm>
        <a:custGeom>
          <a:avLst/>
          <a:gdLst/>
          <a:ahLst/>
          <a:cxnLst/>
          <a:rect l="0" t="0" r="0" b="0"/>
          <a:pathLst>
            <a:path>
              <a:moveTo>
                <a:pt x="2941522" y="0"/>
              </a:moveTo>
              <a:lnTo>
                <a:pt x="2941522" y="276820"/>
              </a:lnTo>
              <a:lnTo>
                <a:pt x="0" y="276820"/>
              </a:lnTo>
              <a:lnTo>
                <a:pt x="0" y="519440"/>
              </a:lnTo>
            </a:path>
          </a:pathLst>
        </a:custGeom>
        <a:noFill/>
        <a:ln w="6350" cap="flat" cmpd="sng" algn="ctr">
          <a:solidFill>
            <a:schemeClr val="accent2">
              <a:hueOff val="-101803"/>
              <a:satOff val="-873"/>
              <a:lumOff val="-578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82687" y="1692784"/>
        <a:ext cx="149625" cy="5500"/>
      </dsp:txXfrm>
    </dsp:sp>
    <dsp:sp modelId="{34F9D18D-5E48-489C-B0AB-981605C3D820}">
      <dsp:nvSpPr>
        <dsp:cNvPr id="0" name=""/>
        <dsp:cNvSpPr/>
      </dsp:nvSpPr>
      <dsp:spPr>
        <a:xfrm>
          <a:off x="3132520" y="2725"/>
          <a:ext cx="2391481" cy="1434889"/>
        </a:xfrm>
        <a:prstGeom prst="rect">
          <a:avLst/>
        </a:prstGeom>
        <a:solidFill>
          <a:schemeClr val="accent2">
            <a:hueOff val="-81443"/>
            <a:satOff val="-698"/>
            <a:lumOff val="-4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85" tIns="123006" rIns="117185" bIns="12300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Compared with:</a:t>
          </a:r>
          <a:endParaRPr lang="en-US" sz="1600" kern="1200"/>
        </a:p>
      </dsp:txBody>
      <dsp:txXfrm>
        <a:off x="3132520" y="2725"/>
        <a:ext cx="2391481" cy="1434889"/>
      </dsp:txXfrm>
    </dsp:sp>
    <dsp:sp modelId="{BF504B9C-195F-473F-968A-CC514A6B33FC}">
      <dsp:nvSpPr>
        <dsp:cNvPr id="0" name=""/>
        <dsp:cNvSpPr/>
      </dsp:nvSpPr>
      <dsp:spPr>
        <a:xfrm>
          <a:off x="2580679" y="2659380"/>
          <a:ext cx="5194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9440" y="45720"/>
              </a:lnTo>
            </a:path>
          </a:pathLst>
        </a:custGeom>
        <a:noFill/>
        <a:ln w="6350" cap="flat" cmpd="sng" algn="ctr">
          <a:solidFill>
            <a:schemeClr val="accent2">
              <a:hueOff val="-203606"/>
              <a:satOff val="-1745"/>
              <a:lumOff val="-1156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6648" y="2702349"/>
        <a:ext cx="27502" cy="5500"/>
      </dsp:txXfrm>
    </dsp:sp>
    <dsp:sp modelId="{99CF049C-E343-4719-A43A-815165AAB3B2}">
      <dsp:nvSpPr>
        <dsp:cNvPr id="0" name=""/>
        <dsp:cNvSpPr/>
      </dsp:nvSpPr>
      <dsp:spPr>
        <a:xfrm>
          <a:off x="190997" y="1987655"/>
          <a:ext cx="2391481" cy="1434889"/>
        </a:xfrm>
        <a:prstGeom prst="rect">
          <a:avLst/>
        </a:prstGeom>
        <a:solidFill>
          <a:schemeClr val="accent2">
            <a:hueOff val="-162885"/>
            <a:satOff val="-1396"/>
            <a:lumOff val="-9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85" tIns="123006" rIns="117185" bIns="12300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Income needed to afford house purchase (Zillow)</a:t>
          </a:r>
          <a:endParaRPr lang="en-US" sz="1600" kern="1200" dirty="0"/>
        </a:p>
      </dsp:txBody>
      <dsp:txXfrm>
        <a:off x="190997" y="1987655"/>
        <a:ext cx="2391481" cy="1434889"/>
      </dsp:txXfrm>
    </dsp:sp>
    <dsp:sp modelId="{69C0D797-487F-47F6-9910-8E43AE9CD649}">
      <dsp:nvSpPr>
        <dsp:cNvPr id="0" name=""/>
        <dsp:cNvSpPr/>
      </dsp:nvSpPr>
      <dsp:spPr>
        <a:xfrm>
          <a:off x="1386738" y="3420744"/>
          <a:ext cx="2941522" cy="519440"/>
        </a:xfrm>
        <a:custGeom>
          <a:avLst/>
          <a:gdLst/>
          <a:ahLst/>
          <a:cxnLst/>
          <a:rect l="0" t="0" r="0" b="0"/>
          <a:pathLst>
            <a:path>
              <a:moveTo>
                <a:pt x="2941522" y="0"/>
              </a:moveTo>
              <a:lnTo>
                <a:pt x="2941522" y="276820"/>
              </a:lnTo>
              <a:lnTo>
                <a:pt x="0" y="276820"/>
              </a:lnTo>
              <a:lnTo>
                <a:pt x="0" y="519440"/>
              </a:lnTo>
            </a:path>
          </a:pathLst>
        </a:custGeom>
        <a:noFill/>
        <a:ln w="6350" cap="flat" cmpd="sng" algn="ctr">
          <a:solidFill>
            <a:schemeClr val="accent2">
              <a:hueOff val="-305410"/>
              <a:satOff val="-2618"/>
              <a:lumOff val="-173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82687" y="3677714"/>
        <a:ext cx="149625" cy="5500"/>
      </dsp:txXfrm>
    </dsp:sp>
    <dsp:sp modelId="{98F21ABE-BF29-4CF1-8DA2-BE392EBC42A3}">
      <dsp:nvSpPr>
        <dsp:cNvPr id="0" name=""/>
        <dsp:cNvSpPr/>
      </dsp:nvSpPr>
      <dsp:spPr>
        <a:xfrm>
          <a:off x="3132520" y="1987655"/>
          <a:ext cx="2391481" cy="1434889"/>
        </a:xfrm>
        <a:prstGeom prst="rect">
          <a:avLst/>
        </a:prstGeom>
        <a:solidFill>
          <a:schemeClr val="accent2">
            <a:hueOff val="-244328"/>
            <a:satOff val="-2094"/>
            <a:lumOff val="-13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85" tIns="123006" rIns="117185" bIns="12300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MIT Living Wage for Davidson County</a:t>
          </a:r>
          <a:endParaRPr lang="en-US" sz="1600" kern="1200"/>
        </a:p>
      </dsp:txBody>
      <dsp:txXfrm>
        <a:off x="3132520" y="1987655"/>
        <a:ext cx="2391481" cy="1434889"/>
      </dsp:txXfrm>
    </dsp:sp>
    <dsp:sp modelId="{5B499A59-FB3C-4B9C-A3F2-B00414C04C52}">
      <dsp:nvSpPr>
        <dsp:cNvPr id="0" name=""/>
        <dsp:cNvSpPr/>
      </dsp:nvSpPr>
      <dsp:spPr>
        <a:xfrm>
          <a:off x="2580679" y="4644310"/>
          <a:ext cx="5194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9440" y="45720"/>
              </a:lnTo>
            </a:path>
          </a:pathLst>
        </a:custGeom>
        <a:noFill/>
        <a:ln w="6350" cap="flat" cmpd="sng" algn="ctr">
          <a:solidFill>
            <a:schemeClr val="accent2">
              <a:hueOff val="-407213"/>
              <a:satOff val="-3490"/>
              <a:lumOff val="-2313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6648" y="4687279"/>
        <a:ext cx="27502" cy="5500"/>
      </dsp:txXfrm>
    </dsp:sp>
    <dsp:sp modelId="{7E8B7284-DBE0-4B77-AF3A-F28FA0D86D4B}">
      <dsp:nvSpPr>
        <dsp:cNvPr id="0" name=""/>
        <dsp:cNvSpPr/>
      </dsp:nvSpPr>
      <dsp:spPr>
        <a:xfrm>
          <a:off x="190997" y="3972585"/>
          <a:ext cx="2391481" cy="1434889"/>
        </a:xfrm>
        <a:prstGeom prst="rect">
          <a:avLst/>
        </a:prstGeom>
        <a:solidFill>
          <a:schemeClr val="accent2">
            <a:hueOff val="-325770"/>
            <a:satOff val="-2792"/>
            <a:lumOff val="-18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85" tIns="123006" rIns="117185" bIns="12300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Consumer Price Index (CPI) for inflation</a:t>
          </a:r>
          <a:endParaRPr lang="en-US" sz="1600" kern="1200"/>
        </a:p>
      </dsp:txBody>
      <dsp:txXfrm>
        <a:off x="190997" y="3972585"/>
        <a:ext cx="2391481" cy="1434889"/>
      </dsp:txXfrm>
    </dsp:sp>
    <dsp:sp modelId="{9653EB45-5D30-4A6B-A74A-3BB2912732D8}">
      <dsp:nvSpPr>
        <dsp:cNvPr id="0" name=""/>
        <dsp:cNvSpPr/>
      </dsp:nvSpPr>
      <dsp:spPr>
        <a:xfrm>
          <a:off x="3132520" y="3972585"/>
          <a:ext cx="2391481" cy="1434889"/>
        </a:xfrm>
        <a:prstGeom prst="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185" tIns="123006" rIns="117185" bIns="12300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Data merged and visualized using Python and Power BI</a:t>
          </a:r>
          <a:endParaRPr lang="en-US" sz="1600" kern="1200"/>
        </a:p>
      </dsp:txBody>
      <dsp:txXfrm>
        <a:off x="3132520" y="3972585"/>
        <a:ext cx="2391481" cy="14348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5665C-0563-40D9-969E-D6BEE50EAEB6}">
      <dsp:nvSpPr>
        <dsp:cNvPr id="0" name=""/>
        <dsp:cNvSpPr/>
      </dsp:nvSpPr>
      <dsp:spPr>
        <a:xfrm>
          <a:off x="0" y="74029"/>
          <a:ext cx="6171948" cy="1722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Wages in Nashville have </a:t>
          </a:r>
          <a:r>
            <a:rPr lang="en-US" sz="3200" b="1" kern="1200"/>
            <a:t>not</a:t>
          </a:r>
          <a:r>
            <a:rPr lang="en-US" sz="3200" kern="1200"/>
            <a:t> kept up with the rising cost of rent and living</a:t>
          </a:r>
        </a:p>
      </dsp:txBody>
      <dsp:txXfrm>
        <a:off x="84073" y="158102"/>
        <a:ext cx="6003802" cy="1554094"/>
      </dsp:txXfrm>
    </dsp:sp>
    <dsp:sp modelId="{2D9525D5-CE41-488D-B4B2-18D5AC3A12F4}">
      <dsp:nvSpPr>
        <dsp:cNvPr id="0" name=""/>
        <dsp:cNvSpPr/>
      </dsp:nvSpPr>
      <dsp:spPr>
        <a:xfrm>
          <a:off x="0" y="1888429"/>
          <a:ext cx="6171948" cy="1722240"/>
        </a:xfrm>
        <a:prstGeom prst="roundRect">
          <a:avLst/>
        </a:prstGeom>
        <a:solidFill>
          <a:schemeClr val="accent2">
            <a:hueOff val="-203606"/>
            <a:satOff val="-1745"/>
            <a:lumOff val="-1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 affordability gap has become a major challenge for working families</a:t>
          </a:r>
        </a:p>
      </dsp:txBody>
      <dsp:txXfrm>
        <a:off x="84073" y="1972502"/>
        <a:ext cx="6003802" cy="1554094"/>
      </dsp:txXfrm>
    </dsp:sp>
    <dsp:sp modelId="{98D2E469-AEA0-4978-819F-F90A1DCD880A}">
      <dsp:nvSpPr>
        <dsp:cNvPr id="0" name=""/>
        <dsp:cNvSpPr/>
      </dsp:nvSpPr>
      <dsp:spPr>
        <a:xfrm>
          <a:off x="0" y="3702830"/>
          <a:ext cx="6171948" cy="1722240"/>
        </a:xfrm>
        <a:prstGeom prst="round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Without intervention, many residents' risk being priced out of the city</a:t>
          </a:r>
        </a:p>
      </dsp:txBody>
      <dsp:txXfrm>
        <a:off x="84073" y="3786903"/>
        <a:ext cx="6003802" cy="15540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CEDE0-400B-41F0-B45C-7DAE368D2F75}">
      <dsp:nvSpPr>
        <dsp:cNvPr id="0" name=""/>
        <dsp:cNvSpPr/>
      </dsp:nvSpPr>
      <dsp:spPr>
        <a:xfrm>
          <a:off x="0" y="184325"/>
          <a:ext cx="6171948" cy="2471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i="0" kern="1200" baseline="0"/>
            <a:t>Thank you!</a:t>
          </a:r>
          <a:endParaRPr lang="en-US" sz="6500" kern="1200"/>
        </a:p>
      </dsp:txBody>
      <dsp:txXfrm>
        <a:off x="120655" y="304980"/>
        <a:ext cx="5930638" cy="2230315"/>
      </dsp:txXfrm>
    </dsp:sp>
    <dsp:sp modelId="{D7C44AB4-30F5-4F38-927C-D4A0B045EF5F}">
      <dsp:nvSpPr>
        <dsp:cNvPr id="0" name=""/>
        <dsp:cNvSpPr/>
      </dsp:nvSpPr>
      <dsp:spPr>
        <a:xfrm>
          <a:off x="0" y="2843150"/>
          <a:ext cx="6171948" cy="2471625"/>
        </a:xfrm>
        <a:prstGeom prst="round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i="0" kern="1200" baseline="0"/>
            <a:t>Questions or comments?</a:t>
          </a:r>
          <a:endParaRPr lang="en-US" sz="6500" kern="1200"/>
        </a:p>
      </dsp:txBody>
      <dsp:txXfrm>
        <a:off x="120655" y="2963805"/>
        <a:ext cx="5930638" cy="2230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9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2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3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7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1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2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0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1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8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3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03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-up of a pile of money&#10;&#10;AI-generated content may be incorrect.">
            <a:extLst>
              <a:ext uri="{FF2B5EF4-FFF2-40B4-BE49-F238E27FC236}">
                <a16:creationId xmlns:a16="http://schemas.microsoft.com/office/drawing/2014/main" id="{44102070-67FD-28F7-9E02-94B1D497F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3" b="10968"/>
          <a:stretch>
            <a:fillRect/>
          </a:stretch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15F82-E53F-05F0-F942-D19338AB5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Money, Money, Money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F2B27-2311-72CA-726E-AE8AAF88E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Wage Growth vs Affordability </a:t>
            </a:r>
          </a:p>
          <a:p>
            <a:r>
              <a:rPr lang="en-US">
                <a:solidFill>
                  <a:srgbClr val="FFFFFF"/>
                </a:solidFill>
              </a:rPr>
              <a:t>Kevin Holmes DDA 14 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F24F9588-C4C0-FCB5-DEC7-F5BD96303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264816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450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D8992-B2C7-D270-8132-49491A6E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C96A51-5BB3-2563-6E21-F04FEFF4A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830458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863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9600A-FDD8-2052-6CE8-EB7055A5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n-US" b="1" dirty="0"/>
              <a:t>Questions / Discussion</a:t>
            </a:r>
            <a:br>
              <a:rPr lang="en-US" b="1" dirty="0"/>
            </a:b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67686F06-8679-B5B2-5356-4B14D8B4E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656688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43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1D24E-538F-8D20-8BDB-C1416113C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Introduction / Background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71164F-076F-2ED6-6C61-8EBCEDEFA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527400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234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B35ED-FB7C-D7C9-1008-A8629ADF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n-US" b="1" dirty="0"/>
              <a:t>Key Findings: Income Needed vs. Actual Wages</a:t>
            </a:r>
            <a:br>
              <a:rPr lang="en-US" b="1" dirty="0"/>
            </a:b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20A850-8328-55E5-0277-0E24DA164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662360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66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7A77D-4F35-5C81-8C7E-8029F371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4762"/>
            <a:ext cx="3623818" cy="4559890"/>
          </a:xfrm>
        </p:spPr>
        <p:txBody>
          <a:bodyPr>
            <a:normAutofit/>
          </a:bodyPr>
          <a:lstStyle/>
          <a:p>
            <a:r>
              <a:rPr lang="en-US"/>
              <a:t>Data &amp; Methodology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Rectangle 1">
            <a:extLst>
              <a:ext uri="{FF2B5EF4-FFF2-40B4-BE49-F238E27FC236}">
                <a16:creationId xmlns:a16="http://schemas.microsoft.com/office/drawing/2014/main" id="{F66C1B8F-4522-2AC9-C407-EA32CFFF8E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634375"/>
              </p:ext>
            </p:extLst>
          </p:nvPr>
        </p:nvGraphicFramePr>
        <p:xfrm>
          <a:off x="5715000" y="723900"/>
          <a:ext cx="5715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74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26BE0-5977-2C8E-5BE8-E3D7CA16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49" y="1177348"/>
            <a:ext cx="2420315" cy="19563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Pay and housing income 2015 - present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A graph showing a line&#10;&#10;AI-generated content may be incorrect.">
            <a:extLst>
              <a:ext uri="{FF2B5EF4-FFF2-40B4-BE49-F238E27FC236}">
                <a16:creationId xmlns:a16="http://schemas.microsoft.com/office/drawing/2014/main" id="{F4AB1DB2-AD7B-4D12-6B92-DECE34BBE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895352"/>
            <a:ext cx="8143877" cy="5255325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23E4B3-745F-7A94-045E-5B47729C0E3B}"/>
              </a:ext>
            </a:extLst>
          </p:cNvPr>
          <p:cNvSpPr txBox="1"/>
          <p:nvPr/>
        </p:nvSpPr>
        <p:spPr>
          <a:xfrm>
            <a:off x="9115425" y="3352800"/>
            <a:ext cx="2420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Steady Increase In Household income </a:t>
            </a:r>
            <a:r>
              <a:rPr lang="en-US" sz="1200" dirty="0"/>
              <a:t>(2020 there was a gap in data due to covid, 2024 data has not been released.)</a:t>
            </a:r>
          </a:p>
        </p:txBody>
      </p:sp>
    </p:spTree>
    <p:extLst>
      <p:ext uri="{BB962C8B-B14F-4D97-AF65-F5344CB8AC3E}">
        <p14:creationId xmlns:p14="http://schemas.microsoft.com/office/powerpoint/2010/main" val="136574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820F-A3AD-0326-DED8-473570B3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8275" y="1177348"/>
            <a:ext cx="2838450" cy="34410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Zillow household income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graph showing the growth of the home&#10;&#10;AI-generated content may be incorrect.">
            <a:extLst>
              <a:ext uri="{FF2B5EF4-FFF2-40B4-BE49-F238E27FC236}">
                <a16:creationId xmlns:a16="http://schemas.microsoft.com/office/drawing/2014/main" id="{3FBDE9AD-ED10-8E4B-77BE-F9E2E6DB6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" y="895357"/>
            <a:ext cx="8191501" cy="523163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65E3E6-070D-1A5E-C866-547357319A08}"/>
              </a:ext>
            </a:extLst>
          </p:cNvPr>
          <p:cNvSpPr txBox="1"/>
          <p:nvPr/>
        </p:nvSpPr>
        <p:spPr>
          <a:xfrm>
            <a:off x="9058275" y="3237369"/>
            <a:ext cx="244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Major Jump From 2021 Onward by $40,000</a:t>
            </a:r>
          </a:p>
        </p:txBody>
      </p:sp>
    </p:spTree>
    <p:extLst>
      <p:ext uri="{BB962C8B-B14F-4D97-AF65-F5344CB8AC3E}">
        <p14:creationId xmlns:p14="http://schemas.microsoft.com/office/powerpoint/2010/main" val="118217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A3853-FB88-591C-8EC1-70ACD4685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4950" y="1447801"/>
            <a:ext cx="2344114" cy="286702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1600" dirty="0"/>
              <a:t>Average household income was on par with income needed until 2022.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this is where the wage discrepancy takes place.</a:t>
            </a:r>
            <a:br>
              <a:rPr lang="en-US" sz="1600" dirty="0"/>
            </a:br>
            <a:endParaRPr lang="en-US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graph showing the growth of a company&#10;&#10;AI-generated content may be incorrect.">
            <a:extLst>
              <a:ext uri="{FF2B5EF4-FFF2-40B4-BE49-F238E27FC236}">
                <a16:creationId xmlns:a16="http://schemas.microsoft.com/office/drawing/2014/main" id="{9054133F-251A-70F3-F2A2-F48CD0A49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971553"/>
            <a:ext cx="8210549" cy="5171228"/>
          </a:xfrm>
        </p:spPr>
      </p:pic>
    </p:spTree>
    <p:extLst>
      <p:ext uri="{BB962C8B-B14F-4D97-AF65-F5344CB8AC3E}">
        <p14:creationId xmlns:p14="http://schemas.microsoft.com/office/powerpoint/2010/main" val="206547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11AC5-18DF-92E0-5FCB-8EC4B197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49" y="1177348"/>
            <a:ext cx="2382215" cy="34410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FHA Interest Rates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Interest Rates took a major Jump from 2022 to now being consistent in the %6-%7 range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graph showing the growth of a stock market&#10;&#10;AI-generated content may be incorrect.">
            <a:extLst>
              <a:ext uri="{FF2B5EF4-FFF2-40B4-BE49-F238E27FC236}">
                <a16:creationId xmlns:a16="http://schemas.microsoft.com/office/drawing/2014/main" id="{B2473952-6FB3-0B1C-0B84-C46E229F4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35" y="933459"/>
            <a:ext cx="8221040" cy="520932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08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628CB-1D5B-D2BE-89E4-A2BC2FD9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3075" y="1177348"/>
            <a:ext cx="2581275" cy="34410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Consumer Price Index</a:t>
            </a:r>
            <a:br>
              <a:rPr lang="en-US" sz="1800" dirty="0"/>
            </a:br>
            <a:r>
              <a:rPr lang="en-US" sz="1600" dirty="0"/>
              <a:t>(number that indicates how much day-to-day costs are)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Largest Change on the year was 2022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C5CD0CA1-BFAD-694E-67F2-3F1DD2BC4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" y="1095377"/>
            <a:ext cx="8277226" cy="503872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5748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358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Calisto MT</vt:lpstr>
      <vt:lpstr>Univers Condensed</vt:lpstr>
      <vt:lpstr>ChronicleVTI</vt:lpstr>
      <vt:lpstr>Money, Money, Money</vt:lpstr>
      <vt:lpstr>Introduction / Background</vt:lpstr>
      <vt:lpstr>Key Findings: Income Needed vs. Actual Wages </vt:lpstr>
      <vt:lpstr>Data &amp; Methodology</vt:lpstr>
      <vt:lpstr>Pay and housing income 2015 - present</vt:lpstr>
      <vt:lpstr>Zillow household income</vt:lpstr>
      <vt:lpstr>Average household income was on par with income needed until 2022.       this is where the wage discrepancy takes place. </vt:lpstr>
      <vt:lpstr>FHA Interest Rates   Interest Rates took a major Jump from 2022 to now being consistent in the %6-%7 range</vt:lpstr>
      <vt:lpstr>Consumer Price Index (number that indicates how much day-to-day costs are)  Largest Change on the year was 2022   </vt:lpstr>
      <vt:lpstr>Conclusion</vt:lpstr>
      <vt:lpstr>Questions / Discussion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kevin.holmes95@gmail.com</dc:creator>
  <cp:lastModifiedBy>kevin.holmes95@gmail.com</cp:lastModifiedBy>
  <cp:revision>1</cp:revision>
  <dcterms:created xsi:type="dcterms:W3CDTF">2025-06-21T13:12:13Z</dcterms:created>
  <dcterms:modified xsi:type="dcterms:W3CDTF">2025-06-21T15:30:08Z</dcterms:modified>
</cp:coreProperties>
</file>