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1" r:id="rId4"/>
    <p:sldId id="267" r:id="rId5"/>
    <p:sldId id="256" r:id="rId6"/>
    <p:sldId id="268" r:id="rId7"/>
    <p:sldId id="259" r:id="rId8"/>
    <p:sldId id="272" r:id="rId9"/>
    <p:sldId id="273" r:id="rId10"/>
    <p:sldId id="260" r:id="rId11"/>
    <p:sldId id="269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49" y="58"/>
      </p:cViewPr>
      <p:guideLst>
        <p:guide orient="horz" pos="2183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C18B-7804-4FCE-A835-B202173D4FD6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1A59-DEB6-49DE-9C54-171D5D4A4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5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C18B-7804-4FCE-A835-B202173D4FD6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1A59-DEB6-49DE-9C54-171D5D4A4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2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C18B-7804-4FCE-A835-B202173D4FD6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1A59-DEB6-49DE-9C54-171D5D4A4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3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C18B-7804-4FCE-A835-B202173D4FD6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1A59-DEB6-49DE-9C54-171D5D4A4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C18B-7804-4FCE-A835-B202173D4FD6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1A59-DEB6-49DE-9C54-171D5D4A4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91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C18B-7804-4FCE-A835-B202173D4FD6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1A59-DEB6-49DE-9C54-171D5D4A4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8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C18B-7804-4FCE-A835-B202173D4FD6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1A59-DEB6-49DE-9C54-171D5D4A4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95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C18B-7804-4FCE-A835-B202173D4FD6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1A59-DEB6-49DE-9C54-171D5D4A4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34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C18B-7804-4FCE-A835-B202173D4FD6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1A59-DEB6-49DE-9C54-171D5D4A4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3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C18B-7804-4FCE-A835-B202173D4FD6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1A59-DEB6-49DE-9C54-171D5D4A4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0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C18B-7804-4FCE-A835-B202173D4FD6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1A59-DEB6-49DE-9C54-171D5D4A4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42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4C18B-7804-4FCE-A835-B202173D4FD6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51A59-DEB6-49DE-9C54-171D5D4A4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eterminism and Advances in Neuroscience | Journal of Ethics | American  Medical Association">
            <a:extLst>
              <a:ext uri="{FF2B5EF4-FFF2-40B4-BE49-F238E27FC236}">
                <a16:creationId xmlns:a16="http://schemas.microsoft.com/office/drawing/2014/main" id="{5A56AF21-D6BA-AEBF-680C-444CEE8369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9" r="2334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FA60C38-C2B1-9568-F8B4-C28EDB0BF713}"/>
              </a:ext>
            </a:extLst>
          </p:cNvPr>
          <p:cNvSpPr/>
          <p:nvPr/>
        </p:nvSpPr>
        <p:spPr>
          <a:xfrm>
            <a:off x="6753225" y="0"/>
            <a:ext cx="2390775" cy="6858000"/>
          </a:xfrm>
          <a:prstGeom prst="rect">
            <a:avLst/>
          </a:prstGeom>
          <a:solidFill>
            <a:srgbClr val="0F3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 </a:t>
            </a:r>
            <a:endParaRPr lang="ko-KR" altLang="en-US" sz="13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05A2F5-7611-300E-FC97-EDFC4856A3C6}"/>
              </a:ext>
            </a:extLst>
          </p:cNvPr>
          <p:cNvSpPr/>
          <p:nvPr/>
        </p:nvSpPr>
        <p:spPr>
          <a:xfrm>
            <a:off x="5061031" y="0"/>
            <a:ext cx="4082969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 </a:t>
            </a:r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AAE342-E585-6174-54F3-54E80598516F}"/>
              </a:ext>
            </a:extLst>
          </p:cNvPr>
          <p:cNvSpPr txBox="1"/>
          <p:nvPr/>
        </p:nvSpPr>
        <p:spPr>
          <a:xfrm>
            <a:off x="5580098" y="142875"/>
            <a:ext cx="3325141" cy="641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950" b="1" i="1" dirty="0">
                <a:solidFill>
                  <a:schemeClr val="bg1"/>
                </a:solidFill>
              </a:rPr>
              <a:t>Neural</a:t>
            </a:r>
          </a:p>
          <a:p>
            <a:pPr algn="r"/>
            <a:r>
              <a:rPr lang="en-US" altLang="ko-KR" sz="4950" b="1" i="1" dirty="0">
                <a:solidFill>
                  <a:schemeClr val="bg1"/>
                </a:solidFill>
              </a:rPr>
              <a:t>Engineering</a:t>
            </a:r>
          </a:p>
          <a:p>
            <a:pPr algn="r"/>
            <a:r>
              <a:rPr lang="en-US" altLang="ko-KR" sz="4950" b="1" i="1" dirty="0">
                <a:solidFill>
                  <a:schemeClr val="bg1"/>
                </a:solidFill>
              </a:rPr>
              <a:t>Team</a:t>
            </a:r>
          </a:p>
          <a:p>
            <a:pPr algn="r"/>
            <a:r>
              <a:rPr lang="en-US" altLang="ko-KR" sz="4950" b="1" i="1" dirty="0" err="1">
                <a:solidFill>
                  <a:schemeClr val="bg1"/>
                </a:solidFill>
              </a:rPr>
              <a:t>Week.3</a:t>
            </a:r>
            <a:endParaRPr lang="en-US" altLang="ko-KR" sz="4950" b="1" i="1" dirty="0">
              <a:solidFill>
                <a:schemeClr val="bg1"/>
              </a:solidFill>
            </a:endParaRPr>
          </a:p>
          <a:p>
            <a:pPr algn="r"/>
            <a:endParaRPr lang="en-US" altLang="ko-KR" sz="4950" b="1" i="1" dirty="0">
              <a:solidFill>
                <a:schemeClr val="bg1"/>
              </a:solidFill>
            </a:endParaRPr>
          </a:p>
          <a:p>
            <a:pPr algn="r"/>
            <a:endParaRPr lang="en-US" altLang="ko-KR" sz="4950" b="1" i="1" dirty="0">
              <a:solidFill>
                <a:schemeClr val="bg1"/>
              </a:solidFill>
            </a:endParaRPr>
          </a:p>
          <a:p>
            <a:pPr algn="r"/>
            <a:endParaRPr lang="en-US" altLang="ko-KR" sz="4950" b="1" i="1" dirty="0">
              <a:solidFill>
                <a:schemeClr val="bg1"/>
              </a:solidFill>
            </a:endParaRPr>
          </a:p>
          <a:p>
            <a:pPr algn="r"/>
            <a:endParaRPr lang="en-US" altLang="ko-KR" sz="1500" b="1" i="1" dirty="0">
              <a:solidFill>
                <a:schemeClr val="bg1"/>
              </a:solidFill>
            </a:endParaRPr>
          </a:p>
          <a:p>
            <a:pPr algn="r"/>
            <a:r>
              <a:rPr lang="en-US" altLang="ko-KR" sz="2100" b="1" i="1" dirty="0">
                <a:solidFill>
                  <a:schemeClr val="bg1"/>
                </a:solidFill>
              </a:rPr>
              <a:t>2022.10.07 </a:t>
            </a:r>
            <a:r>
              <a:rPr lang="en-US" altLang="ko-KR" sz="2100" b="1" i="1" dirty="0" err="1">
                <a:solidFill>
                  <a:schemeClr val="bg1"/>
                </a:solidFill>
              </a:rPr>
              <a:t>6pm</a:t>
            </a:r>
            <a:endParaRPr lang="en-US" altLang="ko-KR" sz="2100" b="1" i="1" dirty="0">
              <a:solidFill>
                <a:schemeClr val="bg1"/>
              </a:solidFill>
            </a:endParaRPr>
          </a:p>
          <a:p>
            <a:pPr algn="r"/>
            <a:endParaRPr lang="en-US" altLang="ko-KR" sz="750" b="1" i="1" dirty="0">
              <a:solidFill>
                <a:schemeClr val="bg1"/>
              </a:solidFill>
            </a:endParaRPr>
          </a:p>
          <a:p>
            <a:pPr algn="r"/>
            <a:r>
              <a:rPr lang="en-US" altLang="ko-KR" sz="2100" b="1" i="1" dirty="0">
                <a:solidFill>
                  <a:schemeClr val="bg1"/>
                </a:solidFill>
              </a:rPr>
              <a:t>Lee </a:t>
            </a:r>
            <a:r>
              <a:rPr lang="en-US" altLang="ko-KR" sz="2100" b="1" i="1" dirty="0" err="1">
                <a:solidFill>
                  <a:schemeClr val="bg1"/>
                </a:solidFill>
              </a:rPr>
              <a:t>Seong</a:t>
            </a:r>
            <a:r>
              <a:rPr lang="en-US" altLang="ko-KR" sz="2100" b="1" i="1" dirty="0">
                <a:solidFill>
                  <a:schemeClr val="bg1"/>
                </a:solidFill>
              </a:rPr>
              <a:t> </a:t>
            </a:r>
            <a:r>
              <a:rPr lang="en-US" altLang="ko-KR" sz="2100" b="1" i="1" dirty="0" err="1">
                <a:solidFill>
                  <a:schemeClr val="bg1"/>
                </a:solidFill>
              </a:rPr>
              <a:t>Jin</a:t>
            </a:r>
            <a:endParaRPr lang="en-US" altLang="ko-KR" sz="21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92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2EE67EC-6889-0D03-2C2C-00E801E9A30F}"/>
              </a:ext>
            </a:extLst>
          </p:cNvPr>
          <p:cNvGrpSpPr/>
          <p:nvPr/>
        </p:nvGrpSpPr>
        <p:grpSpPr>
          <a:xfrm>
            <a:off x="2014220" y="546700"/>
            <a:ext cx="5188585" cy="5958558"/>
            <a:chOff x="2390775" y="1531302"/>
            <a:chExt cx="4437379" cy="50958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0BDE124-47A9-C879-4108-0B2420875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0775" y="1531302"/>
              <a:ext cx="4362450" cy="509587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3490681-AD7B-0CAC-D094-8F2AA5D04C95}"/>
                </a:ext>
              </a:extLst>
            </p:cNvPr>
            <p:cNvSpPr/>
            <p:nvPr/>
          </p:nvSpPr>
          <p:spPr>
            <a:xfrm>
              <a:off x="2465704" y="1659255"/>
              <a:ext cx="4362450" cy="553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86B5EE0-E047-459B-D233-8746EDD93E07}"/>
              </a:ext>
            </a:extLst>
          </p:cNvPr>
          <p:cNvSpPr txBox="1"/>
          <p:nvPr/>
        </p:nvSpPr>
        <p:spPr>
          <a:xfrm>
            <a:off x="2225168" y="514350"/>
            <a:ext cx="47666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Procedure of ERP acquisition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30743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6B5EE0-E047-459B-D233-8746EDD93E07}"/>
              </a:ext>
            </a:extLst>
          </p:cNvPr>
          <p:cNvSpPr txBox="1"/>
          <p:nvPr/>
        </p:nvSpPr>
        <p:spPr>
          <a:xfrm>
            <a:off x="3660176" y="514350"/>
            <a:ext cx="18966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Dimension</a:t>
            </a:r>
            <a:endParaRPr lang="ko-KR" altLang="en-US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B99BDD-5958-2CC1-6334-3EB5240999D7}"/>
              </a:ext>
            </a:extLst>
          </p:cNvPr>
          <p:cNvSpPr txBox="1"/>
          <p:nvPr/>
        </p:nvSpPr>
        <p:spPr>
          <a:xfrm>
            <a:off x="36972" y="1638300"/>
            <a:ext cx="914307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b="1" dirty="0">
                <a:solidFill>
                  <a:srgbClr val="FF0000"/>
                </a:solidFill>
              </a:rPr>
              <a:t>21</a:t>
            </a:r>
            <a:r>
              <a:rPr lang="ko-KR" altLang="en-US" sz="2100" b="1" dirty="0"/>
              <a:t>명의 환자에게 </a:t>
            </a:r>
            <a:r>
              <a:rPr lang="en-US" altLang="ko-KR" sz="2100" b="1" dirty="0">
                <a:solidFill>
                  <a:srgbClr val="FF0000"/>
                </a:solidFill>
              </a:rPr>
              <a:t>3</a:t>
            </a:r>
            <a:r>
              <a:rPr lang="ko-KR" altLang="en-US" sz="2100" b="1" dirty="0">
                <a:solidFill>
                  <a:srgbClr val="FF0000"/>
                </a:solidFill>
              </a:rPr>
              <a:t>초</a:t>
            </a:r>
            <a:r>
              <a:rPr lang="ko-KR" altLang="en-US" sz="2100" b="1" dirty="0"/>
              <a:t>간 </a:t>
            </a:r>
            <a:r>
              <a:rPr lang="en-US" altLang="ko-KR" sz="2100" b="1" dirty="0"/>
              <a:t>'O' 20</a:t>
            </a:r>
            <a:r>
              <a:rPr lang="ko-KR" altLang="en-US" sz="2100" b="1" dirty="0"/>
              <a:t>번</a:t>
            </a:r>
            <a:r>
              <a:rPr lang="en-US" altLang="ko-KR" sz="2100" b="1" dirty="0"/>
              <a:t>, 'X' 80</a:t>
            </a:r>
            <a:r>
              <a:rPr lang="ko-KR" altLang="en-US" sz="2100" b="1" dirty="0"/>
              <a:t>번을 보여주는 </a:t>
            </a:r>
            <a:r>
              <a:rPr lang="ko-KR" altLang="en-US" sz="2100" b="1" dirty="0">
                <a:solidFill>
                  <a:srgbClr val="FF0000"/>
                </a:solidFill>
              </a:rPr>
              <a:t>총 </a:t>
            </a:r>
            <a:r>
              <a:rPr lang="en-US" altLang="ko-KR" sz="2100" b="1" dirty="0">
                <a:solidFill>
                  <a:srgbClr val="FF0000"/>
                </a:solidFill>
              </a:rPr>
              <a:t>100</a:t>
            </a:r>
            <a:r>
              <a:rPr lang="ko-KR" altLang="en-US" sz="2100" b="1" dirty="0">
                <a:solidFill>
                  <a:srgbClr val="FF0000"/>
                </a:solidFill>
              </a:rPr>
              <a:t>번</a:t>
            </a:r>
            <a:r>
              <a:rPr lang="ko-KR" altLang="en-US" sz="2100" b="1" dirty="0"/>
              <a:t>의 </a:t>
            </a:r>
            <a:r>
              <a:rPr lang="en-US" altLang="ko-KR" sz="2100" b="1" dirty="0"/>
              <a:t>Event</a:t>
            </a:r>
            <a:r>
              <a:rPr lang="ko-KR" altLang="en-US" sz="2100" b="1" dirty="0"/>
              <a:t>를</a:t>
            </a:r>
            <a:r>
              <a:rPr lang="en-US" altLang="ko-KR" sz="2100" b="1" dirty="0"/>
              <a:t> </a:t>
            </a:r>
            <a:r>
              <a:rPr lang="ko-KR" altLang="en-US" sz="2100" b="1" dirty="0"/>
              <a:t>가함</a:t>
            </a:r>
            <a:endParaRPr lang="en-US" altLang="ko-KR" sz="2100" b="1" dirty="0"/>
          </a:p>
          <a:p>
            <a:pPr algn="ctr"/>
            <a:r>
              <a:rPr lang="ko-KR" altLang="en-US" sz="2100" b="1" dirty="0"/>
              <a:t>이 때 </a:t>
            </a:r>
            <a:r>
              <a:rPr lang="en-US" altLang="ko-KR" sz="2100" b="1" dirty="0">
                <a:solidFill>
                  <a:srgbClr val="FF0000"/>
                </a:solidFill>
              </a:rPr>
              <a:t>Sampling frequency</a:t>
            </a:r>
            <a:r>
              <a:rPr lang="ko-KR" altLang="en-US" sz="2100" b="1" dirty="0">
                <a:solidFill>
                  <a:srgbClr val="FF0000"/>
                </a:solidFill>
              </a:rPr>
              <a:t>는 </a:t>
            </a:r>
            <a:r>
              <a:rPr lang="en-US" altLang="ko-KR" sz="2100" b="1" dirty="0">
                <a:solidFill>
                  <a:srgbClr val="FF0000"/>
                </a:solidFill>
              </a:rPr>
              <a:t>200Hz </a:t>
            </a:r>
            <a:r>
              <a:rPr lang="ko-KR" altLang="en-US" sz="2100" b="1" dirty="0"/>
              <a:t>였고</a:t>
            </a:r>
            <a:r>
              <a:rPr lang="en-US" altLang="ko-KR" sz="2100" b="1" dirty="0"/>
              <a:t>, </a:t>
            </a:r>
            <a:r>
              <a:rPr lang="en-US" altLang="ko-KR" sz="2100" b="1" dirty="0">
                <a:solidFill>
                  <a:srgbClr val="FF0000"/>
                </a:solidFill>
              </a:rPr>
              <a:t>64</a:t>
            </a:r>
            <a:r>
              <a:rPr lang="ko-KR" altLang="en-US" sz="2100" b="1" dirty="0">
                <a:solidFill>
                  <a:srgbClr val="FF0000"/>
                </a:solidFill>
              </a:rPr>
              <a:t>개 채널</a:t>
            </a:r>
            <a:r>
              <a:rPr lang="en-US" altLang="ko-KR" sz="2100" b="1" dirty="0">
                <a:solidFill>
                  <a:srgbClr val="FF0000"/>
                </a:solidFill>
              </a:rPr>
              <a:t>(</a:t>
            </a:r>
            <a:r>
              <a:rPr lang="ko-KR" altLang="en-US" sz="2100" b="1" dirty="0">
                <a:solidFill>
                  <a:srgbClr val="FF0000"/>
                </a:solidFill>
              </a:rPr>
              <a:t>전극</a:t>
            </a:r>
            <a:r>
              <a:rPr lang="en-US" altLang="ko-KR" sz="2100" b="1" dirty="0">
                <a:solidFill>
                  <a:srgbClr val="FF0000"/>
                </a:solidFill>
              </a:rPr>
              <a:t>) </a:t>
            </a:r>
            <a:r>
              <a:rPr lang="ko-KR" altLang="en-US" sz="2100" b="1" dirty="0"/>
              <a:t>사용하여 </a:t>
            </a:r>
            <a:r>
              <a:rPr lang="en-US" altLang="ko-KR" sz="2100" b="1" dirty="0"/>
              <a:t>EEG </a:t>
            </a:r>
            <a:r>
              <a:rPr lang="ko-KR" altLang="en-US" sz="2100" b="1" dirty="0"/>
              <a:t>기록</a:t>
            </a:r>
            <a:endParaRPr lang="en-US" altLang="ko-KR" sz="2100" b="1" dirty="0"/>
          </a:p>
          <a:p>
            <a:pPr algn="ctr"/>
            <a:endParaRPr lang="en-US" altLang="ko-KR" sz="2100" b="1" dirty="0"/>
          </a:p>
          <a:p>
            <a:pPr algn="ctr"/>
            <a:r>
              <a:rPr lang="en-US" altLang="ko-KR" sz="2600" b="1" dirty="0">
                <a:solidFill>
                  <a:srgbClr val="0070C0"/>
                </a:solidFill>
              </a:rPr>
              <a:t>EEG</a:t>
            </a:r>
            <a:r>
              <a:rPr lang="ko-KR" altLang="en-US" sz="2600" b="1" dirty="0">
                <a:solidFill>
                  <a:srgbClr val="0070C0"/>
                </a:solidFill>
              </a:rPr>
              <a:t>의 </a:t>
            </a:r>
            <a:r>
              <a:rPr lang="en-US" altLang="ko-KR" sz="2600" b="1" dirty="0">
                <a:solidFill>
                  <a:srgbClr val="0070C0"/>
                </a:solidFill>
              </a:rPr>
              <a:t>shape</a:t>
            </a:r>
            <a:r>
              <a:rPr lang="ko-KR" altLang="en-US" sz="2600" b="1" dirty="0">
                <a:solidFill>
                  <a:srgbClr val="0070C0"/>
                </a:solidFill>
              </a:rPr>
              <a:t>은</a:t>
            </a:r>
            <a:r>
              <a:rPr lang="en-US" altLang="ko-KR" sz="2600" b="1" dirty="0">
                <a:solidFill>
                  <a:srgbClr val="0070C0"/>
                </a:solidFill>
              </a:rPr>
              <a:t>?</a:t>
            </a:r>
          </a:p>
          <a:p>
            <a:pPr algn="ctr"/>
            <a:endParaRPr lang="en-US" altLang="ko-KR" sz="2100" b="1" dirty="0"/>
          </a:p>
          <a:p>
            <a:pPr algn="ctr"/>
            <a:r>
              <a:rPr lang="en-US" altLang="ko-KR" sz="3000" b="1" dirty="0"/>
              <a:t>21 x 64 x 120000</a:t>
            </a:r>
          </a:p>
          <a:p>
            <a:pPr algn="ctr"/>
            <a:r>
              <a:rPr lang="en-US" altLang="ko-KR" sz="3000" b="1" dirty="0"/>
              <a:t>                      </a:t>
            </a:r>
            <a:r>
              <a:rPr lang="ko-KR" altLang="en-US" sz="3000" b="1" dirty="0"/>
              <a:t>↓ </a:t>
            </a:r>
            <a:r>
              <a:rPr lang="en-US" altLang="ko-KR" sz="2400" b="1" dirty="0"/>
              <a:t>Segmentation</a:t>
            </a:r>
          </a:p>
          <a:p>
            <a:pPr algn="ctr"/>
            <a:r>
              <a:rPr lang="en-US" altLang="ko-KR" sz="3000" b="1" dirty="0">
                <a:solidFill>
                  <a:srgbClr val="FF0000"/>
                </a:solidFill>
              </a:rPr>
              <a:t>21 x 64 x 100 x 600</a:t>
            </a:r>
          </a:p>
          <a:p>
            <a:pPr algn="ctr"/>
            <a:r>
              <a:rPr lang="ko-KR" altLang="en-US" sz="3000" b="1" dirty="0"/>
              <a:t>↓</a:t>
            </a:r>
            <a:endParaRPr lang="en-US" altLang="ko-KR" sz="3000" b="1" dirty="0"/>
          </a:p>
          <a:p>
            <a:pPr algn="ctr"/>
            <a:r>
              <a:rPr lang="en-US" altLang="ko-KR" sz="3000" b="1" dirty="0"/>
              <a:t>21 x 64 x 100 x 3 x 200</a:t>
            </a:r>
          </a:p>
        </p:txBody>
      </p:sp>
    </p:spTree>
    <p:extLst>
      <p:ext uri="{BB962C8B-B14F-4D97-AF65-F5344CB8AC3E}">
        <p14:creationId xmlns:p14="http://schemas.microsoft.com/office/powerpoint/2010/main" val="389519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6B5EE0-E047-459B-D233-8746EDD93E07}"/>
              </a:ext>
            </a:extLst>
          </p:cNvPr>
          <p:cNvSpPr txBox="1"/>
          <p:nvPr/>
        </p:nvSpPr>
        <p:spPr>
          <a:xfrm>
            <a:off x="3660176" y="514350"/>
            <a:ext cx="18966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Dimension</a:t>
            </a:r>
            <a:endParaRPr lang="ko-KR" altLang="en-US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B99BDD-5958-2CC1-6334-3EB5240999D7}"/>
              </a:ext>
            </a:extLst>
          </p:cNvPr>
          <p:cNvSpPr txBox="1"/>
          <p:nvPr/>
        </p:nvSpPr>
        <p:spPr>
          <a:xfrm>
            <a:off x="2977653" y="2162175"/>
            <a:ext cx="3188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FF0000"/>
                </a:solidFill>
              </a:rPr>
              <a:t>21</a:t>
            </a:r>
            <a:r>
              <a:rPr lang="en-US" altLang="ko-KR" sz="3000" b="1" dirty="0"/>
              <a:t> x 64 x 100 x 600</a:t>
            </a:r>
          </a:p>
          <a:p>
            <a:pPr algn="ctr"/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↓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algn="ctr"/>
            <a:r>
              <a:rPr lang="en-US" altLang="ko-KR" sz="3000" b="1" dirty="0"/>
              <a:t>64 x 100 x 600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90161-8D8E-D422-5B9E-D0B592D3880F}"/>
              </a:ext>
            </a:extLst>
          </p:cNvPr>
          <p:cNvSpPr txBox="1"/>
          <p:nvPr/>
        </p:nvSpPr>
        <p:spPr>
          <a:xfrm>
            <a:off x="3014168" y="4720530"/>
            <a:ext cx="31886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/>
              <a:t>21 x </a:t>
            </a:r>
            <a:r>
              <a:rPr lang="en-US" altLang="ko-KR" sz="3000" b="1" dirty="0">
                <a:solidFill>
                  <a:srgbClr val="FF0000"/>
                </a:solidFill>
              </a:rPr>
              <a:t>64</a:t>
            </a:r>
            <a:r>
              <a:rPr lang="en-US" altLang="ko-KR" sz="3000" b="1" dirty="0"/>
              <a:t> x 100 x 600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↓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/>
              <a:t>21 x 100 x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D9965-BC66-8FF1-8D20-BA5ADD3D6A46}"/>
              </a:ext>
            </a:extLst>
          </p:cNvPr>
          <p:cNvSpPr txBox="1"/>
          <p:nvPr/>
        </p:nvSpPr>
        <p:spPr>
          <a:xfrm>
            <a:off x="2322512" y="157668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①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Subjects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로 평균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FC78F-4683-D327-04FF-0D0D58CD6BE7}"/>
              </a:ext>
            </a:extLst>
          </p:cNvPr>
          <p:cNvSpPr txBox="1"/>
          <p:nvPr/>
        </p:nvSpPr>
        <p:spPr>
          <a:xfrm>
            <a:off x="2322513" y="413504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②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Channel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로 평균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68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6B5EE0-E047-459B-D233-8746EDD93E07}"/>
              </a:ext>
            </a:extLst>
          </p:cNvPr>
          <p:cNvSpPr txBox="1"/>
          <p:nvPr/>
        </p:nvSpPr>
        <p:spPr>
          <a:xfrm>
            <a:off x="2153228" y="514350"/>
            <a:ext cx="4837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ERP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(Event Related Potential)</a:t>
            </a:r>
            <a:endParaRPr lang="ko-KR" altLang="en-US" sz="30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40A83F5-5679-06F3-5C4E-D83177818BEF}"/>
              </a:ext>
            </a:extLst>
          </p:cNvPr>
          <p:cNvGrpSpPr/>
          <p:nvPr/>
        </p:nvGrpSpPr>
        <p:grpSpPr>
          <a:xfrm>
            <a:off x="-17386" y="2179447"/>
            <a:ext cx="4570336" cy="4173640"/>
            <a:chOff x="2624134" y="1600200"/>
            <a:chExt cx="3895728" cy="355758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DEC6B7A-8156-CBEA-DB31-D2CC7518A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4137" y="1700212"/>
              <a:ext cx="3895725" cy="345757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490A35E-3001-EB56-B977-6C0E60734605}"/>
                </a:ext>
              </a:extLst>
            </p:cNvPr>
            <p:cNvSpPr/>
            <p:nvPr/>
          </p:nvSpPr>
          <p:spPr>
            <a:xfrm>
              <a:off x="2624136" y="1600200"/>
              <a:ext cx="347663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0A9BA16-8A7E-05D9-B6CB-B5B6CC71B40D}"/>
                </a:ext>
              </a:extLst>
            </p:cNvPr>
            <p:cNvSpPr/>
            <p:nvPr/>
          </p:nvSpPr>
          <p:spPr>
            <a:xfrm>
              <a:off x="2624134" y="1949767"/>
              <a:ext cx="69535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08327BB-B2FB-03C2-7506-7A912BD9EA99}"/>
                </a:ext>
              </a:extLst>
            </p:cNvPr>
            <p:cNvSpPr/>
            <p:nvPr/>
          </p:nvSpPr>
          <p:spPr>
            <a:xfrm>
              <a:off x="2672238" y="2226468"/>
              <a:ext cx="125729" cy="1323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84B4EA3-9EB8-F9C4-4818-7CCD1F521C46}"/>
                </a:ext>
              </a:extLst>
            </p:cNvPr>
            <p:cNvSpPr/>
            <p:nvPr/>
          </p:nvSpPr>
          <p:spPr>
            <a:xfrm>
              <a:off x="2624135" y="2291952"/>
              <a:ext cx="125729" cy="1323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A73B02D-A2F7-C3C5-ACE3-5AB81C2D5D27}"/>
              </a:ext>
            </a:extLst>
          </p:cNvPr>
          <p:cNvSpPr txBox="1"/>
          <p:nvPr/>
        </p:nvSpPr>
        <p:spPr>
          <a:xfrm>
            <a:off x="323850" y="1262753"/>
            <a:ext cx="7992957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b="1" dirty="0"/>
              <a:t>ERP(</a:t>
            </a:r>
            <a:r>
              <a:rPr lang="ko-KR" altLang="en-US" sz="2100" b="1" dirty="0"/>
              <a:t>사건관련전위</a:t>
            </a:r>
            <a:r>
              <a:rPr lang="en-US" altLang="ko-KR" sz="2100" b="1" dirty="0"/>
              <a:t>)</a:t>
            </a:r>
          </a:p>
          <a:p>
            <a:r>
              <a:rPr lang="en-US" altLang="ko-KR" sz="2100" b="1" dirty="0"/>
              <a:t>: </a:t>
            </a:r>
            <a:r>
              <a:rPr lang="ko-KR" altLang="en-US" sz="2100" b="1" dirty="0"/>
              <a:t>실험자가 피험자에게 가한 </a:t>
            </a:r>
            <a:r>
              <a:rPr lang="en-US" altLang="ko-KR" sz="2100" b="1" dirty="0"/>
              <a:t>Event(</a:t>
            </a:r>
            <a:r>
              <a:rPr lang="ko-KR" altLang="en-US" sz="2100" b="1" dirty="0"/>
              <a:t>자극</a:t>
            </a:r>
            <a:r>
              <a:rPr lang="en-US" altLang="ko-KR" sz="2100" b="1" dirty="0"/>
              <a:t>)</a:t>
            </a:r>
            <a:r>
              <a:rPr lang="ko-KR" altLang="en-US" sz="2100" b="1" dirty="0"/>
              <a:t>에 대해서 발생한 뇌파</a:t>
            </a:r>
            <a:r>
              <a:rPr lang="en-US" altLang="ko-KR" sz="2100" b="1" dirty="0"/>
              <a:t>(EEG)</a:t>
            </a:r>
            <a:endParaRPr lang="ko-KR" altLang="en-US" sz="21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716173A-C094-A769-BDE8-B688B1B97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141" y="2605065"/>
            <a:ext cx="4688859" cy="370039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AF591C-7851-91A8-0A5C-74B1C250BAAE}"/>
              </a:ext>
            </a:extLst>
          </p:cNvPr>
          <p:cNvSpPr/>
          <p:nvPr/>
        </p:nvSpPr>
        <p:spPr>
          <a:xfrm>
            <a:off x="0" y="3922652"/>
            <a:ext cx="407866" cy="804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71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6B5EE0-E047-459B-D233-8746EDD93E07}"/>
              </a:ext>
            </a:extLst>
          </p:cNvPr>
          <p:cNvSpPr txBox="1"/>
          <p:nvPr/>
        </p:nvSpPr>
        <p:spPr>
          <a:xfrm>
            <a:off x="2153228" y="514350"/>
            <a:ext cx="4837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ERP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(Event Related Potential)</a:t>
            </a:r>
            <a:endParaRPr lang="ko-KR" altLang="en-US" sz="3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C65A33-F6EA-391F-224F-370DA7246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8348"/>
            <a:ext cx="9144000" cy="595891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490A35E-3001-EB56-B977-6C0E60734605}"/>
              </a:ext>
            </a:extLst>
          </p:cNvPr>
          <p:cNvSpPr/>
          <p:nvPr/>
        </p:nvSpPr>
        <p:spPr>
          <a:xfrm>
            <a:off x="-1" y="1068348"/>
            <a:ext cx="4837543" cy="931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FE655-BA31-A429-234A-B0A01D003E1B}"/>
              </a:ext>
            </a:extLst>
          </p:cNvPr>
          <p:cNvSpPr txBox="1"/>
          <p:nvPr/>
        </p:nvSpPr>
        <p:spPr>
          <a:xfrm>
            <a:off x="2533973" y="1391513"/>
            <a:ext cx="4076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&lt;Basic ERP Recording Process&gt;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5304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A55973-B29E-36FB-CDDF-2FB69D869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2049"/>
            <a:ext cx="9144000" cy="555500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D040CC7-FA83-D6B8-790A-718E156AF992}"/>
              </a:ext>
            </a:extLst>
          </p:cNvPr>
          <p:cNvSpPr/>
          <p:nvPr/>
        </p:nvSpPr>
        <p:spPr>
          <a:xfrm>
            <a:off x="-1" y="1341099"/>
            <a:ext cx="4429125" cy="804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6B5EE0-E047-459B-D233-8746EDD93E07}"/>
              </a:ext>
            </a:extLst>
          </p:cNvPr>
          <p:cNvSpPr txBox="1"/>
          <p:nvPr/>
        </p:nvSpPr>
        <p:spPr>
          <a:xfrm>
            <a:off x="2491558" y="514350"/>
            <a:ext cx="41608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/>
              <a:t>ERP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experiment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example</a:t>
            </a:r>
          </a:p>
          <a:p>
            <a:pPr algn="ctr"/>
            <a:r>
              <a:rPr lang="en-US" altLang="ko-KR" sz="2600" b="1" dirty="0"/>
              <a:t>(Visual oddball task)</a:t>
            </a:r>
            <a:endParaRPr lang="ko-KR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09071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511F43-F3BE-649D-6F6D-97227B9AE6B3}"/>
              </a:ext>
            </a:extLst>
          </p:cNvPr>
          <p:cNvSpPr/>
          <p:nvPr/>
        </p:nvSpPr>
        <p:spPr>
          <a:xfrm>
            <a:off x="3324483" y="3508232"/>
            <a:ext cx="276225" cy="79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66197EE-F67D-9462-03E2-595006CB4721}"/>
              </a:ext>
            </a:extLst>
          </p:cNvPr>
          <p:cNvSpPr/>
          <p:nvPr/>
        </p:nvSpPr>
        <p:spPr>
          <a:xfrm>
            <a:off x="1366902" y="3506313"/>
            <a:ext cx="276225" cy="79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6B5EE0-E047-459B-D233-8746EDD93E07}"/>
              </a:ext>
            </a:extLst>
          </p:cNvPr>
          <p:cNvSpPr txBox="1"/>
          <p:nvPr/>
        </p:nvSpPr>
        <p:spPr>
          <a:xfrm>
            <a:off x="3600708" y="514350"/>
            <a:ext cx="19425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/>
              <a:t>Averaging?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63ADD3-77CE-C3B2-B9AE-321BA623A9A8}"/>
              </a:ext>
            </a:extLst>
          </p:cNvPr>
          <p:cNvCxnSpPr>
            <a:cxnSpLocks/>
          </p:cNvCxnSpPr>
          <p:nvPr/>
        </p:nvCxnSpPr>
        <p:spPr>
          <a:xfrm>
            <a:off x="447675" y="2686050"/>
            <a:ext cx="34415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FE3862-5449-1931-8A24-D6DB81186808}"/>
              </a:ext>
            </a:extLst>
          </p:cNvPr>
          <p:cNvSpPr/>
          <p:nvPr/>
        </p:nvSpPr>
        <p:spPr>
          <a:xfrm>
            <a:off x="1366902" y="2113280"/>
            <a:ext cx="276225" cy="5626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AB5A0F-6471-0F07-9C11-227CB335A6DD}"/>
              </a:ext>
            </a:extLst>
          </p:cNvPr>
          <p:cNvSpPr/>
          <p:nvPr/>
        </p:nvSpPr>
        <p:spPr>
          <a:xfrm>
            <a:off x="2019429" y="1452881"/>
            <a:ext cx="276225" cy="12230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45CC9D-FB09-3B0E-8B6C-DDDD095B287B}"/>
              </a:ext>
            </a:extLst>
          </p:cNvPr>
          <p:cNvSpPr/>
          <p:nvPr/>
        </p:nvSpPr>
        <p:spPr>
          <a:xfrm>
            <a:off x="2671956" y="1633220"/>
            <a:ext cx="276225" cy="10426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85B1C0-47B6-99CB-DCB8-17462BF05590}"/>
              </a:ext>
            </a:extLst>
          </p:cNvPr>
          <p:cNvSpPr/>
          <p:nvPr/>
        </p:nvSpPr>
        <p:spPr>
          <a:xfrm>
            <a:off x="3324483" y="2450592"/>
            <a:ext cx="276225" cy="22528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B609DB7-C995-D13A-B6CB-8B94789737AC}"/>
              </a:ext>
            </a:extLst>
          </p:cNvPr>
          <p:cNvSpPr/>
          <p:nvPr/>
        </p:nvSpPr>
        <p:spPr>
          <a:xfrm>
            <a:off x="4200524" y="1730543"/>
            <a:ext cx="742950" cy="553998"/>
          </a:xfrm>
          <a:prstGeom prst="rightArrow">
            <a:avLst>
              <a:gd name="adj1" fmla="val 38996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2FFF3AD-C833-988A-1C90-8792CE31DA8B}"/>
              </a:ext>
            </a:extLst>
          </p:cNvPr>
          <p:cNvCxnSpPr>
            <a:cxnSpLocks/>
          </p:cNvCxnSpPr>
          <p:nvPr/>
        </p:nvCxnSpPr>
        <p:spPr>
          <a:xfrm>
            <a:off x="5276590" y="2686049"/>
            <a:ext cx="34415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B90F5E-E766-CB5F-90D5-A0F6CEEA6A26}"/>
              </a:ext>
            </a:extLst>
          </p:cNvPr>
          <p:cNvSpPr/>
          <p:nvPr/>
        </p:nvSpPr>
        <p:spPr>
          <a:xfrm>
            <a:off x="6997376" y="1894841"/>
            <a:ext cx="276225" cy="79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857FBC0-BE4E-CB71-F3CA-C1720AE56167}"/>
              </a:ext>
            </a:extLst>
          </p:cNvPr>
          <p:cNvCxnSpPr>
            <a:cxnSpLocks/>
          </p:cNvCxnSpPr>
          <p:nvPr/>
        </p:nvCxnSpPr>
        <p:spPr>
          <a:xfrm>
            <a:off x="447676" y="4306417"/>
            <a:ext cx="34415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562A20-AE42-EDD8-DB57-5EAA688BBC50}"/>
              </a:ext>
            </a:extLst>
          </p:cNvPr>
          <p:cNvSpPr/>
          <p:nvPr/>
        </p:nvSpPr>
        <p:spPr>
          <a:xfrm>
            <a:off x="710566" y="3349769"/>
            <a:ext cx="276225" cy="94330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C282C5-8576-F731-3812-6AFDC0B6FD71}"/>
              </a:ext>
            </a:extLst>
          </p:cNvPr>
          <p:cNvSpPr/>
          <p:nvPr/>
        </p:nvSpPr>
        <p:spPr>
          <a:xfrm>
            <a:off x="1366903" y="3733647"/>
            <a:ext cx="276225" cy="5626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E01846-7A20-53A1-EA8D-F90B39CC1142}"/>
              </a:ext>
            </a:extLst>
          </p:cNvPr>
          <p:cNvSpPr/>
          <p:nvPr/>
        </p:nvSpPr>
        <p:spPr>
          <a:xfrm>
            <a:off x="2019430" y="3073248"/>
            <a:ext cx="276225" cy="12230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E3797B-4700-AADF-E938-C04C2E8BF64C}"/>
              </a:ext>
            </a:extLst>
          </p:cNvPr>
          <p:cNvSpPr/>
          <p:nvPr/>
        </p:nvSpPr>
        <p:spPr>
          <a:xfrm>
            <a:off x="2671957" y="3253587"/>
            <a:ext cx="276225" cy="10426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371FCEF-027E-05F2-6AAC-195A93953514}"/>
              </a:ext>
            </a:extLst>
          </p:cNvPr>
          <p:cNvSpPr/>
          <p:nvPr/>
        </p:nvSpPr>
        <p:spPr>
          <a:xfrm>
            <a:off x="3324484" y="4070959"/>
            <a:ext cx="276225" cy="22528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C3CEDAA-C310-D4FA-43E1-34D0203F60FE}"/>
              </a:ext>
            </a:extLst>
          </p:cNvPr>
          <p:cNvCxnSpPr>
            <a:cxnSpLocks/>
          </p:cNvCxnSpPr>
          <p:nvPr/>
        </p:nvCxnSpPr>
        <p:spPr>
          <a:xfrm>
            <a:off x="5276591" y="4306416"/>
            <a:ext cx="34415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D33CCC-016D-8AAB-E109-97DBB03F4B75}"/>
              </a:ext>
            </a:extLst>
          </p:cNvPr>
          <p:cNvSpPr/>
          <p:nvPr/>
        </p:nvSpPr>
        <p:spPr>
          <a:xfrm>
            <a:off x="6997377" y="3515208"/>
            <a:ext cx="276225" cy="79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36CE22-7071-99FE-1D42-64749B765B6E}"/>
              </a:ext>
            </a:extLst>
          </p:cNvPr>
          <p:cNvSpPr/>
          <p:nvPr/>
        </p:nvSpPr>
        <p:spPr>
          <a:xfrm>
            <a:off x="717322" y="3508232"/>
            <a:ext cx="276225" cy="79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87598B-5ED5-EE83-C31A-167FFF89C2F3}"/>
              </a:ext>
            </a:extLst>
          </p:cNvPr>
          <p:cNvSpPr/>
          <p:nvPr/>
        </p:nvSpPr>
        <p:spPr>
          <a:xfrm>
            <a:off x="2019428" y="3506313"/>
            <a:ext cx="276225" cy="79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0609A1-85F8-AE10-F675-29EF2ED8626E}"/>
              </a:ext>
            </a:extLst>
          </p:cNvPr>
          <p:cNvSpPr/>
          <p:nvPr/>
        </p:nvSpPr>
        <p:spPr>
          <a:xfrm>
            <a:off x="2671956" y="3506313"/>
            <a:ext cx="276225" cy="79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E521CE-6D0B-E9C1-1FD4-6C0AB638C746}"/>
              </a:ext>
            </a:extLst>
          </p:cNvPr>
          <p:cNvSpPr/>
          <p:nvPr/>
        </p:nvSpPr>
        <p:spPr>
          <a:xfrm>
            <a:off x="710117" y="1730543"/>
            <a:ext cx="276225" cy="94330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46207C-0BF5-15B3-B50F-16DF951DF41D}"/>
              </a:ext>
            </a:extLst>
          </p:cNvPr>
          <p:cNvSpPr txBox="1"/>
          <p:nvPr/>
        </p:nvSpPr>
        <p:spPr>
          <a:xfrm>
            <a:off x="3952216" y="2250537"/>
            <a:ext cx="1239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Averaging</a:t>
            </a: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788D0DAB-6059-2BE4-E49B-FEE2057AF418}"/>
              </a:ext>
            </a:extLst>
          </p:cNvPr>
          <p:cNvSpPr/>
          <p:nvPr/>
        </p:nvSpPr>
        <p:spPr>
          <a:xfrm>
            <a:off x="4200524" y="3369507"/>
            <a:ext cx="742950" cy="553998"/>
          </a:xfrm>
          <a:prstGeom prst="rightArrow">
            <a:avLst>
              <a:gd name="adj1" fmla="val 38996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1590FF-A679-DE73-231F-9C330CFD87B2}"/>
              </a:ext>
            </a:extLst>
          </p:cNvPr>
          <p:cNvSpPr txBox="1"/>
          <p:nvPr/>
        </p:nvSpPr>
        <p:spPr>
          <a:xfrm>
            <a:off x="3952216" y="3889501"/>
            <a:ext cx="1239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Averaging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3C1F6D-24D2-57E9-A024-0FED0944B0BC}"/>
              </a:ext>
            </a:extLst>
          </p:cNvPr>
          <p:cNvSpPr txBox="1"/>
          <p:nvPr/>
        </p:nvSpPr>
        <p:spPr>
          <a:xfrm>
            <a:off x="168089" y="5435600"/>
            <a:ext cx="8889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u="sng" dirty="0"/>
              <a:t>Averaging</a:t>
            </a:r>
            <a:r>
              <a:rPr lang="ko-KR" altLang="en-US" sz="2800" b="1" i="1" u="sng" dirty="0"/>
              <a:t>은 </a:t>
            </a:r>
            <a:r>
              <a:rPr lang="en-US" altLang="ko-KR" sz="2800" b="1" i="1" u="sng" dirty="0"/>
              <a:t>Common components</a:t>
            </a:r>
            <a:r>
              <a:rPr lang="ko-KR" altLang="en-US" sz="2800" b="1" i="1" u="sng" dirty="0"/>
              <a:t>를 도출하는 방법이다</a:t>
            </a:r>
            <a:r>
              <a:rPr lang="en-US" altLang="ko-KR" sz="2800" b="1" i="1" u="sng" dirty="0"/>
              <a:t>!</a:t>
            </a:r>
            <a:endParaRPr lang="ko-KR" alt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189963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88DEBDA-3CAE-809E-2376-2413ADAB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1415895"/>
            <a:ext cx="9144000" cy="4595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76197-458E-EAD9-70A7-CCD4E6A3726D}"/>
              </a:ext>
            </a:extLst>
          </p:cNvPr>
          <p:cNvSpPr txBox="1"/>
          <p:nvPr/>
        </p:nvSpPr>
        <p:spPr>
          <a:xfrm>
            <a:off x="3689681" y="514350"/>
            <a:ext cx="17646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/>
              <a:t>Averaging</a:t>
            </a:r>
          </a:p>
        </p:txBody>
      </p:sp>
    </p:spTree>
    <p:extLst>
      <p:ext uri="{BB962C8B-B14F-4D97-AF65-F5344CB8AC3E}">
        <p14:creationId xmlns:p14="http://schemas.microsoft.com/office/powerpoint/2010/main" val="238916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6B5EE0-E047-459B-D233-8746EDD93E07}"/>
              </a:ext>
            </a:extLst>
          </p:cNvPr>
          <p:cNvSpPr txBox="1"/>
          <p:nvPr/>
        </p:nvSpPr>
        <p:spPr>
          <a:xfrm>
            <a:off x="2986787" y="514350"/>
            <a:ext cx="3243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/>
              <a:t>Baseline correction</a:t>
            </a:r>
          </a:p>
          <a:p>
            <a:pPr algn="ctr"/>
            <a:r>
              <a:rPr lang="en-US" altLang="ko-KR" sz="2600" b="1" dirty="0"/>
              <a:t>(</a:t>
            </a:r>
            <a:r>
              <a:rPr lang="ko-KR" altLang="en-US" sz="2600" b="1" dirty="0"/>
              <a:t>기준선 보정</a:t>
            </a:r>
            <a:r>
              <a:rPr lang="en-US" altLang="ko-KR" sz="2600" b="1" dirty="0"/>
              <a:t>)</a:t>
            </a:r>
            <a:endParaRPr lang="ko-KR" altLang="en-US" sz="2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3BB472-18E8-8BBA-647E-9C30CFE23F11}"/>
              </a:ext>
            </a:extLst>
          </p:cNvPr>
          <p:cNvSpPr/>
          <p:nvPr/>
        </p:nvSpPr>
        <p:spPr>
          <a:xfrm>
            <a:off x="4338320" y="5967731"/>
            <a:ext cx="3007360" cy="568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09AEEC-E158-C3D6-4130-8F521318C1DF}"/>
              </a:ext>
            </a:extLst>
          </p:cNvPr>
          <p:cNvGrpSpPr/>
          <p:nvPr/>
        </p:nvGrpSpPr>
        <p:grpSpPr>
          <a:xfrm>
            <a:off x="771683" y="2437098"/>
            <a:ext cx="3312790" cy="2838684"/>
            <a:chOff x="253523" y="1695418"/>
            <a:chExt cx="3312790" cy="283868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A1753C1-AAF3-C462-61C3-B6B863F9F486}"/>
                </a:ext>
              </a:extLst>
            </p:cNvPr>
            <p:cNvGrpSpPr/>
            <p:nvPr/>
          </p:nvGrpSpPr>
          <p:grpSpPr>
            <a:xfrm>
              <a:off x="253523" y="1695418"/>
              <a:ext cx="3312790" cy="2838684"/>
              <a:chOff x="1431930" y="1208381"/>
              <a:chExt cx="6459806" cy="5535319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00CFDFC-4757-2999-B0A7-72EC68054C19}"/>
                  </a:ext>
                </a:extLst>
              </p:cNvPr>
              <p:cNvGrpSpPr/>
              <p:nvPr/>
            </p:nvGrpSpPr>
            <p:grpSpPr>
              <a:xfrm>
                <a:off x="1431930" y="1257300"/>
                <a:ext cx="6280140" cy="5486400"/>
                <a:chOff x="1431930" y="1257300"/>
                <a:chExt cx="6280140" cy="5486400"/>
              </a:xfrm>
            </p:grpSpPr>
            <p:pic>
              <p:nvPicPr>
                <p:cNvPr id="13" name="Picture 2">
                  <a:extLst>
                    <a:ext uri="{FF2B5EF4-FFF2-40B4-BE49-F238E27FC236}">
                      <a16:creationId xmlns:a16="http://schemas.microsoft.com/office/drawing/2014/main" id="{1A679FF4-0717-2A46-E44A-722DE85730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2639"/>
                <a:stretch/>
              </p:blipFill>
              <p:spPr bwMode="auto">
                <a:xfrm>
                  <a:off x="1431930" y="1257300"/>
                  <a:ext cx="6280140" cy="5486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2E7763F8-DE00-163D-9A05-8C863DD9B533}"/>
                    </a:ext>
                  </a:extLst>
                </p:cNvPr>
                <p:cNvSpPr/>
                <p:nvPr/>
              </p:nvSpPr>
              <p:spPr>
                <a:xfrm rot="338582">
                  <a:off x="5038724" y="3352800"/>
                  <a:ext cx="914400" cy="2190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93CEBAE-9F23-392F-FFB8-3F88DC28E9F8}"/>
                  </a:ext>
                </a:extLst>
              </p:cNvPr>
              <p:cNvSpPr/>
              <p:nvPr/>
            </p:nvSpPr>
            <p:spPr>
              <a:xfrm>
                <a:off x="6094837" y="1208381"/>
                <a:ext cx="1796899" cy="24079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4D33772-10F5-0A06-E64A-09623EC599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7439" y="2153920"/>
              <a:ext cx="1188874" cy="61844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4ABD71E-D7F4-79BC-8F24-9953C6102430}"/>
              </a:ext>
            </a:extLst>
          </p:cNvPr>
          <p:cNvSpPr txBox="1"/>
          <p:nvPr/>
        </p:nvSpPr>
        <p:spPr>
          <a:xfrm>
            <a:off x="3921927" y="2570480"/>
            <a:ext cx="4947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두피와 전극 사이의 수분</a:t>
            </a:r>
            <a:r>
              <a:rPr lang="en-US" altLang="ko-KR" b="1" dirty="0"/>
              <a:t>,</a:t>
            </a:r>
          </a:p>
          <a:p>
            <a:pPr algn="ctr"/>
            <a:r>
              <a:rPr lang="ko-KR" altLang="en-US" b="1" dirty="0"/>
              <a:t>정전기 등으로 인한 </a:t>
            </a:r>
            <a:r>
              <a:rPr lang="en-US" altLang="ko-KR" b="1" dirty="0"/>
              <a:t>offset voltage </a:t>
            </a:r>
            <a:r>
              <a:rPr lang="ko-KR" altLang="en-US" b="1" dirty="0"/>
              <a:t>발생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이러한 </a:t>
            </a:r>
            <a:r>
              <a:rPr lang="en-US" altLang="ko-KR" b="1" dirty="0"/>
              <a:t>offset voltage</a:t>
            </a:r>
            <a:r>
              <a:rPr lang="ko-KR" altLang="en-US" b="1" dirty="0"/>
              <a:t>는 </a:t>
            </a:r>
            <a:r>
              <a:rPr lang="en-US" altLang="ko-KR" b="1" dirty="0"/>
              <a:t>EEG </a:t>
            </a:r>
            <a:r>
              <a:rPr lang="ko-KR" altLang="en-US" b="1" dirty="0"/>
              <a:t>측정 내내 영향을 줌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86513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6B5EE0-E047-459B-D233-8746EDD93E07}"/>
              </a:ext>
            </a:extLst>
          </p:cNvPr>
          <p:cNvSpPr txBox="1"/>
          <p:nvPr/>
        </p:nvSpPr>
        <p:spPr>
          <a:xfrm>
            <a:off x="2986787" y="518680"/>
            <a:ext cx="3243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/>
              <a:t>Baseline correction</a:t>
            </a:r>
          </a:p>
          <a:p>
            <a:pPr algn="ctr"/>
            <a:r>
              <a:rPr lang="en-US" altLang="ko-KR" sz="2600" b="1" dirty="0"/>
              <a:t>(</a:t>
            </a:r>
            <a:r>
              <a:rPr lang="ko-KR" altLang="en-US" sz="2600" b="1" dirty="0"/>
              <a:t>기준선 보정</a:t>
            </a:r>
            <a:r>
              <a:rPr lang="en-US" altLang="ko-KR" sz="2600" b="1" dirty="0"/>
              <a:t>)</a:t>
            </a:r>
            <a:endParaRPr lang="ko-KR" altLang="en-US" sz="2600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9A28D2D-37AF-7058-F7D6-969264C6D8C8}"/>
              </a:ext>
            </a:extLst>
          </p:cNvPr>
          <p:cNvGrpSpPr/>
          <p:nvPr/>
        </p:nvGrpSpPr>
        <p:grpSpPr>
          <a:xfrm>
            <a:off x="1415474" y="1785677"/>
            <a:ext cx="6386077" cy="3286646"/>
            <a:chOff x="1415474" y="1646660"/>
            <a:chExt cx="6386077" cy="328664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0DC6C79-311C-5567-77A0-6899294B7869}"/>
                </a:ext>
              </a:extLst>
            </p:cNvPr>
            <p:cNvGrpSpPr/>
            <p:nvPr/>
          </p:nvGrpSpPr>
          <p:grpSpPr>
            <a:xfrm>
              <a:off x="1415474" y="2374582"/>
              <a:ext cx="6386077" cy="2191068"/>
              <a:chOff x="959603" y="2374582"/>
              <a:chExt cx="6386077" cy="2191068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CEA7C17-E7AB-FC0B-6EB2-1390A828E90C}"/>
                  </a:ext>
                </a:extLst>
              </p:cNvPr>
              <p:cNvGrpSpPr/>
              <p:nvPr/>
            </p:nvGrpSpPr>
            <p:grpSpPr>
              <a:xfrm>
                <a:off x="959603" y="2374582"/>
                <a:ext cx="6259203" cy="2108835"/>
                <a:chOff x="1442398" y="4234815"/>
                <a:chExt cx="6259203" cy="2108835"/>
              </a:xfrm>
            </p:grpSpPr>
            <p:pic>
              <p:nvPicPr>
                <p:cNvPr id="7" name="그림 6">
                  <a:extLst>
                    <a:ext uri="{FF2B5EF4-FFF2-40B4-BE49-F238E27FC236}">
                      <a16:creationId xmlns:a16="http://schemas.microsoft.com/office/drawing/2014/main" id="{A1659400-53A6-34D5-63F0-92E7E9366F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42399" y="4234815"/>
                  <a:ext cx="6259202" cy="2108835"/>
                </a:xfrm>
                <a:prstGeom prst="rect">
                  <a:avLst/>
                </a:prstGeom>
              </p:spPr>
            </p:pic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3DC7EEAE-41C1-07E3-E1EF-BF85C54DDF01}"/>
                    </a:ext>
                  </a:extLst>
                </p:cNvPr>
                <p:cNvSpPr/>
                <p:nvPr/>
              </p:nvSpPr>
              <p:spPr>
                <a:xfrm>
                  <a:off x="1442398" y="4911090"/>
                  <a:ext cx="935041" cy="9458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C3BB472-18E8-8BBA-647E-9C30CFE23F11}"/>
                  </a:ext>
                </a:extLst>
              </p:cNvPr>
              <p:cNvSpPr/>
              <p:nvPr/>
            </p:nvSpPr>
            <p:spPr>
              <a:xfrm>
                <a:off x="3789680" y="3996690"/>
                <a:ext cx="3556000" cy="568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9B835279-E8BC-04F4-8AE6-AEB7A54F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4400" y="4215314"/>
              <a:ext cx="0" cy="3503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19CFF2-154D-56A2-41A5-105505689541}"/>
                </a:ext>
              </a:extLst>
            </p:cNvPr>
            <p:cNvSpPr txBox="1"/>
            <p:nvPr/>
          </p:nvSpPr>
          <p:spPr>
            <a:xfrm>
              <a:off x="2670178" y="4517808"/>
              <a:ext cx="183550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00" b="1" dirty="0">
                  <a:solidFill>
                    <a:srgbClr val="FF0000"/>
                  </a:solidFill>
                </a:rPr>
                <a:t>Stimulus onset</a:t>
              </a:r>
              <a:endParaRPr lang="ko-KR" altLang="en-US" sz="21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왼쪽 중괄호 8">
              <a:extLst>
                <a:ext uri="{FF2B5EF4-FFF2-40B4-BE49-F238E27FC236}">
                  <a16:creationId xmlns:a16="http://schemas.microsoft.com/office/drawing/2014/main" id="{7CB5A49D-F046-A94F-666A-35065D5BB948}"/>
                </a:ext>
              </a:extLst>
            </p:cNvPr>
            <p:cNvSpPr/>
            <p:nvPr/>
          </p:nvSpPr>
          <p:spPr>
            <a:xfrm rot="5400000">
              <a:off x="2818677" y="1728929"/>
              <a:ext cx="248199" cy="1023246"/>
            </a:xfrm>
            <a:prstGeom prst="leftBrace">
              <a:avLst>
                <a:gd name="adj1" fmla="val 62035"/>
                <a:gd name="adj2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F8A942-B9C6-94B4-F401-62C7D9C16B78}"/>
                </a:ext>
              </a:extLst>
            </p:cNvPr>
            <p:cNvSpPr txBox="1"/>
            <p:nvPr/>
          </p:nvSpPr>
          <p:spPr>
            <a:xfrm>
              <a:off x="2140216" y="1646660"/>
              <a:ext cx="16051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00" b="1" dirty="0">
                  <a:solidFill>
                    <a:srgbClr val="FF0000"/>
                  </a:solidFill>
                </a:rPr>
                <a:t>Pre-Stimulus</a:t>
              </a:r>
              <a:endParaRPr lang="ko-KR" altLang="en-US" sz="21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384A7CB-FB9C-C4FC-1D4B-29C1D6B718FF}"/>
              </a:ext>
            </a:extLst>
          </p:cNvPr>
          <p:cNvSpPr txBox="1"/>
          <p:nvPr/>
        </p:nvSpPr>
        <p:spPr>
          <a:xfrm>
            <a:off x="1485927" y="5183111"/>
            <a:ext cx="6245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Pre-Stimulus  Period  : </a:t>
            </a:r>
            <a:r>
              <a:rPr lang="en-US" altLang="ko-KR" sz="2400" b="1" dirty="0">
                <a:solidFill>
                  <a:srgbClr val="0070C0"/>
                </a:solidFill>
              </a:rPr>
              <a:t>Offset voltage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존재</a:t>
            </a:r>
            <a:endParaRPr lang="en-US" altLang="ko-KR" sz="2400" b="1" dirty="0"/>
          </a:p>
          <a:p>
            <a:r>
              <a:rPr lang="en-US" altLang="ko-KR" sz="2400" b="1" dirty="0"/>
              <a:t>Post-Stimulus Period : </a:t>
            </a:r>
            <a:r>
              <a:rPr lang="en-US" altLang="ko-KR" sz="2400" b="1" dirty="0">
                <a:solidFill>
                  <a:srgbClr val="0070C0"/>
                </a:solidFill>
              </a:rPr>
              <a:t>Offset voltage</a:t>
            </a:r>
            <a:r>
              <a:rPr lang="en-US" altLang="ko-KR" sz="2400" b="1" dirty="0"/>
              <a:t> + </a:t>
            </a:r>
            <a:r>
              <a:rPr lang="en-US" altLang="ko-KR" sz="2400" b="1" dirty="0">
                <a:solidFill>
                  <a:srgbClr val="FF0000"/>
                </a:solidFill>
              </a:rPr>
              <a:t>ERP</a:t>
            </a:r>
            <a:r>
              <a:rPr lang="ko-KR" altLang="en-US" sz="2400" b="1" dirty="0"/>
              <a:t>존재</a:t>
            </a:r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BD810508-31C3-88AA-AC41-12C71BA00EC0}"/>
              </a:ext>
            </a:extLst>
          </p:cNvPr>
          <p:cNvSpPr/>
          <p:nvPr/>
        </p:nvSpPr>
        <p:spPr>
          <a:xfrm rot="5400000">
            <a:off x="5302611" y="407259"/>
            <a:ext cx="248199" cy="3944623"/>
          </a:xfrm>
          <a:prstGeom prst="leftBrace">
            <a:avLst>
              <a:gd name="adj1" fmla="val 62035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EA4726-AE0B-649F-D8AF-6298C5D8D45F}"/>
              </a:ext>
            </a:extLst>
          </p:cNvPr>
          <p:cNvSpPr txBox="1"/>
          <p:nvPr/>
        </p:nvSpPr>
        <p:spPr>
          <a:xfrm>
            <a:off x="4525553" y="1785677"/>
            <a:ext cx="1890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rgbClr val="FF0000"/>
                </a:solidFill>
              </a:rPr>
              <a:t>Post-Stimulus</a:t>
            </a:r>
            <a:endParaRPr lang="ko-KR" altLang="en-US" sz="2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0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6B5EE0-E047-459B-D233-8746EDD93E07}"/>
              </a:ext>
            </a:extLst>
          </p:cNvPr>
          <p:cNvSpPr txBox="1"/>
          <p:nvPr/>
        </p:nvSpPr>
        <p:spPr>
          <a:xfrm>
            <a:off x="2986787" y="518680"/>
            <a:ext cx="3243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/>
              <a:t>Baseline correction</a:t>
            </a:r>
          </a:p>
          <a:p>
            <a:pPr algn="ctr"/>
            <a:r>
              <a:rPr lang="en-US" altLang="ko-KR" sz="2600" b="1" dirty="0"/>
              <a:t>(</a:t>
            </a:r>
            <a:r>
              <a:rPr lang="ko-KR" altLang="en-US" sz="2600" b="1" dirty="0"/>
              <a:t>기준선 보정</a:t>
            </a:r>
            <a:r>
              <a:rPr lang="en-US" altLang="ko-KR" sz="2600" b="1" dirty="0"/>
              <a:t>)</a:t>
            </a:r>
            <a:endParaRPr lang="ko-KR" altLang="en-US" sz="26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91A48D-6B7D-A378-2331-BC6BF77C0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72" y="1790700"/>
            <a:ext cx="6932681" cy="426243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6F634E8-7531-71CB-9299-32ECE6EF2A28}"/>
              </a:ext>
            </a:extLst>
          </p:cNvPr>
          <p:cNvSpPr/>
          <p:nvPr/>
        </p:nvSpPr>
        <p:spPr>
          <a:xfrm>
            <a:off x="2333625" y="1628775"/>
            <a:ext cx="653162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DFC51C-81D3-7CEA-B39F-AF1FFCDB55AC}"/>
              </a:ext>
            </a:extLst>
          </p:cNvPr>
          <p:cNvSpPr/>
          <p:nvPr/>
        </p:nvSpPr>
        <p:spPr>
          <a:xfrm>
            <a:off x="3139187" y="2119312"/>
            <a:ext cx="653162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20981D-F568-7A56-6FA8-35A3EBF976E8}"/>
              </a:ext>
            </a:extLst>
          </p:cNvPr>
          <p:cNvCxnSpPr>
            <a:cxnSpLocks/>
          </p:cNvCxnSpPr>
          <p:nvPr/>
        </p:nvCxnSpPr>
        <p:spPr>
          <a:xfrm>
            <a:off x="2945512" y="3848100"/>
            <a:ext cx="0" cy="8667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D10B243A-738D-E36E-7782-63803C0FD19F}"/>
              </a:ext>
            </a:extLst>
          </p:cNvPr>
          <p:cNvSpPr/>
          <p:nvPr/>
        </p:nvSpPr>
        <p:spPr>
          <a:xfrm>
            <a:off x="6133465" y="2398394"/>
            <a:ext cx="1694561" cy="52863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BBEF649-3898-D987-978F-5919918D005D}"/>
              </a:ext>
            </a:extLst>
          </p:cNvPr>
          <p:cNvSpPr/>
          <p:nvPr/>
        </p:nvSpPr>
        <p:spPr>
          <a:xfrm>
            <a:off x="6700394" y="4068698"/>
            <a:ext cx="1301434" cy="52863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08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4279</TotalTime>
  <Words>235</Words>
  <Application>Microsoft Office PowerPoint</Application>
  <PresentationFormat>화면 슬라이드 쇼(4:3)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성진</dc:creator>
  <cp:lastModifiedBy>이 성진</cp:lastModifiedBy>
  <cp:revision>5</cp:revision>
  <dcterms:created xsi:type="dcterms:W3CDTF">2022-09-16T07:31:12Z</dcterms:created>
  <dcterms:modified xsi:type="dcterms:W3CDTF">2022-10-07T09:00:56Z</dcterms:modified>
</cp:coreProperties>
</file>