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6" r:id="rId5"/>
    <p:sldId id="268" r:id="rId6"/>
    <p:sldId id="259" r:id="rId7"/>
    <p:sldId id="260" r:id="rId8"/>
    <p:sldId id="269" r:id="rId9"/>
    <p:sldId id="27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78" y="5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C18B-7804-4FCE-A835-B202173D4FD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terminism and Advances in Neuroscience | Journal of Ethics | American  Medical Association">
            <a:extLst>
              <a:ext uri="{FF2B5EF4-FFF2-40B4-BE49-F238E27FC236}">
                <a16:creationId xmlns:a16="http://schemas.microsoft.com/office/drawing/2014/main" id="{5A56AF21-D6BA-AEBF-680C-444CEE836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r="233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A60C38-C2B1-9568-F8B4-C28EDB0BF713}"/>
              </a:ext>
            </a:extLst>
          </p:cNvPr>
          <p:cNvSpPr/>
          <p:nvPr/>
        </p:nvSpPr>
        <p:spPr>
          <a:xfrm>
            <a:off x="6753225" y="0"/>
            <a:ext cx="2390775" cy="6858000"/>
          </a:xfrm>
          <a:prstGeom prst="rect">
            <a:avLst/>
          </a:prstGeom>
          <a:solidFill>
            <a:srgbClr val="0F3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5A2F5-7611-300E-FC97-EDFC4856A3C6}"/>
              </a:ext>
            </a:extLst>
          </p:cNvPr>
          <p:cNvSpPr/>
          <p:nvPr/>
        </p:nvSpPr>
        <p:spPr>
          <a:xfrm>
            <a:off x="5061031" y="0"/>
            <a:ext cx="408296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AE342-E585-6174-54F3-54E80598516F}"/>
              </a:ext>
            </a:extLst>
          </p:cNvPr>
          <p:cNvSpPr txBox="1"/>
          <p:nvPr/>
        </p:nvSpPr>
        <p:spPr>
          <a:xfrm>
            <a:off x="5580098" y="142875"/>
            <a:ext cx="3325141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Neural</a:t>
            </a:r>
          </a:p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Engineering</a:t>
            </a:r>
          </a:p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Team</a:t>
            </a:r>
          </a:p>
          <a:p>
            <a:pPr algn="r"/>
            <a:r>
              <a:rPr lang="en-US" altLang="ko-KR" sz="4950" b="1" i="1" dirty="0" err="1">
                <a:solidFill>
                  <a:schemeClr val="bg1"/>
                </a:solidFill>
              </a:rPr>
              <a:t>Week.2</a:t>
            </a:r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1500" b="1" i="1" dirty="0">
              <a:solidFill>
                <a:schemeClr val="bg1"/>
              </a:solidFill>
            </a:endParaRPr>
          </a:p>
          <a:p>
            <a:pPr algn="r"/>
            <a:r>
              <a:rPr lang="en-US" altLang="ko-KR" sz="2100" b="1" i="1" dirty="0">
                <a:solidFill>
                  <a:schemeClr val="bg1"/>
                </a:solidFill>
              </a:rPr>
              <a:t>2022.09.23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6pm</a:t>
            </a:r>
            <a:endParaRPr lang="en-US" altLang="ko-KR" sz="2100" b="1" i="1" dirty="0">
              <a:solidFill>
                <a:schemeClr val="bg1"/>
              </a:solidFill>
            </a:endParaRPr>
          </a:p>
          <a:p>
            <a:pPr algn="r"/>
            <a:endParaRPr lang="en-US" altLang="ko-KR" sz="750" b="1" i="1" dirty="0">
              <a:solidFill>
                <a:schemeClr val="bg1"/>
              </a:solidFill>
            </a:endParaRPr>
          </a:p>
          <a:p>
            <a:pPr algn="r"/>
            <a:r>
              <a:rPr lang="en-US" altLang="ko-KR" sz="2100" b="1" i="1" dirty="0">
                <a:solidFill>
                  <a:schemeClr val="bg1"/>
                </a:solidFill>
              </a:rPr>
              <a:t>Lee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Seong</a:t>
            </a:r>
            <a:r>
              <a:rPr lang="en-US" altLang="ko-KR" sz="2100" b="1" i="1" dirty="0">
                <a:solidFill>
                  <a:schemeClr val="bg1"/>
                </a:solidFill>
              </a:rPr>
              <a:t>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Jin</a:t>
            </a:r>
            <a:endParaRPr lang="en-US" altLang="ko-KR" sz="2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398551" y="514350"/>
            <a:ext cx="4346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EEG division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by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Frequency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DDF6E-54F8-3B33-17B1-CD7BE129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04925"/>
            <a:ext cx="8524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243976" y="514350"/>
            <a:ext cx="2656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Example of EEG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7D886-8609-7881-5EA8-9B9CEF13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90625"/>
            <a:ext cx="7934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D00757-E966-FE18-FB5B-A4F8746D931D}"/>
              </a:ext>
            </a:extLst>
          </p:cNvPr>
          <p:cNvSpPr txBox="1"/>
          <p:nvPr/>
        </p:nvSpPr>
        <p:spPr>
          <a:xfrm>
            <a:off x="2453631" y="514350"/>
            <a:ext cx="4236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EEG in Frequency domain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3FDE87-A329-5294-B580-2B477C1E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79" y="1155700"/>
            <a:ext cx="5074441" cy="271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91601-8342-9A47-BCF0-DE660B62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4162425"/>
            <a:ext cx="7629525" cy="24669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4075B4C-DDC1-72EA-1F60-14E4C34BCEC6}"/>
              </a:ext>
            </a:extLst>
          </p:cNvPr>
          <p:cNvSpPr/>
          <p:nvPr/>
        </p:nvSpPr>
        <p:spPr>
          <a:xfrm>
            <a:off x="4357686" y="3867150"/>
            <a:ext cx="428625" cy="40005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5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D00757-E966-FE18-FB5B-A4F8746D931D}"/>
              </a:ext>
            </a:extLst>
          </p:cNvPr>
          <p:cNvSpPr txBox="1"/>
          <p:nvPr/>
        </p:nvSpPr>
        <p:spPr>
          <a:xfrm>
            <a:off x="2325840" y="523875"/>
            <a:ext cx="4521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Notch Filtering (Band-Stop)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634C9-6114-6627-FFAD-816BE300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50"/>
            <a:ext cx="9144000" cy="52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D00757-E966-FE18-FB5B-A4F8746D931D}"/>
              </a:ext>
            </a:extLst>
          </p:cNvPr>
          <p:cNvSpPr txBox="1"/>
          <p:nvPr/>
        </p:nvSpPr>
        <p:spPr>
          <a:xfrm>
            <a:off x="2000085" y="523875"/>
            <a:ext cx="514384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Artifacts Removing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2000" b="1" dirty="0"/>
              <a:t>Eye-blink, </a:t>
            </a:r>
            <a:r>
              <a:rPr lang="en-US" altLang="ko-KR" sz="2000" b="1" dirty="0" err="1"/>
              <a:t>EOG</a:t>
            </a:r>
            <a:r>
              <a:rPr lang="en-US" altLang="ko-KR" sz="2000" b="1" dirty="0"/>
              <a:t>, EMG (Muscle movement) 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,,,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11CCD-AC2C-EA1A-5A7A-2D58CC16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432"/>
            <a:ext cx="9144000" cy="3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858069" y="514350"/>
            <a:ext cx="34278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Neural Origin of EEG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76AFF-E077-C7A8-6862-B1FD558D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039"/>
            <a:ext cx="9144000" cy="4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265071" y="514350"/>
            <a:ext cx="2613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EEG generation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09EC0-BCB4-4910-C78C-5A51D6B4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376"/>
            <a:ext cx="9144000" cy="55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1475543" y="514350"/>
            <a:ext cx="6192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Superposition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2000" b="1" dirty="0"/>
              <a:t>EEG : waveform mixed up several source of brain activity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C2D1A-BC7A-B26C-0199-AC34FACA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530013"/>
            <a:ext cx="5514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349660" y="514350"/>
            <a:ext cx="4444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Forward</a:t>
            </a:r>
            <a:r>
              <a:rPr lang="en-US" altLang="ko-KR" sz="3000" b="1" dirty="0"/>
              <a:t> / </a:t>
            </a:r>
            <a:r>
              <a:rPr lang="en-US" altLang="ko-KR" sz="3000" b="1" dirty="0">
                <a:solidFill>
                  <a:srgbClr val="0070C0"/>
                </a:solidFill>
              </a:rPr>
              <a:t>Inverse Problem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2000" b="1" dirty="0"/>
              <a:t>Scalp Voltage Distribution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↑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↓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2000" b="1" dirty="0"/>
              <a:t>Internal underlying brain component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95A91-64DA-2950-EB81-A2A8FC89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495550"/>
            <a:ext cx="83343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6C1F17-78BB-53A9-8C5B-53A26D3B7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b="51052"/>
          <a:stretch/>
        </p:blipFill>
        <p:spPr bwMode="auto">
          <a:xfrm>
            <a:off x="2144450" y="1536481"/>
            <a:ext cx="4588400" cy="233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8EC23A-34F2-A21B-755F-2DBEAA20411E}"/>
              </a:ext>
            </a:extLst>
          </p:cNvPr>
          <p:cNvCxnSpPr/>
          <p:nvPr/>
        </p:nvCxnSpPr>
        <p:spPr>
          <a:xfrm flipV="1">
            <a:off x="4403670" y="1931605"/>
            <a:ext cx="0" cy="428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1F6CEA-671B-966F-0D2C-26C138ADBE93}"/>
              </a:ext>
            </a:extLst>
          </p:cNvPr>
          <p:cNvSpPr txBox="1"/>
          <p:nvPr/>
        </p:nvSpPr>
        <p:spPr>
          <a:xfrm>
            <a:off x="3922929" y="1473627"/>
            <a:ext cx="9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Pre-stimulus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(2s)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578ABE-57CA-01B4-48A8-3F4EFA5EA796}"/>
              </a:ext>
            </a:extLst>
          </p:cNvPr>
          <p:cNvCxnSpPr>
            <a:cxnSpLocks/>
          </p:cNvCxnSpPr>
          <p:nvPr/>
        </p:nvCxnSpPr>
        <p:spPr>
          <a:xfrm>
            <a:off x="4798404" y="3270478"/>
            <a:ext cx="0" cy="3952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88CAFA-2E7C-DEE9-2522-D8CF8AC56AE1}"/>
              </a:ext>
            </a:extLst>
          </p:cNvPr>
          <p:cNvSpPr txBox="1"/>
          <p:nvPr/>
        </p:nvSpPr>
        <p:spPr>
          <a:xfrm>
            <a:off x="4227285" y="3625704"/>
            <a:ext cx="114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Stimulus-onset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(3s)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32E322-F658-B7FB-CCD3-A2F67359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89" y="4230809"/>
            <a:ext cx="4481022" cy="262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658751" y="514350"/>
            <a:ext cx="309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Source Estimation</a:t>
            </a:r>
          </a:p>
          <a:p>
            <a:r>
              <a:rPr lang="en-US" altLang="ko-KR" sz="2400" b="1" dirty="0">
                <a:sym typeface="Wingdings" panose="05000000000000000000" pitchFamily="2" charset="2"/>
              </a:rPr>
              <a:t> using MNE (python)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51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332718" y="514350"/>
            <a:ext cx="2478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Signal? Noise?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9C6B-913B-D2DB-213C-15354F05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95462"/>
            <a:ext cx="81343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053187" y="514350"/>
            <a:ext cx="3037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Analog &amp; Discrete</a:t>
            </a:r>
            <a:endParaRPr lang="ko-KR" altLang="en-US" sz="3000" b="1" dirty="0"/>
          </a:p>
        </p:txBody>
      </p:sp>
      <p:pic>
        <p:nvPicPr>
          <p:cNvPr id="1026" name="Picture 2" descr="Sampling (signal processing) - Wikipedia">
            <a:extLst>
              <a:ext uri="{FF2B5EF4-FFF2-40B4-BE49-F238E27FC236}">
                <a16:creationId xmlns:a16="http://schemas.microsoft.com/office/drawing/2014/main" id="{45F450B2-6A02-0BA3-348E-CD19C23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15599"/>
            <a:ext cx="7181850" cy="47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053187" y="514350"/>
            <a:ext cx="3037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Analog &amp; Discrete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B37611-2F20-2043-33B9-5C5DC839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4497894" cy="27098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42F544-F0E5-1B17-1971-962A180D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676400"/>
            <a:ext cx="4505325" cy="3008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6AB08-ECDE-4025-3474-F1CAD6684EBF}"/>
              </a:ext>
            </a:extLst>
          </p:cNvPr>
          <p:cNvSpPr txBox="1"/>
          <p:nvPr/>
        </p:nvSpPr>
        <p:spPr>
          <a:xfrm>
            <a:off x="730211" y="4981575"/>
            <a:ext cx="768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Sampling frequency : 1s</a:t>
            </a:r>
            <a:r>
              <a:rPr lang="ko-KR" altLang="en-US" sz="2400" b="1" dirty="0"/>
              <a:t>를 몇 개의 </a:t>
            </a:r>
            <a:r>
              <a:rPr lang="en-US" altLang="ko-KR" sz="2400" b="1" dirty="0"/>
              <a:t>point</a:t>
            </a:r>
            <a:r>
              <a:rPr lang="ko-KR" altLang="en-US" sz="2400" b="1" dirty="0"/>
              <a:t>로 </a:t>
            </a:r>
            <a:r>
              <a:rPr lang="en-US" altLang="ko-KR" sz="2400" b="1" dirty="0"/>
              <a:t>sampling </a:t>
            </a:r>
            <a:r>
              <a:rPr lang="ko-KR" altLang="en-US" sz="2400" b="1" dirty="0"/>
              <a:t>했냐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001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110</Words>
  <Application>Microsoft Office PowerPoint</Application>
  <PresentationFormat>화면 슬라이드 쇼(4:3)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성진</dc:creator>
  <cp:lastModifiedBy>이 성진</cp:lastModifiedBy>
  <cp:revision>5</cp:revision>
  <dcterms:created xsi:type="dcterms:W3CDTF">2022-09-16T07:31:12Z</dcterms:created>
  <dcterms:modified xsi:type="dcterms:W3CDTF">2022-11-04T04:07:44Z</dcterms:modified>
</cp:coreProperties>
</file>