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28"/>
  </p:notesMasterIdLst>
  <p:handoutMasterIdLst>
    <p:handoutMasterId r:id="rId29"/>
  </p:handoutMasterIdLst>
  <p:sldIdLst>
    <p:sldId id="304" r:id="rId2"/>
    <p:sldId id="349" r:id="rId3"/>
    <p:sldId id="381" r:id="rId4"/>
    <p:sldId id="356" r:id="rId5"/>
    <p:sldId id="361" r:id="rId6"/>
    <p:sldId id="348" r:id="rId7"/>
    <p:sldId id="269" r:id="rId8"/>
    <p:sldId id="380" r:id="rId9"/>
    <p:sldId id="379" r:id="rId10"/>
    <p:sldId id="369" r:id="rId11"/>
    <p:sldId id="353" r:id="rId12"/>
    <p:sldId id="350" r:id="rId13"/>
    <p:sldId id="351" r:id="rId14"/>
    <p:sldId id="352" r:id="rId15"/>
    <p:sldId id="370" r:id="rId16"/>
    <p:sldId id="383" r:id="rId17"/>
    <p:sldId id="364" r:id="rId18"/>
    <p:sldId id="365" r:id="rId19"/>
    <p:sldId id="382" r:id="rId20"/>
    <p:sldId id="366" r:id="rId21"/>
    <p:sldId id="318" r:id="rId22"/>
    <p:sldId id="384" r:id="rId23"/>
    <p:sldId id="375" r:id="rId24"/>
    <p:sldId id="376" r:id="rId25"/>
    <p:sldId id="377" r:id="rId26"/>
    <p:sldId id="378" r:id="rId27"/>
  </p:sldIdLst>
  <p:sldSz cx="12192000" cy="6858000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10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1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102" y="9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7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39789-CEA7-4B5A-8890-834CE6912A92}" type="datetimeFigureOut">
              <a:rPr lang="ko-KR" altLang="en-US" smtClean="0"/>
              <a:t>2015-10-11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5BDDC-D441-450D-B7C0-7C36B04B082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7566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80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8696F-5FFC-48EB-9C03-C6FF5E4E934C}" type="datetimeFigureOut">
              <a:rPr lang="ko-KR" altLang="en-US" smtClean="0"/>
              <a:t>2015-10-11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80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9DA29-DA84-4B05-926A-82BF924270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1470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2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6724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175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FB32C1-5A98-4683-BF75-8F1CD35465FA}" type="slidenum">
              <a:rPr lang="ko-KR" altLang="en-US" smtClean="0"/>
              <a:pPr/>
              <a:t>‹#›</a:t>
            </a:fld>
            <a:r>
              <a:rPr lang="en-US" altLang="ko-KR" dirty="0" smtClean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3319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8641813" y="63655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FB32C1-5A98-4683-BF75-8F1CD35465FA}" type="slidenum">
              <a:rPr lang="ko-KR" altLang="en-US" smtClean="0"/>
              <a:pPr/>
              <a:t>‹#›</a:t>
            </a:fld>
            <a:r>
              <a:rPr lang="en-US" altLang="ko-KR" dirty="0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903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3211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59081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4461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B32C1-5A98-4683-BF75-8F1CD35465FA}" type="slidenum">
              <a:rPr lang="ko-KR" altLang="en-US" smtClean="0"/>
              <a:pPr/>
              <a:t>‹#›</a:t>
            </a:fld>
            <a:r>
              <a:rPr lang="en-US" altLang="ko-KR" dirty="0" smtClean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09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1522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6016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85968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96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65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2333" y="1291572"/>
            <a:ext cx="11311002" cy="2329841"/>
          </a:xfrm>
        </p:spPr>
        <p:txBody>
          <a:bodyPr anchor="ctr">
            <a:noAutofit/>
          </a:bodyPr>
          <a:lstStyle/>
          <a:p>
            <a:r>
              <a:rPr lang="en-US" altLang="ko-KR" sz="4000" dirty="0"/>
              <a:t>CrowdTarget: Target-based Detection of 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>Crowdturfing in Online </a:t>
            </a:r>
            <a:r>
              <a:rPr lang="en-US" altLang="ko-KR" sz="4000" dirty="0"/>
              <a:t>Social Networks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80164" y="3326036"/>
            <a:ext cx="9144000" cy="1331933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b="1" dirty="0" smtClean="0"/>
              <a:t>*Jonghyuk Song</a:t>
            </a:r>
            <a:r>
              <a:rPr lang="en-US" altLang="ko-KR" dirty="0" smtClean="0"/>
              <a:t>, </a:t>
            </a:r>
            <a:r>
              <a:rPr lang="en-US" altLang="ko-KR" baseline="30000" dirty="0" smtClean="0"/>
              <a:t>+</a:t>
            </a:r>
            <a:r>
              <a:rPr lang="en-US" altLang="ko-KR" dirty="0" smtClean="0"/>
              <a:t>Sangho </a:t>
            </a:r>
            <a:r>
              <a:rPr lang="en-US" altLang="ko-KR" dirty="0"/>
              <a:t>Lee, </a:t>
            </a:r>
            <a:r>
              <a:rPr lang="en-US" altLang="ko-KR" baseline="30000" dirty="0" smtClean="0"/>
              <a:t>+</a:t>
            </a:r>
            <a:r>
              <a:rPr lang="en-US" altLang="ko-KR" dirty="0" smtClean="0"/>
              <a:t>Jong Kim</a:t>
            </a:r>
          </a:p>
          <a:p>
            <a:pPr algn="r"/>
            <a:r>
              <a:rPr lang="en-US" altLang="ko-KR" dirty="0" smtClean="0"/>
              <a:t>*</a:t>
            </a:r>
            <a:r>
              <a:rPr lang="en-US" altLang="ko-KR" sz="1800" dirty="0" smtClean="0"/>
              <a:t>Frontier CS Lab@Samsung Electronics</a:t>
            </a:r>
          </a:p>
          <a:p>
            <a:pPr algn="r"/>
            <a:r>
              <a:rPr lang="en-US" altLang="ko-KR" sz="1800" baseline="30000" dirty="0" smtClean="0"/>
              <a:t>+</a:t>
            </a:r>
            <a:r>
              <a:rPr lang="en-US" altLang="ko-KR" sz="1800" dirty="0" smtClean="0"/>
              <a:t>Pohang University of Science and Technology (POSTECH)</a:t>
            </a:r>
          </a:p>
        </p:txBody>
      </p:sp>
      <p:sp>
        <p:nvSpPr>
          <p:cNvPr id="6" name="부제목 3"/>
          <p:cNvSpPr txBox="1">
            <a:spLocks/>
          </p:cNvSpPr>
          <p:nvPr/>
        </p:nvSpPr>
        <p:spPr>
          <a:xfrm>
            <a:off x="763016" y="5260533"/>
            <a:ext cx="10225414" cy="472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2015. 10. 14.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2313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Introduction</a:t>
            </a:r>
          </a:p>
          <a:p>
            <a:r>
              <a:rPr lang="en-US" altLang="ko-KR" dirty="0" smtClean="0"/>
              <a:t>Analysis</a:t>
            </a:r>
          </a:p>
          <a:p>
            <a:pPr lvl="1"/>
            <a:r>
              <a:rPr lang="en-US" altLang="ko-KR" dirty="0" smtClean="0"/>
              <a:t>Retweet time distribution</a:t>
            </a:r>
          </a:p>
          <a:p>
            <a:pPr lvl="1"/>
            <a:r>
              <a:rPr lang="en-US" altLang="ko-KR" dirty="0" smtClean="0"/>
              <a:t>Dominant application</a:t>
            </a:r>
          </a:p>
          <a:p>
            <a:pPr lvl="1"/>
            <a:r>
              <a:rPr lang="en-US" altLang="ko-KR" dirty="0" smtClean="0"/>
              <a:t>Unreachable retweeters</a:t>
            </a:r>
          </a:p>
          <a:p>
            <a:pPr lvl="1"/>
            <a:r>
              <a:rPr lang="en-US" altLang="ko-KR" dirty="0" smtClean="0"/>
              <a:t>Click information</a:t>
            </a:r>
          </a:p>
          <a:p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Evaluation</a:t>
            </a:r>
          </a:p>
          <a:p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Conclusion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26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Analysis(1/4): Retweet Time Distribution</a:t>
            </a:r>
            <a:endParaRPr lang="ko-KR" altLang="en-US" sz="40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442536" y="5699966"/>
            <a:ext cx="1499485" cy="3008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 smtClean="0"/>
              <a:t>&lt;Normal&gt;</a:t>
            </a:r>
            <a:endParaRPr lang="ko-KR" altLang="en-US" sz="20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9085889" y="5724836"/>
            <a:ext cx="2842846" cy="2759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 smtClean="0"/>
              <a:t>&lt;Black-market&gt;</a:t>
            </a:r>
            <a:endParaRPr lang="ko-KR" altLang="en-US" sz="2000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838200" y="1825626"/>
            <a:ext cx="10515600" cy="5244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2400" dirty="0" smtClean="0"/>
              <a:t>Retweet time distributions of each group differ from each other.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289837" y="5710646"/>
            <a:ext cx="2375877" cy="279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 smtClean="0"/>
              <a:t>&lt;Crowdturfing&gt;</a:t>
            </a:r>
            <a:endParaRPr lang="ko-KR" altLang="en-US" sz="2000" dirty="0"/>
          </a:p>
        </p:txBody>
      </p:sp>
      <p:grpSp>
        <p:nvGrpSpPr>
          <p:cNvPr id="4" name="그룹 3"/>
          <p:cNvGrpSpPr/>
          <p:nvPr/>
        </p:nvGrpSpPr>
        <p:grpSpPr>
          <a:xfrm>
            <a:off x="-1521" y="2393946"/>
            <a:ext cx="4047136" cy="3116467"/>
            <a:chOff x="-1521" y="2393946"/>
            <a:chExt cx="4047136" cy="3116467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59" y="2393946"/>
              <a:ext cx="3953356" cy="30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내용 개체 틀 2"/>
            <p:cNvSpPr txBox="1">
              <a:spLocks/>
            </p:cNvSpPr>
            <p:nvPr/>
          </p:nvSpPr>
          <p:spPr>
            <a:xfrm>
              <a:off x="1458578" y="5209560"/>
              <a:ext cx="1499485" cy="300853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ko-KR" sz="1800" dirty="0" smtClean="0"/>
                <a:t>Time (hour)</a:t>
              </a:r>
              <a:endParaRPr lang="ko-KR" altLang="en-US" sz="1800" dirty="0"/>
            </a:p>
          </p:txBody>
        </p:sp>
        <p:sp>
          <p:nvSpPr>
            <p:cNvPr id="20" name="내용 개체 틀 2"/>
            <p:cNvSpPr txBox="1">
              <a:spLocks/>
            </p:cNvSpPr>
            <p:nvPr/>
          </p:nvSpPr>
          <p:spPr>
            <a:xfrm rot="16200000">
              <a:off x="-1056350" y="3480036"/>
              <a:ext cx="2410511" cy="300853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ko-KR" sz="1800" dirty="0" smtClean="0"/>
                <a:t>Retweet Ratio</a:t>
              </a:r>
              <a:endParaRPr lang="ko-KR" altLang="en-US" sz="1800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105445" y="2442066"/>
            <a:ext cx="4081806" cy="3084173"/>
            <a:chOff x="4152335" y="2442066"/>
            <a:chExt cx="4081806" cy="3084173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0474" y="2442066"/>
              <a:ext cx="4023667" cy="30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내용 개체 틀 2"/>
            <p:cNvSpPr txBox="1">
              <a:spLocks/>
            </p:cNvSpPr>
            <p:nvPr/>
          </p:nvSpPr>
          <p:spPr>
            <a:xfrm>
              <a:off x="5783906" y="5225386"/>
              <a:ext cx="1499485" cy="300853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ko-KR" sz="1800" dirty="0" smtClean="0"/>
                <a:t>Time (hour)</a:t>
              </a:r>
              <a:endParaRPr lang="ko-KR" altLang="en-US" sz="1800" dirty="0"/>
            </a:p>
          </p:txBody>
        </p:sp>
        <p:sp>
          <p:nvSpPr>
            <p:cNvPr id="21" name="내용 개체 틀 2"/>
            <p:cNvSpPr txBox="1">
              <a:spLocks/>
            </p:cNvSpPr>
            <p:nvPr/>
          </p:nvSpPr>
          <p:spPr>
            <a:xfrm rot="16200000">
              <a:off x="3097506" y="3496895"/>
              <a:ext cx="2410511" cy="300853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ko-KR" sz="1800" dirty="0" smtClean="0"/>
                <a:t>Retweet Ratio</a:t>
              </a:r>
              <a:endParaRPr lang="ko-KR" altLang="en-US" sz="18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220876" y="2391918"/>
            <a:ext cx="3959944" cy="3118495"/>
            <a:chOff x="8220876" y="2391918"/>
            <a:chExt cx="3959944" cy="3118495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0977" y="2391918"/>
              <a:ext cx="3879843" cy="30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내용 개체 틀 2"/>
            <p:cNvSpPr txBox="1">
              <a:spLocks/>
            </p:cNvSpPr>
            <p:nvPr/>
          </p:nvSpPr>
          <p:spPr>
            <a:xfrm>
              <a:off x="9661316" y="5209560"/>
              <a:ext cx="1499485" cy="300853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ko-KR" sz="1800" dirty="0" smtClean="0"/>
                <a:t>Time (hour)</a:t>
              </a:r>
              <a:endParaRPr lang="ko-KR" altLang="en-US" sz="1800" dirty="0"/>
            </a:p>
          </p:txBody>
        </p:sp>
        <p:sp>
          <p:nvSpPr>
            <p:cNvPr id="22" name="내용 개체 틀 2"/>
            <p:cNvSpPr txBox="1">
              <a:spLocks/>
            </p:cNvSpPr>
            <p:nvPr/>
          </p:nvSpPr>
          <p:spPr>
            <a:xfrm rot="16200000">
              <a:off x="7166047" y="3487850"/>
              <a:ext cx="2410511" cy="300853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ko-KR" sz="1800" dirty="0" smtClean="0"/>
                <a:t>Retweet Ratio</a:t>
              </a:r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183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Analysis(2/4): Dominant Twitter Application</a:t>
            </a:r>
            <a:endParaRPr lang="ko-KR" altLang="en-US" sz="4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199" y="1802180"/>
            <a:ext cx="10732807" cy="977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dirty="0" smtClean="0"/>
              <a:t>Normal tweets </a:t>
            </a:r>
            <a:r>
              <a:rPr lang="en-US" altLang="ko-KR" sz="2400" dirty="0" smtClean="0">
                <a:sym typeface="Wingdings" panose="05000000000000000000" pitchFamily="2" charset="2"/>
              </a:rPr>
              <a:t> retweeted by various Twitter applications</a:t>
            </a:r>
          </a:p>
          <a:p>
            <a:pPr>
              <a:lnSpc>
                <a:spcPct val="100000"/>
              </a:lnSpc>
            </a:pPr>
            <a:r>
              <a:rPr lang="en-US" altLang="ko-KR" sz="2400" dirty="0" smtClean="0">
                <a:sym typeface="Wingdings" panose="05000000000000000000" pitchFamily="2" charset="2"/>
              </a:rPr>
              <a:t>Abnormal tweets  retweeted by a few Twitter applications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0" y="6333694"/>
            <a:ext cx="80811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2000" dirty="0" smtClean="0"/>
              <a:t>&lt;The </a:t>
            </a:r>
            <a:r>
              <a:rPr lang="en-US" altLang="ko-KR" sz="2000" dirty="0"/>
              <a:t>ratio of dominant application used to generate </a:t>
            </a:r>
            <a:r>
              <a:rPr lang="en-US" altLang="ko-KR" sz="2000" dirty="0" smtClean="0"/>
              <a:t>retweets&gt;</a:t>
            </a:r>
            <a:endParaRPr lang="en-US" altLang="ko-K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83179" y="3467639"/>
                <a:ext cx="6408821" cy="1112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 smtClean="0"/>
                  <a:t>Dominant application </a:t>
                </a:r>
                <a:r>
                  <a:rPr lang="en-US" altLang="ko-KR" sz="1600" dirty="0" smtClean="0">
                    <a:sym typeface="Wingdings" panose="05000000000000000000" pitchFamily="2" charset="2"/>
                  </a:rPr>
                  <a:t> </a:t>
                </a:r>
                <a:r>
                  <a:rPr lang="en-US" altLang="ko-KR" sz="1600" dirty="0" smtClean="0"/>
                  <a:t>generates most retweets of a tweet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 smtClean="0"/>
                  <a:t>Ratio</a:t>
                </a:r>
                <a:r>
                  <a:rPr lang="ko-KR" altLang="en-US" sz="1600" dirty="0" smtClean="0"/>
                  <a:t> </a:t>
                </a:r>
                <a:r>
                  <a:rPr lang="en-US" altLang="ko-KR" sz="1600" dirty="0"/>
                  <a:t>of the dominant app.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1600" dirty="0"/>
                          <m:t>#</m:t>
                        </m:r>
                        <m:r>
                          <m:rPr>
                            <m:nor/>
                          </m:rPr>
                          <a:rPr lang="en-US" altLang="ko-KR" sz="1600" dirty="0"/>
                          <m:t>RT</m:t>
                        </m:r>
                        <m:r>
                          <m:rPr>
                            <m:nor/>
                          </m:rPr>
                          <a:rPr lang="en-US" altLang="ko-KR" sz="1600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sz="1600" dirty="0"/>
                          <m:t>generated</m:t>
                        </m:r>
                        <m:r>
                          <m:rPr>
                            <m:nor/>
                          </m:rPr>
                          <a:rPr lang="en-US" altLang="ko-KR" sz="1600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sz="1600" dirty="0"/>
                          <m:t>by</m:t>
                        </m:r>
                        <m:r>
                          <m:rPr>
                            <m:nor/>
                          </m:rPr>
                          <a:rPr lang="en-US" altLang="ko-KR" sz="1600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sz="1600" dirty="0"/>
                          <m:t>dominant</m:t>
                        </m:r>
                        <m:r>
                          <m:rPr>
                            <m:nor/>
                          </m:rPr>
                          <a:rPr lang="en-US" altLang="ko-KR" sz="1600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sz="1600" dirty="0"/>
                          <m:t>app</m:t>
                        </m:r>
                        <m:r>
                          <m:rPr>
                            <m:nor/>
                          </m:rPr>
                          <a:rPr lang="en-US" altLang="ko-KR" sz="1600" dirty="0"/>
                          <m:t>.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sz="1600" dirty="0"/>
                          <m:t>#</m:t>
                        </m:r>
                        <m:r>
                          <m:rPr>
                            <m:nor/>
                          </m:rPr>
                          <a:rPr lang="en-US" altLang="ko-KR" sz="1600" dirty="0"/>
                          <m:t>total</m:t>
                        </m:r>
                        <m:r>
                          <m:rPr>
                            <m:nor/>
                          </m:rPr>
                          <a:rPr lang="en-US" altLang="ko-KR" sz="1600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sz="1600" dirty="0"/>
                          <m:t>RT</m:t>
                        </m:r>
                      </m:den>
                    </m:f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179" y="3467639"/>
                <a:ext cx="6408821" cy="1112420"/>
              </a:xfrm>
              <a:prstGeom prst="rect">
                <a:avLst/>
              </a:prstGeom>
              <a:blipFill rotWithShape="1">
                <a:blip r:embed="rId2"/>
                <a:stretch>
                  <a:fillRect l="-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973175" y="2839453"/>
            <a:ext cx="4633478" cy="3454821"/>
            <a:chOff x="1036753" y="2660069"/>
            <a:chExt cx="4769111" cy="356381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102" y="2660069"/>
              <a:ext cx="4519478" cy="347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16200000">
              <a:off x="911653" y="4040007"/>
              <a:ext cx="630343" cy="3801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CDF</a:t>
              </a:r>
              <a:endParaRPr lang="ko-KR" altLang="en-US" dirty="0"/>
            </a:p>
          </p:txBody>
        </p:sp>
        <p:sp>
          <p:nvSpPr>
            <p:cNvPr id="9" name="내용 개체 틀 2"/>
            <p:cNvSpPr txBox="1">
              <a:spLocks/>
            </p:cNvSpPr>
            <p:nvPr/>
          </p:nvSpPr>
          <p:spPr>
            <a:xfrm>
              <a:off x="1297032" y="5923031"/>
              <a:ext cx="4508832" cy="300853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ko-KR" sz="1800" dirty="0" smtClean="0"/>
                <a:t>Ratio of the dominant application</a:t>
              </a:r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7281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Analysis(3/4): Unreachable Retweeter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4"/>
            <a:ext cx="10666047" cy="15756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 smtClean="0"/>
              <a:t>Normal retweeters </a:t>
            </a:r>
            <a:r>
              <a:rPr lang="en-US" altLang="ko-KR" sz="2400" dirty="0" smtClean="0">
                <a:sym typeface="Wingdings" panose="05000000000000000000" pitchFamily="2" charset="2"/>
              </a:rPr>
              <a:t> connected to the posting user</a:t>
            </a:r>
          </a:p>
          <a:p>
            <a:pPr>
              <a:lnSpc>
                <a:spcPct val="100000"/>
              </a:lnSpc>
            </a:pPr>
            <a:r>
              <a:rPr lang="en-US" altLang="ko-KR" sz="2400" dirty="0" smtClean="0">
                <a:sym typeface="Wingdings" panose="05000000000000000000" pitchFamily="2" charset="2"/>
              </a:rPr>
              <a:t>Abnormal retweeters  disconnected to the posting user</a:t>
            </a:r>
            <a:endParaRPr lang="en-US" altLang="ko-KR" sz="18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555631" y="6386825"/>
            <a:ext cx="68540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 smtClean="0"/>
              <a:t>&lt;The </a:t>
            </a:r>
            <a:r>
              <a:rPr lang="en-US" altLang="ko-KR" sz="2000" dirty="0"/>
              <a:t>ratio of </a:t>
            </a:r>
            <a:r>
              <a:rPr lang="en-US" altLang="ko-KR" sz="2000" dirty="0" smtClean="0"/>
              <a:t>unreachable retweeters to a posting user&gt;</a:t>
            </a:r>
            <a:endParaRPr lang="en-US" altLang="ko-KR" sz="2000" dirty="0"/>
          </a:p>
        </p:txBody>
      </p:sp>
      <p:grpSp>
        <p:nvGrpSpPr>
          <p:cNvPr id="4" name="그룹 3"/>
          <p:cNvGrpSpPr/>
          <p:nvPr/>
        </p:nvGrpSpPr>
        <p:grpSpPr>
          <a:xfrm>
            <a:off x="3302162" y="2883877"/>
            <a:ext cx="4729730" cy="3465114"/>
            <a:chOff x="3302162" y="2883877"/>
            <a:chExt cx="4729730" cy="3465114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622" y="2883877"/>
              <a:ext cx="4388916" cy="3400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 rot="16200000">
              <a:off x="3181295" y="4176781"/>
              <a:ext cx="61106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CDF</a:t>
              </a:r>
              <a:endParaRPr lang="ko-KR" altLang="en-US" dirty="0"/>
            </a:p>
          </p:txBody>
        </p:sp>
        <p:sp>
          <p:nvSpPr>
            <p:cNvPr id="7" name="내용 개체 틀 2"/>
            <p:cNvSpPr txBox="1">
              <a:spLocks/>
            </p:cNvSpPr>
            <p:nvPr/>
          </p:nvSpPr>
          <p:spPr>
            <a:xfrm>
              <a:off x="3651291" y="6057339"/>
              <a:ext cx="4380601" cy="29165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ko-KR" sz="1800" dirty="0" smtClean="0"/>
                <a:t>Ratio of unreachable retweeters</a:t>
              </a:r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6788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Analysis(4/4): Click Information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183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2200" dirty="0" smtClean="0"/>
              <a:t>Normal </a:t>
            </a:r>
            <a:r>
              <a:rPr lang="en-US" altLang="ko-KR" sz="2200" dirty="0" smtClean="0">
                <a:sym typeface="Wingdings" panose="05000000000000000000" pitchFamily="2" charset="2"/>
              </a:rPr>
              <a:t> # clicks &gt; # retweets</a:t>
            </a:r>
          </a:p>
          <a:p>
            <a:pPr>
              <a:lnSpc>
                <a:spcPct val="110000"/>
              </a:lnSpc>
            </a:pPr>
            <a:r>
              <a:rPr lang="en-US" altLang="ko-KR" sz="2200" dirty="0" smtClean="0"/>
              <a:t>Abnormal </a:t>
            </a:r>
            <a:r>
              <a:rPr lang="en-US" altLang="ko-KR" sz="2200" dirty="0" smtClean="0">
                <a:sym typeface="Wingdings" panose="05000000000000000000" pitchFamily="2" charset="2"/>
              </a:rPr>
              <a:t> # </a:t>
            </a:r>
            <a:r>
              <a:rPr lang="en-US" altLang="ko-KR" sz="2200" dirty="0" smtClean="0"/>
              <a:t>clicks &lt; # retweets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719754" y="6379462"/>
            <a:ext cx="72292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2000" dirty="0" smtClean="0"/>
              <a:t>&lt;The </a:t>
            </a:r>
            <a:r>
              <a:rPr lang="en-US" altLang="ko-KR" sz="2000" dirty="0"/>
              <a:t>ratio of </a:t>
            </a:r>
            <a:r>
              <a:rPr lang="en-US" altLang="ko-KR" sz="2000" dirty="0" smtClean="0"/>
              <a:t>#clicks/#retweets per tweet&gt;</a:t>
            </a:r>
            <a:endParaRPr lang="en-US" altLang="ko-KR" sz="2000" dirty="0"/>
          </a:p>
        </p:txBody>
      </p:sp>
      <p:grpSp>
        <p:nvGrpSpPr>
          <p:cNvPr id="4" name="그룹 3"/>
          <p:cNvGrpSpPr/>
          <p:nvPr/>
        </p:nvGrpSpPr>
        <p:grpSpPr>
          <a:xfrm>
            <a:off x="3500632" y="2829170"/>
            <a:ext cx="4749933" cy="3497554"/>
            <a:chOff x="3500632" y="2829170"/>
            <a:chExt cx="4749933" cy="3497554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65" y="2829170"/>
              <a:ext cx="4440965" cy="341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 rot="16200000">
              <a:off x="3372552" y="4176781"/>
              <a:ext cx="62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CDF</a:t>
              </a:r>
              <a:endParaRPr lang="ko-KR" altLang="en-US" dirty="0"/>
            </a:p>
          </p:txBody>
        </p:sp>
        <p:sp>
          <p:nvSpPr>
            <p:cNvPr id="7" name="내용 개체 틀 2"/>
            <p:cNvSpPr txBox="1">
              <a:spLocks/>
            </p:cNvSpPr>
            <p:nvPr/>
          </p:nvSpPr>
          <p:spPr>
            <a:xfrm>
              <a:off x="3869964" y="6035072"/>
              <a:ext cx="4380601" cy="29165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ko-KR" sz="1800" dirty="0" smtClean="0"/>
                <a:t>#</a:t>
              </a:r>
              <a:r>
                <a:rPr lang="en-US" altLang="ko-KR" sz="1800" dirty="0" smtClean="0"/>
                <a:t>clicks/#</a:t>
              </a:r>
              <a:r>
                <a:rPr lang="en-US" altLang="ko-KR" sz="1800" dirty="0" smtClean="0"/>
                <a:t>retweets</a:t>
              </a:r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60517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Analysis</a:t>
            </a:r>
          </a:p>
          <a:p>
            <a:r>
              <a:rPr lang="en-US" altLang="ko-KR" dirty="0" smtClean="0"/>
              <a:t>Experiments</a:t>
            </a:r>
          </a:p>
          <a:p>
            <a:pPr lvl="1"/>
            <a:r>
              <a:rPr lang="en-US" altLang="ko-KR" dirty="0" smtClean="0"/>
              <a:t>Overview</a:t>
            </a:r>
          </a:p>
          <a:p>
            <a:pPr lvl="1"/>
            <a:r>
              <a:rPr lang="en-US" altLang="ko-KR" dirty="0" smtClean="0"/>
              <a:t>Data</a:t>
            </a:r>
          </a:p>
          <a:p>
            <a:pPr lvl="1"/>
            <a:r>
              <a:rPr lang="en-US" altLang="ko-KR" dirty="0"/>
              <a:t>Classification all tweets (without click info</a:t>
            </a:r>
            <a:r>
              <a:rPr lang="en-US" altLang="ko-KR" dirty="0" smtClean="0"/>
              <a:t>.)</a:t>
            </a:r>
          </a:p>
          <a:p>
            <a:pPr lvl="1"/>
            <a:r>
              <a:rPr lang="en-US" altLang="ko-KR" dirty="0"/>
              <a:t>Classification tweets containing </a:t>
            </a:r>
            <a:r>
              <a:rPr lang="en-US" altLang="ko-KR" dirty="0" smtClean="0"/>
              <a:t>links</a:t>
            </a:r>
          </a:p>
          <a:p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Conclusion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71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962249" y="3226520"/>
            <a:ext cx="1823634" cy="12758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Classifier</a:t>
            </a:r>
            <a:endParaRPr lang="ko-KR" altLang="en-US" sz="2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332146" y="5431003"/>
            <a:ext cx="1663484" cy="75941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Malicious</a:t>
            </a:r>
            <a:endParaRPr lang="ko-KR" altLang="en-US" sz="2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898141" y="5431003"/>
            <a:ext cx="1557589" cy="7594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Normal</a:t>
            </a:r>
            <a:endParaRPr lang="ko-KR" altLang="en-US" sz="2400" dirty="0"/>
          </a:p>
        </p:txBody>
      </p:sp>
      <p:sp>
        <p:nvSpPr>
          <p:cNvPr id="16" name="오른쪽 화살표 15"/>
          <p:cNvSpPr/>
          <p:nvPr/>
        </p:nvSpPr>
        <p:spPr>
          <a:xfrm>
            <a:off x="6923851" y="3480380"/>
            <a:ext cx="714842" cy="75941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72674" y="3667112"/>
            <a:ext cx="2047800" cy="75941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72674" y="4979555"/>
            <a:ext cx="2047800" cy="7594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04922" y="3785210"/>
            <a:ext cx="2015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Crowdturfing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922" y="5127878"/>
            <a:ext cx="1965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Black-market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7796930" y="1260435"/>
            <a:ext cx="2154269" cy="1216616"/>
            <a:chOff x="7536582" y="1277272"/>
            <a:chExt cx="2154269" cy="1216616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7536582" y="1277272"/>
              <a:ext cx="1697069" cy="759416"/>
            </a:xfrm>
            <a:prstGeom prst="roundRect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et</a:t>
              </a:r>
              <a:endParaRPr lang="ko-KR" altLang="en-US" sz="2400" dirty="0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7688982" y="1429672"/>
              <a:ext cx="1697069" cy="759416"/>
            </a:xfrm>
            <a:prstGeom prst="roundRect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7841382" y="1582072"/>
              <a:ext cx="1697069" cy="759416"/>
            </a:xfrm>
            <a:prstGeom prst="roundRect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7993782" y="1734472"/>
              <a:ext cx="1697069" cy="759416"/>
            </a:xfrm>
            <a:prstGeom prst="roundRect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unlabeled</a:t>
              </a:r>
            </a:p>
            <a:p>
              <a:pPr algn="ctr"/>
              <a:r>
                <a:rPr lang="en-US" altLang="ko-KR" sz="2400" dirty="0" smtClean="0"/>
                <a:t>tweet</a:t>
              </a:r>
              <a:endParaRPr lang="ko-KR" altLang="en-US" sz="2400" dirty="0"/>
            </a:p>
          </p:txBody>
        </p:sp>
      </p:grpSp>
      <p:sp>
        <p:nvSpPr>
          <p:cNvPr id="25" name="오른쪽 화살표 24"/>
          <p:cNvSpPr/>
          <p:nvPr/>
        </p:nvSpPr>
        <p:spPr>
          <a:xfrm rot="5400000">
            <a:off x="8615742" y="2506245"/>
            <a:ext cx="516647" cy="75941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오른쪽 화살표 25"/>
          <p:cNvSpPr/>
          <p:nvPr/>
        </p:nvSpPr>
        <p:spPr>
          <a:xfrm rot="7375191">
            <a:off x="7538607" y="4616409"/>
            <a:ext cx="516647" cy="75941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오른쪽 화살표 26"/>
          <p:cNvSpPr/>
          <p:nvPr/>
        </p:nvSpPr>
        <p:spPr>
          <a:xfrm rot="3162040">
            <a:off x="9677566" y="4628792"/>
            <a:ext cx="516647" cy="75941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오른쪽 화살표 29"/>
          <p:cNvSpPr/>
          <p:nvPr/>
        </p:nvSpPr>
        <p:spPr>
          <a:xfrm>
            <a:off x="2483100" y="3477415"/>
            <a:ext cx="623869" cy="75941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363149" y="3528682"/>
            <a:ext cx="1536485" cy="592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RT time distribution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027389" y="3530654"/>
            <a:ext cx="1536485" cy="592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Dominant </a:t>
            </a:r>
          </a:p>
          <a:p>
            <a:pPr algn="ctr"/>
            <a:r>
              <a:rPr lang="en-US" altLang="ko-KR" dirty="0"/>
              <a:t>a</a:t>
            </a:r>
            <a:r>
              <a:rPr lang="en-US" altLang="ko-KR" dirty="0" smtClean="0"/>
              <a:t>pplication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363149" y="4159949"/>
            <a:ext cx="1536485" cy="592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Unreachable retweeter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027390" y="4159949"/>
            <a:ext cx="1536485" cy="592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Click</a:t>
            </a:r>
          </a:p>
          <a:p>
            <a:pPr algn="ctr"/>
            <a:r>
              <a:rPr lang="en-US" altLang="ko-KR" dirty="0" smtClean="0"/>
              <a:t>Information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226265" y="2892972"/>
            <a:ext cx="3458995" cy="19283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3228523" y="2909260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Training</a:t>
            </a:r>
            <a:endParaRPr lang="ko-KR" altLang="en-US" sz="2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72674" y="2334510"/>
            <a:ext cx="2047800" cy="75941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02883" y="2521450"/>
            <a:ext cx="1219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Normal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93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734646" y="1825625"/>
            <a:ext cx="10800862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 smtClean="0"/>
              <a:t>Normal tweets </a:t>
            </a:r>
            <a:r>
              <a:rPr lang="en-US" altLang="ko-KR" sz="2000" dirty="0" smtClean="0">
                <a:sym typeface="Wingdings" panose="05000000000000000000" pitchFamily="2" charset="2"/>
              </a:rPr>
              <a:t> verified account’s tweets</a:t>
            </a:r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ym typeface="Wingdings" panose="05000000000000000000" pitchFamily="2" charset="2"/>
              </a:rPr>
              <a:t>Crowdturfing tweets  posted on crowdturfing sites</a:t>
            </a:r>
          </a:p>
          <a:p>
            <a:pPr>
              <a:lnSpc>
                <a:spcPct val="120000"/>
              </a:lnSpc>
            </a:pPr>
            <a:r>
              <a:rPr lang="en-US" altLang="ko-KR" sz="2000" dirty="0" smtClean="0"/>
              <a:t>Black-market tweets </a:t>
            </a:r>
            <a:r>
              <a:rPr lang="en-US" altLang="ko-KR" sz="2000" dirty="0" smtClean="0">
                <a:sym typeface="Wingdings" panose="05000000000000000000" pitchFamily="2" charset="2"/>
              </a:rPr>
              <a:t> manually purchase retweets from black-market sites</a:t>
            </a:r>
            <a:endParaRPr lang="en-US" altLang="ko-KR" sz="2000" dirty="0" smtClean="0"/>
          </a:p>
          <a:p>
            <a:pPr>
              <a:lnSpc>
                <a:spcPct val="120000"/>
              </a:lnSpc>
            </a:pPr>
            <a:endParaRPr lang="en-US" altLang="ko-KR" sz="2000" dirty="0" smtClean="0"/>
          </a:p>
          <a:p>
            <a:pPr>
              <a:lnSpc>
                <a:spcPct val="120000"/>
              </a:lnSpc>
            </a:pPr>
            <a:r>
              <a:rPr lang="en-US" altLang="ko-KR" sz="2000" dirty="0" smtClean="0"/>
              <a:t>In </a:t>
            </a:r>
            <a:r>
              <a:rPr lang="en-US" altLang="ko-KR" sz="2000" dirty="0"/>
              <a:t>real-world, malicious tweets are only 1% of the total</a:t>
            </a:r>
            <a:r>
              <a:rPr lang="en-US" altLang="ko-KR" sz="2000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 dirty="0" smtClean="0">
                <a:sym typeface="Wingdings" panose="05000000000000000000" pitchFamily="2" charset="2"/>
              </a:rPr>
              <a:t> </a:t>
            </a:r>
            <a:r>
              <a:rPr lang="en-US" altLang="ko-KR" sz="2000" dirty="0" smtClean="0"/>
              <a:t>We randomly duplicate normal tweets until </a:t>
            </a:r>
            <a:r>
              <a:rPr lang="en-US" altLang="ko-KR" sz="2000" b="1" dirty="0" smtClean="0"/>
              <a:t>#normal tweets ≥ 99 x #malicious tweets</a:t>
            </a:r>
          </a:p>
          <a:p>
            <a:pPr>
              <a:lnSpc>
                <a:spcPct val="120000"/>
              </a:lnSpc>
            </a:pPr>
            <a:endParaRPr lang="en-US" altLang="ko-KR" sz="2200" dirty="0" smtClean="0"/>
          </a:p>
          <a:p>
            <a:pPr>
              <a:lnSpc>
                <a:spcPct val="120000"/>
              </a:lnSpc>
            </a:pPr>
            <a:r>
              <a:rPr lang="en-US" altLang="ko-KR" sz="2000" dirty="0" smtClean="0"/>
              <a:t>We collected tweets from Nov. 2014 to Feb. 2015.</a:t>
            </a:r>
          </a:p>
          <a:p>
            <a:pPr lvl="1">
              <a:lnSpc>
                <a:spcPct val="120000"/>
              </a:lnSpc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85312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/>
              <a:t>Classification all tweets (without </a:t>
            </a:r>
            <a:r>
              <a:rPr lang="en-US" altLang="ko-KR" dirty="0"/>
              <a:t>click info</a:t>
            </a:r>
            <a:r>
              <a:rPr lang="en-US" altLang="ko-KR" dirty="0" smtClean="0"/>
              <a:t>.)</a:t>
            </a:r>
            <a:endParaRPr lang="en-US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2892421" y="1831368"/>
            <a:ext cx="5853021" cy="4553602"/>
            <a:chOff x="3016186" y="2688537"/>
            <a:chExt cx="5612146" cy="4268041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844" y="2688537"/>
              <a:ext cx="5507488" cy="4169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5056701" y="6581559"/>
              <a:ext cx="2219598" cy="3750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False Positive Rate</a:t>
              </a:r>
              <a:endParaRPr lang="ko-KR" alt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2156664" y="4319662"/>
              <a:ext cx="2102687" cy="3836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True Positive Rate</a:t>
              </a:r>
              <a:endParaRPr lang="ko-KR" altLang="en-US" sz="2000" dirty="0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7058826" y="3155581"/>
            <a:ext cx="4776372" cy="3970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0.96 </a:t>
            </a:r>
            <a:r>
              <a:rPr lang="en-US" altLang="ko-KR" b="1" dirty="0" smtClean="0"/>
              <a:t>TPR </a:t>
            </a:r>
            <a:r>
              <a:rPr lang="en-US" altLang="ko-KR" dirty="0"/>
              <a:t>at </a:t>
            </a:r>
            <a:r>
              <a:rPr lang="en-US" altLang="ko-KR" b="1" dirty="0"/>
              <a:t>0.01 </a:t>
            </a:r>
            <a:r>
              <a:rPr lang="en-US" altLang="ko-KR" b="1" dirty="0" smtClean="0"/>
              <a:t>FPR </a:t>
            </a:r>
            <a:r>
              <a:rPr lang="en-US" altLang="ko-KR" dirty="0"/>
              <a:t>(k-nearest neighbors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</p:txBody>
      </p:sp>
      <p:cxnSp>
        <p:nvCxnSpPr>
          <p:cNvPr id="13" name="직선 연결선 12"/>
          <p:cNvCxnSpPr>
            <a:endCxn id="6" idx="1"/>
          </p:cNvCxnSpPr>
          <p:nvPr/>
        </p:nvCxnSpPr>
        <p:spPr>
          <a:xfrm>
            <a:off x="5814638" y="2957065"/>
            <a:ext cx="1244188" cy="397032"/>
          </a:xfrm>
          <a:prstGeom prst="line">
            <a:avLst/>
          </a:prstGeom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5" name="타원 14"/>
          <p:cNvSpPr/>
          <p:nvPr/>
        </p:nvSpPr>
        <p:spPr>
          <a:xfrm>
            <a:off x="5626630" y="2863061"/>
            <a:ext cx="188008" cy="18800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448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Classification tweets containing links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978" y="1743342"/>
            <a:ext cx="5809215" cy="4481040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6793776" y="3309340"/>
            <a:ext cx="5195974" cy="46694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1800" dirty="0" smtClean="0"/>
              <a:t>TPR is increased from </a:t>
            </a:r>
            <a:r>
              <a:rPr lang="en-US" altLang="ko-KR" sz="1800" b="1" dirty="0" smtClean="0"/>
              <a:t>0.95 to 0.98 </a:t>
            </a:r>
            <a:r>
              <a:rPr lang="en-US" altLang="ko-KR" sz="1800" dirty="0" smtClean="0"/>
              <a:t>at 0.01 FPR.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0516" y="5984860"/>
            <a:ext cx="231486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False Positive Rate</a:t>
            </a: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1970790" y="3576228"/>
            <a:ext cx="224337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True Positive Rate</a:t>
            </a:r>
            <a:endParaRPr lang="ko-KR" altLang="en-US" sz="2000" dirty="0"/>
          </a:p>
        </p:txBody>
      </p:sp>
      <p:sp>
        <p:nvSpPr>
          <p:cNvPr id="15" name="타원 14"/>
          <p:cNvSpPr/>
          <p:nvPr/>
        </p:nvSpPr>
        <p:spPr>
          <a:xfrm>
            <a:off x="5819686" y="2307364"/>
            <a:ext cx="188008" cy="188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819686" y="3025211"/>
            <a:ext cx="188008" cy="188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5913690" y="2401368"/>
            <a:ext cx="0" cy="71784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endCxn id="8" idx="1"/>
          </p:cNvCxnSpPr>
          <p:nvPr/>
        </p:nvCxnSpPr>
        <p:spPr>
          <a:xfrm>
            <a:off x="5913690" y="2760291"/>
            <a:ext cx="880086" cy="782520"/>
          </a:xfrm>
          <a:prstGeom prst="line">
            <a:avLst/>
          </a:prstGeom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4299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Crowdsourcing &amp; Crowdturfing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 smtClean="0"/>
              <a:t>Crowdsourcing </a:t>
            </a:r>
            <a:r>
              <a:rPr lang="en-US" altLang="ko-KR" sz="2400" dirty="0" smtClean="0">
                <a:sym typeface="Wingdings" panose="05000000000000000000" pitchFamily="2" charset="2"/>
              </a:rPr>
              <a:t> “Crowd” + “Outsourcing”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 smtClean="0">
                <a:sym typeface="Wingdings" panose="05000000000000000000" pitchFamily="2" charset="2"/>
              </a:rPr>
              <a:t>Distributing tasks to a large number of online users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 dirty="0" smtClean="0">
                <a:sym typeface="Wingdings" panose="05000000000000000000" pitchFamily="2" charset="2"/>
              </a:rPr>
              <a:t>  (Amazon Mechanical Turk, Microworkers, …)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 smtClean="0">
                <a:sym typeface="Wingdings" panose="05000000000000000000" pitchFamily="2" charset="2"/>
              </a:rPr>
              <a:t>e.g., Translating, labeling, voting, …</a:t>
            </a:r>
          </a:p>
          <a:p>
            <a:pPr lvl="1">
              <a:lnSpc>
                <a:spcPct val="100000"/>
              </a:lnSpc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en-US" altLang="ko-KR" sz="2400" dirty="0" smtClean="0">
                <a:sym typeface="Wingdings" panose="05000000000000000000" pitchFamily="2" charset="2"/>
              </a:rPr>
              <a:t>Crowdturfing  “Crowdsourcing” + “Astroturfing”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 smtClean="0">
                <a:sym typeface="Wingdings" panose="05000000000000000000" pitchFamily="2" charset="2"/>
              </a:rPr>
              <a:t>Malicious usage of crowdsourcing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>
                <a:sym typeface="Wingdings" panose="05000000000000000000" pitchFamily="2" charset="2"/>
              </a:rPr>
              <a:t>e.g., increasing website traffics, boosting OSN popularity (retweet/like/comment, …)</a:t>
            </a:r>
            <a:endParaRPr lang="ko-KR" altLang="en-US" dirty="0"/>
          </a:p>
          <a:p>
            <a:pPr lvl="1">
              <a:lnSpc>
                <a:spcPct val="100000"/>
              </a:lnSpc>
            </a:pPr>
            <a:endParaRPr lang="en-US" altLang="ko-KR" sz="20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4470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The conventional bot detectors cannot detect crowdturfing workers.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So, we propose a novel method to detect crowdturfing.</a:t>
            </a:r>
          </a:p>
          <a:p>
            <a:pPr lvl="1">
              <a:lnSpc>
                <a:spcPct val="120000"/>
              </a:lnSpc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/>
              <a:t>Contributions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New detection approach</a:t>
            </a:r>
          </a:p>
          <a:p>
            <a:pPr lvl="2">
              <a:lnSpc>
                <a:spcPct val="120000"/>
              </a:lnSpc>
            </a:pPr>
            <a:r>
              <a:rPr lang="en-US" altLang="ko-KR" dirty="0"/>
              <a:t>Detect crowdturfing targets, not workers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In-depth analysis</a:t>
            </a:r>
          </a:p>
          <a:p>
            <a:pPr lvl="2">
              <a:lnSpc>
                <a:spcPct val="120000"/>
              </a:lnSpc>
            </a:pPr>
            <a:r>
              <a:rPr lang="en-US" altLang="ko-KR" dirty="0"/>
              <a:t>Analyze three groups: normal, crowdturfing, black-markets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High accuracy</a:t>
            </a:r>
          </a:p>
          <a:p>
            <a:pPr lvl="2">
              <a:lnSpc>
                <a:spcPct val="120000"/>
              </a:lnSpc>
            </a:pPr>
            <a:r>
              <a:rPr lang="en-US" altLang="ko-KR" dirty="0"/>
              <a:t>0.98 true positive rate at 0.01 false positive </a:t>
            </a:r>
            <a:r>
              <a:rPr lang="en-US" altLang="ko-KR" dirty="0" smtClean="0"/>
              <a:t>rate</a:t>
            </a:r>
          </a:p>
        </p:txBody>
      </p:sp>
    </p:spTree>
    <p:extLst>
      <p:ext uri="{BB962C8B-B14F-4D97-AF65-F5344CB8AC3E}">
        <p14:creationId xmlns:p14="http://schemas.microsoft.com/office/powerpoint/2010/main" val="34282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3256" y="2104372"/>
            <a:ext cx="11311002" cy="2329841"/>
          </a:xfrm>
        </p:spPr>
        <p:txBody>
          <a:bodyPr anchor="ctr">
            <a:noAutofit/>
          </a:bodyPr>
          <a:lstStyle/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171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Dataset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67676" y="6260122"/>
            <a:ext cx="10515600" cy="4506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800" dirty="0" smtClean="0"/>
              <a:t>We collected the data from Nov. 2014 to Feb. 2015.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/>
          </p:nvPr>
        </p:nvGraphicFramePr>
        <p:xfrm>
          <a:off x="4167554" y="1531816"/>
          <a:ext cx="7571152" cy="435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2788"/>
                <a:gridCol w="1892788"/>
                <a:gridCol w="1892788"/>
                <a:gridCol w="1892788"/>
              </a:tblGrid>
              <a:tr h="382030"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#Tweets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#Retweets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#Retweeters</a:t>
                      </a:r>
                      <a:endParaRPr lang="ko-KR" altLang="en-US" sz="2000" b="1" dirty="0"/>
                    </a:p>
                  </a:txBody>
                  <a:tcPr/>
                </a:tc>
              </a:tr>
              <a:tr h="382030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/>
                        <a:t>Normal</a:t>
                      </a:r>
                      <a:endParaRPr lang="ko-KR" altLang="en-US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ko-KR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</a:tr>
              <a:tr h="3820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Without</a:t>
                      </a:r>
                      <a:r>
                        <a:rPr lang="en-US" altLang="ko-KR" sz="2000" baseline="0" dirty="0" smtClean="0"/>
                        <a:t> URL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 smtClean="0"/>
                        <a:t>10,318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 smtClean="0"/>
                        <a:t>914,974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 smtClean="0"/>
                        <a:t>390,275</a:t>
                      </a:r>
                      <a:endParaRPr lang="ko-KR" altLang="en-US" sz="2000" dirty="0"/>
                    </a:p>
                  </a:txBody>
                  <a:tcPr/>
                </a:tc>
              </a:tr>
              <a:tr h="3820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With URL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 smtClean="0"/>
                        <a:t>15,248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 smtClean="0"/>
                        <a:t>1,941,482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 smtClean="0"/>
                        <a:t>1,149,563</a:t>
                      </a:r>
                      <a:endParaRPr lang="ko-KR" altLang="en-US" sz="2000" dirty="0"/>
                    </a:p>
                  </a:txBody>
                  <a:tcPr/>
                </a:tc>
              </a:tr>
              <a:tr h="382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Total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b="1" dirty="0" smtClean="0"/>
                        <a:t>25,566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b="1" dirty="0" smtClean="0"/>
                        <a:t>2,856,456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b="1" dirty="0" smtClean="0"/>
                        <a:t>1,412,632</a:t>
                      </a:r>
                      <a:endParaRPr lang="ko-KR" altLang="en-US" sz="2000" b="1" dirty="0"/>
                    </a:p>
                  </a:txBody>
                  <a:tcPr/>
                </a:tc>
              </a:tr>
              <a:tr h="382030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/>
                        <a:t>Crowdturfing</a:t>
                      </a:r>
                      <a:endParaRPr lang="ko-KR" altLang="en-US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dirty="0"/>
                    </a:p>
                  </a:txBody>
                  <a:tcPr/>
                </a:tc>
              </a:tr>
              <a:tr h="3820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Without URL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 smtClean="0"/>
                        <a:t>4,531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 smtClean="0"/>
                        <a:t>576,033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 smtClean="0"/>
                        <a:t>115,657</a:t>
                      </a:r>
                      <a:endParaRPr lang="ko-KR" altLang="en-US" sz="2000" dirty="0"/>
                    </a:p>
                  </a:txBody>
                  <a:tcPr/>
                </a:tc>
              </a:tr>
              <a:tr h="3820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With URL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 smtClean="0"/>
                        <a:t>14,867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 smtClean="0"/>
                        <a:t>1,866,843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 smtClean="0"/>
                        <a:t>110,295</a:t>
                      </a:r>
                      <a:endParaRPr lang="ko-KR" altLang="en-US" sz="2000" dirty="0"/>
                    </a:p>
                  </a:txBody>
                  <a:tcPr/>
                </a:tc>
              </a:tr>
              <a:tr h="382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Total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b="1" dirty="0" smtClean="0"/>
                        <a:t>19,398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b="1" dirty="0" smtClean="0"/>
                        <a:t>2,442,876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b="1" dirty="0" smtClean="0"/>
                        <a:t>190,800</a:t>
                      </a:r>
                      <a:endParaRPr lang="ko-KR" altLang="en-US" sz="2000" b="1" dirty="0"/>
                    </a:p>
                  </a:txBody>
                  <a:tcPr/>
                </a:tc>
              </a:tr>
              <a:tr h="382030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/>
                        <a:t>Black-market</a:t>
                      </a:r>
                      <a:endParaRPr lang="ko-KR" altLang="en-US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</a:tr>
              <a:tr h="382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Total (w/ URL)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b="1" dirty="0" smtClean="0"/>
                        <a:t>282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b="1" dirty="0" smtClean="0"/>
                        <a:t>71,858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b="1" dirty="0" smtClean="0"/>
                        <a:t>41,829</a:t>
                      </a:r>
                      <a:endParaRPr lang="ko-KR" altLang="en-US" sz="2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모서리가 둥근 사각형 설명선 8"/>
          <p:cNvSpPr/>
          <p:nvPr/>
        </p:nvSpPr>
        <p:spPr>
          <a:xfrm>
            <a:off x="539262" y="1883508"/>
            <a:ext cx="3376246" cy="695569"/>
          </a:xfrm>
          <a:prstGeom prst="wedgeRoundRectCallout">
            <a:avLst>
              <a:gd name="adj1" fmla="val 57835"/>
              <a:gd name="adj2" fmla="val -1136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Collected tweets posted by </a:t>
            </a:r>
            <a:r>
              <a:rPr lang="en-US" altLang="ko-KR" b="1" dirty="0" smtClean="0"/>
              <a:t>verified accounts</a:t>
            </a:r>
            <a:endParaRPr lang="en-US" altLang="ko-KR" b="1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539262" y="3520831"/>
            <a:ext cx="3376246" cy="746368"/>
          </a:xfrm>
          <a:prstGeom prst="wedgeRoundRectCallout">
            <a:avLst>
              <a:gd name="adj1" fmla="val 57835"/>
              <a:gd name="adj2" fmla="val -3542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Collected tweets posted on  </a:t>
            </a:r>
            <a:r>
              <a:rPr lang="en-US" altLang="ko-KR" b="1" dirty="0" smtClean="0"/>
              <a:t>crowdturfing sites</a:t>
            </a:r>
            <a:endParaRPr lang="ko-KR" altLang="en-US" b="1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539262" y="5111262"/>
            <a:ext cx="3376246" cy="746368"/>
          </a:xfrm>
          <a:prstGeom prst="wedgeRoundRectCallout">
            <a:avLst>
              <a:gd name="adj1" fmla="val 57835"/>
              <a:gd name="adj2" fmla="val -3542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Manually purchased retweets from </a:t>
            </a:r>
            <a:r>
              <a:rPr lang="en-US" altLang="ko-KR" b="1" dirty="0" smtClean="0"/>
              <a:t>black-market sites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7653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Error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/>
              <a:t>False positives</a:t>
            </a:r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Verified </a:t>
            </a:r>
            <a:r>
              <a:rPr lang="en-US" altLang="ko-KR" dirty="0"/>
              <a:t>accounts </a:t>
            </a:r>
            <a:r>
              <a:rPr lang="en-US" altLang="ko-KR" dirty="0" smtClean="0"/>
              <a:t>using </a:t>
            </a:r>
            <a:r>
              <a:rPr lang="en-US" altLang="ko-KR" dirty="0"/>
              <a:t>automated </a:t>
            </a:r>
            <a:r>
              <a:rPr lang="en-US" altLang="ko-KR" dirty="0" smtClean="0"/>
              <a:t>application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Tweet embedded in </a:t>
            </a:r>
            <a:r>
              <a:rPr lang="en-US" altLang="ko-KR" dirty="0"/>
              <a:t>3</a:t>
            </a:r>
            <a:r>
              <a:rPr lang="en-US" altLang="ko-KR" baseline="30000" dirty="0"/>
              <a:t>rd</a:t>
            </a:r>
            <a:r>
              <a:rPr lang="en-US" altLang="ko-KR" dirty="0"/>
              <a:t> party </a:t>
            </a:r>
            <a:r>
              <a:rPr lang="en-US" altLang="ko-KR" dirty="0" smtClean="0"/>
              <a:t>websites</a:t>
            </a:r>
          </a:p>
          <a:p>
            <a:pPr lvl="1">
              <a:lnSpc>
                <a:spcPct val="110000"/>
              </a:lnSpc>
            </a:pP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en-US" altLang="ko-KR" dirty="0" smtClean="0"/>
              <a:t>False negatives</a:t>
            </a:r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Tweet retweeted in </a:t>
            </a:r>
            <a:r>
              <a:rPr lang="en-US" altLang="ko-KR" dirty="0"/>
              <a:t>small #</a:t>
            </a:r>
            <a:r>
              <a:rPr lang="en-US" altLang="ko-KR" dirty="0" smtClean="0"/>
              <a:t>RT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Buy </a:t>
            </a:r>
            <a:r>
              <a:rPr lang="en-US" altLang="ko-KR" dirty="0"/>
              <a:t>followers </a:t>
            </a:r>
            <a:r>
              <a:rPr lang="en-US" altLang="ko-KR" dirty="0" smtClean="0"/>
              <a:t>&amp; retweets on </a:t>
            </a:r>
            <a:r>
              <a:rPr lang="en-US" altLang="ko-KR" dirty="0"/>
              <a:t>the same crowdturfing </a:t>
            </a:r>
            <a:r>
              <a:rPr lang="en-US" altLang="ko-KR" dirty="0" smtClean="0"/>
              <a:t>service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The links distributed </a:t>
            </a:r>
            <a:r>
              <a:rPr lang="en-US" altLang="ko-KR" dirty="0"/>
              <a:t>via many other </a:t>
            </a:r>
            <a:r>
              <a:rPr lang="en-US" altLang="ko-KR" dirty="0" smtClean="0"/>
              <a:t>tweets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195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False-negative Analysis: </a:t>
            </a:r>
            <a:br>
              <a:rPr lang="en-US" altLang="ko-KR" dirty="0" smtClean="0"/>
            </a:br>
            <a:r>
              <a:rPr lang="en-US" altLang="ko-KR" dirty="0" smtClean="0"/>
              <a:t># of Retweets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961" y="1841298"/>
            <a:ext cx="3844374" cy="288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742462" y="4978401"/>
            <a:ext cx="10245968" cy="120137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dirty="0" smtClean="0"/>
              <a:t>CrowdTarget could miss crowdturfing tweets if a tweet has small </a:t>
            </a:r>
            <a:r>
              <a:rPr lang="en-US" altLang="ko-KR" dirty="0"/>
              <a:t>#</a:t>
            </a:r>
            <a:r>
              <a:rPr lang="en-US" altLang="ko-KR" dirty="0" smtClean="0"/>
              <a:t>RT.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About 75% of the undetected crowdturfing tweets are retweeted &lt;= 100 times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It is not serious problem because their negative effects are limited.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955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False-negative Analysis: </a:t>
            </a:r>
            <a:br>
              <a:rPr lang="en-US" altLang="ko-KR" dirty="0" smtClean="0"/>
            </a:br>
            <a:r>
              <a:rPr lang="en-US" altLang="ko-KR" dirty="0" smtClean="0"/>
              <a:t>% of Unreachable Retweeters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632" y="1841298"/>
            <a:ext cx="3763595" cy="291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742462" y="4978401"/>
            <a:ext cx="10245968" cy="120137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dirty="0" smtClean="0"/>
              <a:t>50</a:t>
            </a:r>
            <a:r>
              <a:rPr lang="en-US" altLang="ko-KR" dirty="0"/>
              <a:t>% of the undetected crowdturfing tweets were mostly retweeted by reachable accounts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We expect that some posting users of the undetected tweets bought followers on the same crowdturfing service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9310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False-negative Analysis:</a:t>
            </a:r>
            <a:br>
              <a:rPr lang="en-US" altLang="ko-KR" dirty="0" smtClean="0"/>
            </a:br>
            <a:r>
              <a:rPr lang="en-US" altLang="ko-KR" dirty="0" smtClean="0"/>
              <a:t># of Click 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880" y="1841298"/>
            <a:ext cx="3766288" cy="291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742462" y="4978401"/>
            <a:ext cx="10245968" cy="120137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dirty="0" smtClean="0"/>
              <a:t>The links contained in the undetected tweets are distributed via many other tweets.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If </a:t>
            </a:r>
            <a:r>
              <a:rPr lang="en-US" altLang="ko-KR" dirty="0"/>
              <a:t>we </a:t>
            </a:r>
            <a:r>
              <a:rPr lang="en-US" altLang="ko-KR" dirty="0" smtClean="0"/>
              <a:t>differentiate clicks per tweet, we can solve it.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88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Examples of Crowdturfing Sites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63" y="1821117"/>
            <a:ext cx="5123238" cy="4168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122" y="1524132"/>
            <a:ext cx="4782393" cy="5185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61063" y="2577930"/>
            <a:ext cx="3888416" cy="472965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50238" y="2376730"/>
            <a:ext cx="4179779" cy="91064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50238" y="4762026"/>
            <a:ext cx="3675283" cy="779821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35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Crowdturfing Services for </a:t>
            </a:r>
            <a:br>
              <a:rPr lang="en-US" altLang="ko-KR" dirty="0" smtClean="0"/>
            </a:br>
            <a:r>
              <a:rPr lang="en-US" altLang="ko-KR" dirty="0" smtClean="0"/>
              <a:t>Online Social Networks (OSNs)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22399" y="2579077"/>
            <a:ext cx="3313723" cy="2586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594338" y="3466118"/>
            <a:ext cx="789354" cy="78935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C</a:t>
            </a:r>
            <a:endParaRPr lang="ko-KR" altLang="en-US" sz="3200" b="1" dirty="0"/>
          </a:p>
        </p:txBody>
      </p:sp>
      <p:sp>
        <p:nvSpPr>
          <p:cNvPr id="6" name="직사각형 5"/>
          <p:cNvSpPr/>
          <p:nvPr/>
        </p:nvSpPr>
        <p:spPr>
          <a:xfrm>
            <a:off x="7365999" y="2540000"/>
            <a:ext cx="3387970" cy="25868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739661" y="3466118"/>
            <a:ext cx="789354" cy="78935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W</a:t>
            </a:r>
            <a:endParaRPr lang="ko-KR" altLang="en-US" sz="3200" b="1" dirty="0"/>
          </a:p>
        </p:txBody>
      </p:sp>
      <p:sp>
        <p:nvSpPr>
          <p:cNvPr id="9" name="타원 8"/>
          <p:cNvSpPr/>
          <p:nvPr/>
        </p:nvSpPr>
        <p:spPr>
          <a:xfrm>
            <a:off x="7745046" y="3466118"/>
            <a:ext cx="789354" cy="78935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C</a:t>
            </a:r>
            <a:endParaRPr lang="ko-KR" altLang="en-US" sz="3200" b="1" dirty="0"/>
          </a:p>
        </p:txBody>
      </p:sp>
      <p:sp>
        <p:nvSpPr>
          <p:cNvPr id="10" name="타원 9"/>
          <p:cNvSpPr/>
          <p:nvPr/>
        </p:nvSpPr>
        <p:spPr>
          <a:xfrm>
            <a:off x="9702800" y="3466118"/>
            <a:ext cx="789354" cy="78935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W</a:t>
            </a:r>
            <a:endParaRPr lang="ko-KR" altLang="en-US" sz="3200" b="1" dirty="0"/>
          </a:p>
        </p:txBody>
      </p:sp>
      <p:sp>
        <p:nvSpPr>
          <p:cNvPr id="11" name="오른쪽 화살표 10"/>
          <p:cNvSpPr/>
          <p:nvPr/>
        </p:nvSpPr>
        <p:spPr>
          <a:xfrm>
            <a:off x="2586892" y="3188672"/>
            <a:ext cx="930031" cy="24227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 rot="10800000">
            <a:off x="2586890" y="3739657"/>
            <a:ext cx="930031" cy="24227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586889" y="4384425"/>
            <a:ext cx="930031" cy="7816"/>
          </a:xfrm>
          <a:prstGeom prst="straightConnector1">
            <a:avLst/>
          </a:prstGeom>
          <a:ln w="57150">
            <a:prstDash val="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5537199" y="3592404"/>
            <a:ext cx="930031" cy="7816"/>
          </a:xfrm>
          <a:prstGeom prst="straightConnector1">
            <a:avLst/>
          </a:prstGeom>
          <a:ln w="57150">
            <a:prstDash val="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8690708" y="3833446"/>
            <a:ext cx="844061" cy="0"/>
          </a:xfrm>
          <a:prstGeom prst="straightConnector1">
            <a:avLst/>
          </a:prstGeom>
          <a:ln w="57150">
            <a:prstDash val="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flipH="1">
            <a:off x="1422399" y="2133599"/>
            <a:ext cx="3313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Crowdturfing Service</a:t>
            </a:r>
            <a:endParaRPr lang="ko-KR" altLang="en-US" sz="2400" dirty="0"/>
          </a:p>
        </p:txBody>
      </p:sp>
      <p:sp>
        <p:nvSpPr>
          <p:cNvPr id="22" name="TextBox 21"/>
          <p:cNvSpPr txBox="1"/>
          <p:nvPr/>
        </p:nvSpPr>
        <p:spPr>
          <a:xfrm flipH="1">
            <a:off x="7365999" y="2138157"/>
            <a:ext cx="3313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Online Social Network</a:t>
            </a:r>
            <a:endParaRPr lang="ko-KR" altLang="en-US" sz="2400" dirty="0"/>
          </a:p>
        </p:txBody>
      </p:sp>
      <p:sp>
        <p:nvSpPr>
          <p:cNvPr id="23" name="TextBox 22"/>
          <p:cNvSpPr txBox="1"/>
          <p:nvPr/>
        </p:nvSpPr>
        <p:spPr>
          <a:xfrm flipH="1">
            <a:off x="1905710" y="2603657"/>
            <a:ext cx="2760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Crowdturfing task</a:t>
            </a:r>
          </a:p>
          <a:p>
            <a:r>
              <a:rPr lang="en-US" altLang="ko-KR" dirty="0"/>
              <a:t>(e.g., RT, like, </a:t>
            </a:r>
            <a:r>
              <a:rPr lang="en-US" altLang="ko-KR" dirty="0" smtClean="0"/>
              <a:t>comment…)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 flipH="1">
            <a:off x="2743199" y="3466118"/>
            <a:ext cx="112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Boosting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 flipH="1">
            <a:off x="2317261" y="4368766"/>
            <a:ext cx="2086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Payment</a:t>
            </a:r>
          </a:p>
          <a:p>
            <a:r>
              <a:rPr lang="en-US" altLang="ko-KR" dirty="0" smtClean="0"/>
              <a:t>(virtual money)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 flipH="1">
            <a:off x="8534399" y="3984458"/>
            <a:ext cx="205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Boosting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5474677" y="4079632"/>
            <a:ext cx="930031" cy="0"/>
          </a:xfrm>
          <a:prstGeom prst="straightConnector1">
            <a:avLst/>
          </a:prstGeom>
          <a:ln w="57150">
            <a:prstDash val="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2015" y="6309913"/>
            <a:ext cx="93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Worker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54707" y="5548906"/>
            <a:ext cx="609605" cy="60960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C</a:t>
            </a:r>
            <a:endParaRPr lang="ko-KR" altLang="en-US" sz="2800" b="1" dirty="0"/>
          </a:p>
        </p:txBody>
      </p:sp>
      <p:sp>
        <p:nvSpPr>
          <p:cNvPr id="35" name="타원 34"/>
          <p:cNvSpPr/>
          <p:nvPr/>
        </p:nvSpPr>
        <p:spPr>
          <a:xfrm>
            <a:off x="54707" y="6189777"/>
            <a:ext cx="609605" cy="60960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W</a:t>
            </a:r>
            <a:endParaRPr lang="ko-KR" altLang="en-US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72015" y="5669042"/>
            <a:ext cx="118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Customer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554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3" grpId="0"/>
      <p:bldP spid="24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913667" y="2164459"/>
            <a:ext cx="3901342" cy="20337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Crowdturfing </a:t>
            </a:r>
            <a:r>
              <a:rPr lang="en-US" altLang="ko-KR" sz="3600" dirty="0" smtClean="0"/>
              <a:t>Services v.s</a:t>
            </a:r>
            <a:r>
              <a:rPr lang="en-US" altLang="ko-KR" sz="3600" dirty="0"/>
              <a:t>. </a:t>
            </a:r>
            <a:r>
              <a:rPr lang="en-US" altLang="ko-KR" sz="3600" dirty="0" smtClean="0"/>
              <a:t>Black-market Services</a:t>
            </a:r>
            <a:endParaRPr lang="ko-KR" altLang="en-US" sz="3600" dirty="0"/>
          </a:p>
        </p:txBody>
      </p:sp>
      <p:sp>
        <p:nvSpPr>
          <p:cNvPr id="35" name="내용 개체 틀 2"/>
          <p:cNvSpPr>
            <a:spLocks noGrp="1"/>
          </p:cNvSpPr>
          <p:nvPr>
            <p:ph idx="1"/>
          </p:nvPr>
        </p:nvSpPr>
        <p:spPr>
          <a:xfrm>
            <a:off x="0" y="5197231"/>
            <a:ext cx="5752122" cy="106961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800" dirty="0" smtClean="0"/>
              <a:t>Users boost and reward each other.</a:t>
            </a:r>
          </a:p>
          <a:p>
            <a:pPr>
              <a:lnSpc>
                <a:spcPct val="120000"/>
              </a:lnSpc>
            </a:pPr>
            <a:r>
              <a:rPr lang="en-US" altLang="ko-KR" sz="1800" b="1" dirty="0" smtClean="0">
                <a:sym typeface="Wingdings" panose="05000000000000000000" pitchFamily="2" charset="2"/>
              </a:rPr>
              <a:t>Workers  Users </a:t>
            </a:r>
            <a:r>
              <a:rPr lang="en-US" altLang="ko-KR" sz="1800" dirty="0" smtClean="0">
                <a:sym typeface="Wingdings" panose="05000000000000000000" pitchFamily="2" charset="2"/>
              </a:rPr>
              <a:t>(</a:t>
            </a:r>
            <a:r>
              <a:rPr lang="en-US" altLang="ko-KR" sz="1800" b="1" dirty="0" smtClean="0"/>
              <a:t>humans</a:t>
            </a:r>
            <a:r>
              <a:rPr lang="en-US" altLang="ko-KR" sz="1800" dirty="0" smtClean="0"/>
              <a:t>/human-like bots)</a:t>
            </a:r>
            <a:endParaRPr lang="en-US" altLang="ko-KR" sz="1800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2404451" y="3465502"/>
            <a:ext cx="94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reward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764946" y="1687759"/>
            <a:ext cx="1828800" cy="11644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Black-market</a:t>
            </a:r>
          </a:p>
          <a:p>
            <a:pPr algn="ctr"/>
            <a:r>
              <a:rPr lang="en-US" altLang="ko-KR" dirty="0" smtClean="0"/>
              <a:t>service</a:t>
            </a:r>
            <a:endParaRPr lang="ko-KR" altLang="en-US" dirty="0"/>
          </a:p>
        </p:txBody>
      </p:sp>
      <p:sp>
        <p:nvSpPr>
          <p:cNvPr id="16" name="오른쪽 화살표 15"/>
          <p:cNvSpPr/>
          <p:nvPr/>
        </p:nvSpPr>
        <p:spPr>
          <a:xfrm rot="20320062">
            <a:off x="7463673" y="2334160"/>
            <a:ext cx="930031" cy="24227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 rot="12157212">
            <a:off x="7502633" y="3406294"/>
            <a:ext cx="930031" cy="36318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 rot="1357212" flipH="1">
            <a:off x="7267080" y="3728642"/>
            <a:ext cx="112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Boosting</a:t>
            </a:r>
            <a:endParaRPr lang="ko-KR" altLang="en-US" dirty="0"/>
          </a:p>
        </p:txBody>
      </p:sp>
      <p:sp>
        <p:nvSpPr>
          <p:cNvPr id="19" name="왼쪽/오른쪽 화살표 18"/>
          <p:cNvSpPr/>
          <p:nvPr/>
        </p:nvSpPr>
        <p:spPr>
          <a:xfrm>
            <a:off x="2330204" y="3131489"/>
            <a:ext cx="1019909" cy="346868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 flipH="1">
            <a:off x="913667" y="2164459"/>
            <a:ext cx="331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Crowdturfing service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 flipH="1">
            <a:off x="2330204" y="2750477"/>
            <a:ext cx="112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boosting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3459529" y="2772930"/>
            <a:ext cx="1061904" cy="106190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25" name="TextBox 24"/>
          <p:cNvSpPr txBox="1"/>
          <p:nvPr/>
        </p:nvSpPr>
        <p:spPr>
          <a:xfrm rot="20293452" flipH="1">
            <a:off x="7365980" y="1995417"/>
            <a:ext cx="112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Money</a:t>
            </a:r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5830270" y="1695938"/>
            <a:ext cx="0" cy="461889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6115598" y="2522462"/>
            <a:ext cx="1050160" cy="105016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31" name="타원 30"/>
          <p:cNvSpPr/>
          <p:nvPr/>
        </p:nvSpPr>
        <p:spPr>
          <a:xfrm>
            <a:off x="1150083" y="2765109"/>
            <a:ext cx="1061904" cy="106190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33" name="TextBox 32"/>
          <p:cNvSpPr txBox="1"/>
          <p:nvPr/>
        </p:nvSpPr>
        <p:spPr>
          <a:xfrm flipH="1">
            <a:off x="1311319" y="3080260"/>
            <a:ext cx="770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U</a:t>
            </a:r>
            <a:r>
              <a:rPr lang="en-US" altLang="ko-KR" dirty="0" smtClean="0">
                <a:solidFill>
                  <a:schemeClr val="bg1"/>
                </a:solidFill>
              </a:rPr>
              <a:t>ser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 flipH="1">
            <a:off x="3620765" y="3080857"/>
            <a:ext cx="770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U</a:t>
            </a:r>
            <a:r>
              <a:rPr lang="en-US" altLang="ko-KR" dirty="0" smtClean="0">
                <a:solidFill>
                  <a:schemeClr val="bg1"/>
                </a:solidFill>
              </a:rPr>
              <a:t>ser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내용 개체 틀 2"/>
          <p:cNvSpPr txBox="1">
            <a:spLocks/>
          </p:cNvSpPr>
          <p:nvPr/>
        </p:nvSpPr>
        <p:spPr>
          <a:xfrm>
            <a:off x="5892802" y="5197231"/>
            <a:ext cx="6197597" cy="11879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800" dirty="0" smtClean="0"/>
              <a:t>Users pay money and then black-markets boost the users by using botnet.</a:t>
            </a:r>
          </a:p>
          <a:p>
            <a:pPr>
              <a:lnSpc>
                <a:spcPct val="120000"/>
              </a:lnSpc>
            </a:pPr>
            <a:r>
              <a:rPr lang="en-US" altLang="ko-KR" sz="1800" b="1" dirty="0" smtClean="0"/>
              <a:t>Workers </a:t>
            </a:r>
            <a:r>
              <a:rPr lang="en-US" altLang="ko-KR" sz="1800" b="1" dirty="0" smtClean="0">
                <a:sym typeface="Wingdings" panose="05000000000000000000" pitchFamily="2" charset="2"/>
              </a:rPr>
              <a:t> Bots</a:t>
            </a:r>
            <a:endParaRPr lang="en-US" altLang="ko-KR" sz="1800" b="1" dirty="0"/>
          </a:p>
        </p:txBody>
      </p:sp>
      <p:sp>
        <p:nvSpPr>
          <p:cNvPr id="39" name="TextBox 38"/>
          <p:cNvSpPr txBox="1"/>
          <p:nvPr/>
        </p:nvSpPr>
        <p:spPr>
          <a:xfrm flipH="1">
            <a:off x="6270962" y="2805052"/>
            <a:ext cx="770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U</a:t>
            </a:r>
            <a:r>
              <a:rPr lang="en-US" altLang="ko-KR" dirty="0" smtClean="0">
                <a:solidFill>
                  <a:schemeClr val="bg1"/>
                </a:solidFill>
              </a:rPr>
              <a:t>ser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 flipH="1" flipV="1">
            <a:off x="9057736" y="3774142"/>
            <a:ext cx="185103" cy="18510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28" name="타원 27"/>
          <p:cNvSpPr/>
          <p:nvPr/>
        </p:nvSpPr>
        <p:spPr>
          <a:xfrm flipH="1" flipV="1">
            <a:off x="9563365" y="3603436"/>
            <a:ext cx="185103" cy="18510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29" name="타원 28"/>
          <p:cNvSpPr/>
          <p:nvPr/>
        </p:nvSpPr>
        <p:spPr>
          <a:xfrm rot="4729227" flipH="1" flipV="1">
            <a:off x="9368605" y="4070095"/>
            <a:ext cx="185103" cy="18510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32" name="타원 31"/>
          <p:cNvSpPr/>
          <p:nvPr/>
        </p:nvSpPr>
        <p:spPr>
          <a:xfrm flipH="1" flipV="1">
            <a:off x="9498315" y="4603886"/>
            <a:ext cx="185103" cy="18510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36" name="타원 35"/>
          <p:cNvSpPr/>
          <p:nvPr/>
        </p:nvSpPr>
        <p:spPr>
          <a:xfrm flipH="1" flipV="1">
            <a:off x="10088445" y="3678052"/>
            <a:ext cx="185103" cy="18510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37" name="타원 36"/>
          <p:cNvSpPr/>
          <p:nvPr/>
        </p:nvSpPr>
        <p:spPr>
          <a:xfrm flipH="1" flipV="1">
            <a:off x="9771388" y="4114883"/>
            <a:ext cx="185103" cy="18510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40" name="타원 39"/>
          <p:cNvSpPr/>
          <p:nvPr/>
        </p:nvSpPr>
        <p:spPr>
          <a:xfrm flipH="1" flipV="1">
            <a:off x="8864079" y="4110291"/>
            <a:ext cx="185103" cy="18510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41" name="타원 40"/>
          <p:cNvSpPr/>
          <p:nvPr/>
        </p:nvSpPr>
        <p:spPr>
          <a:xfrm flipH="1" flipV="1">
            <a:off x="9949909" y="4576892"/>
            <a:ext cx="185103" cy="18510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42" name="타원 41"/>
          <p:cNvSpPr/>
          <p:nvPr/>
        </p:nvSpPr>
        <p:spPr>
          <a:xfrm flipH="1" flipV="1">
            <a:off x="10281054" y="3986458"/>
            <a:ext cx="185103" cy="18510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43" name="타원 42"/>
          <p:cNvSpPr/>
          <p:nvPr/>
        </p:nvSpPr>
        <p:spPr>
          <a:xfrm flipH="1" flipV="1">
            <a:off x="10364865" y="4486230"/>
            <a:ext cx="185103" cy="18510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44" name="타원 43"/>
          <p:cNvSpPr/>
          <p:nvPr/>
        </p:nvSpPr>
        <p:spPr>
          <a:xfrm flipH="1" flipV="1">
            <a:off x="9049182" y="4571183"/>
            <a:ext cx="185103" cy="18510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46" name="오른쪽 화살표 45"/>
          <p:cNvSpPr/>
          <p:nvPr/>
        </p:nvSpPr>
        <p:spPr>
          <a:xfrm rot="5400000">
            <a:off x="9429500" y="2994641"/>
            <a:ext cx="366046" cy="31589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 flipH="1">
            <a:off x="9795575" y="2943913"/>
            <a:ext cx="112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Order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 flipH="1">
            <a:off x="10593746" y="4157197"/>
            <a:ext cx="112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Botnet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26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600" dirty="0"/>
              <a:t>Crowdturfing </a:t>
            </a:r>
            <a:r>
              <a:rPr lang="en-US" altLang="ko-KR" sz="3600" dirty="0" smtClean="0"/>
              <a:t>Workers v.s. Black-market Workers:</a:t>
            </a:r>
            <a:br>
              <a:rPr lang="en-US" altLang="ko-KR" sz="3600" dirty="0" smtClean="0"/>
            </a:br>
            <a:r>
              <a:rPr lang="en-US" altLang="ko-KR" sz="3600" dirty="0" smtClean="0"/>
              <a:t>Popularity</a:t>
            </a:r>
            <a:endParaRPr lang="ko-KR" altLang="en-US" sz="3600" dirty="0"/>
          </a:p>
        </p:txBody>
      </p:sp>
      <p:grpSp>
        <p:nvGrpSpPr>
          <p:cNvPr id="5" name="그룹 4"/>
          <p:cNvGrpSpPr/>
          <p:nvPr/>
        </p:nvGrpSpPr>
        <p:grpSpPr>
          <a:xfrm>
            <a:off x="281953" y="3057805"/>
            <a:ext cx="11415365" cy="2841833"/>
            <a:chOff x="359806" y="1923019"/>
            <a:chExt cx="11415365" cy="284183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806" y="1923019"/>
              <a:ext cx="3600000" cy="2806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9636" y="1942125"/>
              <a:ext cx="3600000" cy="2822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5171" y="1938649"/>
              <a:ext cx="3600000" cy="2782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3514474" y="6358128"/>
            <a:ext cx="475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&lt;Popularities </a:t>
            </a:r>
            <a:r>
              <a:rPr lang="en-US" altLang="ko-KR" dirty="0"/>
              <a:t>of the three account </a:t>
            </a:r>
            <a:r>
              <a:rPr lang="en-US" altLang="ko-KR" dirty="0" smtClean="0"/>
              <a:t>groups&gt;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25050" y="1825625"/>
            <a:ext cx="11249416" cy="925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dirty="0"/>
              <a:t>Crowdturfing </a:t>
            </a:r>
            <a:r>
              <a:rPr lang="en-US" altLang="ko-KR" sz="2400" dirty="0" smtClean="0"/>
              <a:t>workers </a:t>
            </a:r>
            <a:r>
              <a:rPr lang="en-US" altLang="ko-KR" sz="2400" b="1" dirty="0" smtClean="0"/>
              <a:t>are more </a:t>
            </a:r>
            <a:r>
              <a:rPr lang="en-US" altLang="ko-KR" sz="2400" b="1" dirty="0"/>
              <a:t>popular </a:t>
            </a:r>
            <a:r>
              <a:rPr lang="en-US" altLang="ko-KR" sz="2400" dirty="0"/>
              <a:t>than </a:t>
            </a:r>
            <a:r>
              <a:rPr lang="en-US" altLang="ko-KR" sz="2400" dirty="0" smtClean="0"/>
              <a:t>normal/black-market workers.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 smtClean="0"/>
              <a:t>Crowdturfing workers &gt; normal &gt; black-market workers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5050" y="5670849"/>
            <a:ext cx="32833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&lt;Follower to following ratio&gt;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97752" y="5718907"/>
            <a:ext cx="36350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&lt;# received retweets per tweet&gt;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81461" y="5714972"/>
            <a:ext cx="16818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&lt;Klout score&gt;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23579" y="4146012"/>
            <a:ext cx="61106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CDF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3806251" y="4146012"/>
            <a:ext cx="61106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CDF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7776473" y="4146012"/>
            <a:ext cx="61106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853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600" dirty="0"/>
              <a:t>Crowdturfing Workers v.s. Black-market W</a:t>
            </a:r>
            <a:r>
              <a:rPr lang="en-US" altLang="ko-KR" sz="3600" dirty="0" smtClean="0"/>
              <a:t>orkers:</a:t>
            </a:r>
            <a:br>
              <a:rPr lang="en-US" altLang="ko-KR" sz="3600" dirty="0" smtClean="0"/>
            </a:br>
            <a:r>
              <a:rPr lang="en-US" altLang="ko-KR" sz="3600" dirty="0" smtClean="0"/>
              <a:t>Synchronized Group Activity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5050" y="1825625"/>
            <a:ext cx="11249416" cy="8941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 smtClean="0"/>
              <a:t>Crowdturfing workers </a:t>
            </a:r>
            <a:r>
              <a:rPr lang="en-US" altLang="ko-KR" sz="2400" b="1" dirty="0" smtClean="0"/>
              <a:t>do not have group activity </a:t>
            </a:r>
            <a:r>
              <a:rPr lang="en-US" altLang="ko-KR" sz="2400" dirty="0" smtClean="0"/>
              <a:t>with each other.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 smtClean="0"/>
              <a:t>They have similar tendency with normal accounts.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86" y="2805335"/>
            <a:ext cx="4171238" cy="320667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880" y="2805335"/>
            <a:ext cx="4266672" cy="32770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81961" y="6424356"/>
            <a:ext cx="6515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&lt;Synchronized group activities of the three account group&gt;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959874" y="4147661"/>
            <a:ext cx="56457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CDF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5926764" y="4128918"/>
            <a:ext cx="56457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CDF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212405" y="5789201"/>
            <a:ext cx="25154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&lt;Following similarity&gt;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96314" y="5827348"/>
            <a:ext cx="23469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&lt;Retweet similarity&gt;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322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Can conventional bot detectors detect  crowdturfing workers?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499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200" b="1" dirty="0" smtClean="0"/>
              <a:t>Account-based</a:t>
            </a:r>
            <a:r>
              <a:rPr lang="en-US" altLang="ko-KR" sz="2200" dirty="0" smtClean="0"/>
              <a:t> features (traditional)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Detect malicious accounts by using the characteristics of </a:t>
            </a:r>
            <a:r>
              <a:rPr lang="en-US" altLang="ko-KR" sz="1800" dirty="0" smtClean="0"/>
              <a:t>accounts</a:t>
            </a:r>
            <a:endParaRPr lang="en-US" altLang="ko-KR" sz="1800" dirty="0" smtClean="0"/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e.g., # of friends, contents of postings, popularity in OSNs, …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200" dirty="0" smtClean="0">
                <a:sym typeface="Wingdings" panose="05000000000000000000" pitchFamily="2" charset="2"/>
              </a:rPr>
              <a:t> Crowdturfing workers have a </a:t>
            </a:r>
            <a:r>
              <a:rPr lang="en-US" altLang="ko-KR" sz="2200" b="1" dirty="0" smtClean="0">
                <a:sym typeface="Wingdings" panose="05000000000000000000" pitchFamily="2" charset="2"/>
              </a:rPr>
              <a:t>high popularity</a:t>
            </a:r>
            <a:r>
              <a:rPr lang="en-US" altLang="ko-KR" sz="2200" dirty="0" smtClean="0">
                <a:sym typeface="Wingdings" panose="05000000000000000000" pitchFamily="2" charset="2"/>
              </a:rPr>
              <a:t> and </a:t>
            </a:r>
            <a:r>
              <a:rPr lang="en-US" altLang="ko-KR" sz="2200" b="1" dirty="0" smtClean="0">
                <a:sym typeface="Wingdings" panose="05000000000000000000" pitchFamily="2" charset="2"/>
              </a:rPr>
              <a:t>normal behaviors</a:t>
            </a:r>
            <a:r>
              <a:rPr lang="en-US" altLang="ko-KR" sz="2200" dirty="0" smtClean="0">
                <a:sym typeface="Wingdings" panose="05000000000000000000" pitchFamily="2" charset="2"/>
              </a:rPr>
              <a:t>.</a:t>
            </a:r>
            <a:endParaRPr lang="en-US" altLang="ko-KR" sz="22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 startAt="2"/>
            </a:pPr>
            <a:endParaRPr lang="en-US" altLang="ko-KR" sz="22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 startAt="2"/>
            </a:pPr>
            <a:r>
              <a:rPr lang="en-US" altLang="ko-KR" sz="2200" b="1" dirty="0" smtClean="0"/>
              <a:t>Synchronized-group activities </a:t>
            </a:r>
            <a:r>
              <a:rPr lang="en-US" altLang="ko-KR" sz="2200" dirty="0" smtClean="0"/>
              <a:t>(state-of-the-art)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Detect malicious accounts by using their synchronized behaviors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e.g., posting/sharing same contents at similar time, IP addresses, …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200" dirty="0">
                <a:sym typeface="Wingdings" panose="05000000000000000000" pitchFamily="2" charset="2"/>
              </a:rPr>
              <a:t> Crowdturfing workers </a:t>
            </a:r>
            <a:r>
              <a:rPr lang="en-US" altLang="ko-KR" sz="2200" dirty="0" smtClean="0">
                <a:sym typeface="Wingdings" panose="05000000000000000000" pitchFamily="2" charset="2"/>
              </a:rPr>
              <a:t>act </a:t>
            </a:r>
            <a:r>
              <a:rPr lang="en-US" altLang="ko-KR" sz="2200" b="1" dirty="0" smtClean="0">
                <a:sym typeface="Wingdings" panose="05000000000000000000" pitchFamily="2" charset="2"/>
              </a:rPr>
              <a:t>individually</a:t>
            </a:r>
            <a:r>
              <a:rPr lang="en-US" altLang="ko-KR" sz="2200" dirty="0" smtClean="0">
                <a:sym typeface="Wingdings" panose="05000000000000000000" pitchFamily="2" charset="2"/>
              </a:rPr>
              <a:t>.</a:t>
            </a:r>
            <a:endParaRPr lang="en-US" altLang="ko-KR" sz="2200" dirty="0"/>
          </a:p>
          <a:p>
            <a:pPr>
              <a:lnSpc>
                <a:spcPct val="120000"/>
              </a:lnSpc>
            </a:pPr>
            <a:endParaRPr lang="en-US" altLang="ko-KR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329333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Motivation &amp; Goal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499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3200" b="1" dirty="0" smtClean="0">
                <a:sym typeface="Wingdings" panose="05000000000000000000" pitchFamily="2" charset="2"/>
              </a:rPr>
              <a:t> We need a novel method to detect crowdturfing!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>
                <a:sym typeface="Wingdings" panose="05000000000000000000" pitchFamily="2" charset="2"/>
              </a:rPr>
              <a:t>But, detecting crowdturfing workers  difficult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>
                <a:sym typeface="Wingdings" panose="05000000000000000000" pitchFamily="2" charset="2"/>
              </a:rPr>
              <a:t>How about detect target objects of crowdturfing? </a:t>
            </a:r>
          </a:p>
          <a:p>
            <a:pPr lvl="6">
              <a:lnSpc>
                <a:spcPct val="120000"/>
              </a:lnSpc>
            </a:pPr>
            <a:endParaRPr lang="en-US" altLang="ko-KR" sz="2600" b="1" dirty="0" smtClean="0"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</a:pPr>
            <a:r>
              <a:rPr lang="en-US" altLang="ko-KR" sz="3200" dirty="0" smtClean="0"/>
              <a:t>Detect </a:t>
            </a:r>
            <a:r>
              <a:rPr lang="en-US" altLang="ko-KR" sz="3200" b="1" dirty="0" smtClean="0"/>
              <a:t>target objects </a:t>
            </a:r>
            <a:r>
              <a:rPr lang="en-US" altLang="ko-KR" sz="3200" dirty="0" smtClean="0"/>
              <a:t>of crowdturfing in OSNs</a:t>
            </a:r>
          </a:p>
          <a:p>
            <a:pPr lvl="1">
              <a:lnSpc>
                <a:spcPct val="110000"/>
              </a:lnSpc>
            </a:pPr>
            <a:r>
              <a:rPr lang="en-US" altLang="ko-KR" sz="2800" dirty="0" smtClean="0"/>
              <a:t>We detected tweets retweeted by crowdturfing services.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2800" dirty="0" smtClean="0"/>
              <a:t>  (using target-based features, not account-based features)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altLang="ko-KR" sz="2800" dirty="0" smtClean="0"/>
          </a:p>
          <a:p>
            <a:pPr>
              <a:lnSpc>
                <a:spcPct val="120000"/>
              </a:lnSpc>
            </a:pPr>
            <a:endParaRPr lang="en-US" altLang="ko-KR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63102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6097</TotalTime>
  <Words>1024</Words>
  <Application>Microsoft Office PowerPoint</Application>
  <PresentationFormat>와이드스크린</PresentationFormat>
  <Paragraphs>239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Arial</vt:lpstr>
      <vt:lpstr>Cambria Math</vt:lpstr>
      <vt:lpstr>Wingdings</vt:lpstr>
      <vt:lpstr>Office 테마</vt:lpstr>
      <vt:lpstr>CrowdTarget: Target-based Detection of  Crowdturfing in Online Social Networks</vt:lpstr>
      <vt:lpstr>Crowdsourcing &amp; Crowdturfing</vt:lpstr>
      <vt:lpstr>Examples of Crowdturfing Sites</vt:lpstr>
      <vt:lpstr>Crowdturfing Services for  Online Social Networks (OSNs)</vt:lpstr>
      <vt:lpstr>Crowdturfing Services v.s. Black-market Services</vt:lpstr>
      <vt:lpstr>Crowdturfing Workers v.s. Black-market Workers: Popularity</vt:lpstr>
      <vt:lpstr>Crowdturfing Workers v.s. Black-market Workers: Synchronized Group Activity</vt:lpstr>
      <vt:lpstr>Can conventional bot detectors detect  crowdturfing workers?</vt:lpstr>
      <vt:lpstr>Motivation &amp; Goal</vt:lpstr>
      <vt:lpstr>Contents</vt:lpstr>
      <vt:lpstr>Analysis(1/4): Retweet Time Distribution</vt:lpstr>
      <vt:lpstr>Analysis(2/4): Dominant Twitter Application</vt:lpstr>
      <vt:lpstr>Analysis(3/4): Unreachable Retweeter</vt:lpstr>
      <vt:lpstr>Analysis(4/4): Click Information</vt:lpstr>
      <vt:lpstr>Contents</vt:lpstr>
      <vt:lpstr>Overview</vt:lpstr>
      <vt:lpstr>Data</vt:lpstr>
      <vt:lpstr>Classification all tweets (without click info.)</vt:lpstr>
      <vt:lpstr>Classification tweets containing links</vt:lpstr>
      <vt:lpstr>Conclusion</vt:lpstr>
      <vt:lpstr>Thank You</vt:lpstr>
      <vt:lpstr>Dataset</vt:lpstr>
      <vt:lpstr>Error Analysis</vt:lpstr>
      <vt:lpstr>False-negative Analysis:  # of Retweets</vt:lpstr>
      <vt:lpstr>False-negative Analysis:  % of Unreachable Retweeters</vt:lpstr>
      <vt:lpstr>False-negative Analysis: # of Click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in  Online Social Networks</dc:title>
  <dc:creator>freestar</dc:creator>
  <cp:lastModifiedBy>freestar</cp:lastModifiedBy>
  <cp:revision>1381</cp:revision>
  <cp:lastPrinted>2015-10-08T06:04:39Z</cp:lastPrinted>
  <dcterms:created xsi:type="dcterms:W3CDTF">2015-06-12T02:27:09Z</dcterms:created>
  <dcterms:modified xsi:type="dcterms:W3CDTF">2015-10-11T06:57:32Z</dcterms:modified>
</cp:coreProperties>
</file>