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5" r:id="rId15"/>
    <p:sldId id="269" r:id="rId16"/>
    <p:sldId id="271" r:id="rId17"/>
    <p:sldId id="270" r:id="rId18"/>
    <p:sldId id="273" r:id="rId19"/>
    <p:sldId id="272" r:id="rId20"/>
    <p:sldId id="277" r:id="rId21"/>
    <p:sldId id="276" r:id="rId22"/>
    <p:sldId id="278" r:id="rId23"/>
    <p:sldId id="279" r:id="rId24"/>
    <p:sldId id="280" r:id="rId25"/>
    <p:sldId id="282" r:id="rId26"/>
    <p:sldId id="283" r:id="rId27"/>
    <p:sldId id="284" r:id="rId28"/>
    <p:sldId id="285" r:id="rId29"/>
    <p:sldId id="286" r:id="rId30"/>
    <p:sldId id="287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049" autoAdjust="0"/>
  </p:normalViewPr>
  <p:slideViewPr>
    <p:cSldViewPr snapToGrid="0">
      <p:cViewPr varScale="1">
        <p:scale>
          <a:sx n="59" d="100"/>
          <a:sy n="59" d="100"/>
        </p:scale>
        <p:origin x="2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205355-84C5-4E7A-99DF-37B1D529BB8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8E37BB8-6244-4AFA-B161-DD0065E23F9C}">
      <dgm:prSet phldrT="[文本]"/>
      <dgm:spPr/>
      <dgm:t>
        <a:bodyPr/>
        <a:lstStyle/>
        <a:p>
          <a:r>
            <a:rPr lang="zh-CN" altLang="en-US" dirty="0"/>
            <a:t>大规模发现漏洞</a:t>
          </a:r>
        </a:p>
      </dgm:t>
    </dgm:pt>
    <dgm:pt modelId="{2D8D6014-EC98-40E7-BEF5-D83B040737AB}" type="parTrans" cxnId="{5BCE985C-91A7-4B2E-9684-D2CC98E72F1B}">
      <dgm:prSet/>
      <dgm:spPr/>
      <dgm:t>
        <a:bodyPr/>
        <a:lstStyle/>
        <a:p>
          <a:endParaRPr lang="zh-CN" altLang="en-US"/>
        </a:p>
      </dgm:t>
    </dgm:pt>
    <dgm:pt modelId="{6EE3A865-B98B-4283-92F3-778C732842CE}" type="sibTrans" cxnId="{5BCE985C-91A7-4B2E-9684-D2CC98E72F1B}">
      <dgm:prSet/>
      <dgm:spPr/>
      <dgm:t>
        <a:bodyPr/>
        <a:lstStyle/>
        <a:p>
          <a:endParaRPr lang="zh-CN" altLang="en-US"/>
        </a:p>
      </dgm:t>
    </dgm:pt>
    <dgm:pt modelId="{F225A87C-BE94-4107-94DB-BE1BF21668EB}">
      <dgm:prSet phldrT="[文本]"/>
      <dgm:spPr/>
      <dgm:t>
        <a:bodyPr/>
        <a:lstStyle/>
        <a:p>
          <a:r>
            <a:rPr lang="zh-CN" altLang="en-US" dirty="0"/>
            <a:t>批量漏洞报告</a:t>
          </a:r>
        </a:p>
      </dgm:t>
    </dgm:pt>
    <dgm:pt modelId="{FCA8AF47-B481-4486-BDDB-EFB49A14F4DF}" type="parTrans" cxnId="{27BC5860-8AC6-405F-8277-DCDAF8103AFB}">
      <dgm:prSet/>
      <dgm:spPr/>
      <dgm:t>
        <a:bodyPr/>
        <a:lstStyle/>
        <a:p>
          <a:endParaRPr lang="zh-CN" altLang="en-US"/>
        </a:p>
      </dgm:t>
    </dgm:pt>
    <dgm:pt modelId="{1221B81A-1B92-4630-85C5-B7BE21AC7E6B}" type="sibTrans" cxnId="{27BC5860-8AC6-405F-8277-DCDAF8103AFB}">
      <dgm:prSet/>
      <dgm:spPr/>
      <dgm:t>
        <a:bodyPr/>
        <a:lstStyle/>
        <a:p>
          <a:endParaRPr lang="zh-CN" altLang="en-US"/>
        </a:p>
      </dgm:t>
    </dgm:pt>
    <dgm:pt modelId="{03D55F44-8CF8-484B-9575-C2167C102781}">
      <dgm:prSet phldrT="[文本]"/>
      <dgm:spPr/>
      <dgm:t>
        <a:bodyPr/>
        <a:lstStyle/>
        <a:p>
          <a:r>
            <a:rPr lang="zh-CN" altLang="en-US" dirty="0"/>
            <a:t>修复漏洞</a:t>
          </a:r>
        </a:p>
      </dgm:t>
    </dgm:pt>
    <dgm:pt modelId="{48A6A0F4-2AAB-4C71-A826-27344F911A1C}" type="parTrans" cxnId="{82A874A4-AC1D-43D2-97AB-7DA80F14A0E8}">
      <dgm:prSet/>
      <dgm:spPr/>
      <dgm:t>
        <a:bodyPr/>
        <a:lstStyle/>
        <a:p>
          <a:endParaRPr lang="zh-CN" altLang="en-US"/>
        </a:p>
      </dgm:t>
    </dgm:pt>
    <dgm:pt modelId="{921539FF-C5A0-4966-90E5-A4B62FCD0359}" type="sibTrans" cxnId="{82A874A4-AC1D-43D2-97AB-7DA80F14A0E8}">
      <dgm:prSet/>
      <dgm:spPr/>
      <dgm:t>
        <a:bodyPr/>
        <a:lstStyle/>
        <a:p>
          <a:endParaRPr lang="zh-CN" altLang="en-US"/>
        </a:p>
      </dgm:t>
    </dgm:pt>
    <dgm:pt modelId="{3FB6ADC0-B8E5-429A-AD88-57EE0A920327}" type="pres">
      <dgm:prSet presAssocID="{46205355-84C5-4E7A-99DF-37B1D529BB88}" presName="Name0" presStyleCnt="0">
        <dgm:presLayoutVars>
          <dgm:dir/>
          <dgm:resizeHandles val="exact"/>
        </dgm:presLayoutVars>
      </dgm:prSet>
      <dgm:spPr/>
    </dgm:pt>
    <dgm:pt modelId="{23554106-BC14-4E52-A9C8-64F3FA24C103}" type="pres">
      <dgm:prSet presAssocID="{C8E37BB8-6244-4AFA-B161-DD0065E23F9C}" presName="node" presStyleLbl="node1" presStyleIdx="0" presStyleCnt="3">
        <dgm:presLayoutVars>
          <dgm:bulletEnabled val="1"/>
        </dgm:presLayoutVars>
      </dgm:prSet>
      <dgm:spPr/>
    </dgm:pt>
    <dgm:pt modelId="{EB73FCBC-2BB5-458B-99FA-A7577CF48EFF}" type="pres">
      <dgm:prSet presAssocID="{6EE3A865-B98B-4283-92F3-778C732842CE}" presName="sibTrans" presStyleLbl="sibTrans2D1" presStyleIdx="0" presStyleCnt="2"/>
      <dgm:spPr/>
    </dgm:pt>
    <dgm:pt modelId="{54FFF92B-1A78-4B97-8826-8CA27AB6E3F0}" type="pres">
      <dgm:prSet presAssocID="{6EE3A865-B98B-4283-92F3-778C732842CE}" presName="connectorText" presStyleLbl="sibTrans2D1" presStyleIdx="0" presStyleCnt="2"/>
      <dgm:spPr/>
    </dgm:pt>
    <dgm:pt modelId="{CB143E58-C5B3-4062-A809-51ED28A7B4F5}" type="pres">
      <dgm:prSet presAssocID="{F225A87C-BE94-4107-94DB-BE1BF21668EB}" presName="node" presStyleLbl="node1" presStyleIdx="1" presStyleCnt="3">
        <dgm:presLayoutVars>
          <dgm:bulletEnabled val="1"/>
        </dgm:presLayoutVars>
      </dgm:prSet>
      <dgm:spPr/>
    </dgm:pt>
    <dgm:pt modelId="{AB690A19-A703-4061-B725-CDA3A73070B4}" type="pres">
      <dgm:prSet presAssocID="{1221B81A-1B92-4630-85C5-B7BE21AC7E6B}" presName="sibTrans" presStyleLbl="sibTrans2D1" presStyleIdx="1" presStyleCnt="2"/>
      <dgm:spPr/>
    </dgm:pt>
    <dgm:pt modelId="{2C84F445-03C5-4BEA-AD26-D51028DB0336}" type="pres">
      <dgm:prSet presAssocID="{1221B81A-1B92-4630-85C5-B7BE21AC7E6B}" presName="connectorText" presStyleLbl="sibTrans2D1" presStyleIdx="1" presStyleCnt="2"/>
      <dgm:spPr/>
    </dgm:pt>
    <dgm:pt modelId="{7EC4FA7A-74C9-4347-A6D4-3D4858AF97AE}" type="pres">
      <dgm:prSet presAssocID="{03D55F44-8CF8-484B-9575-C2167C102781}" presName="node" presStyleLbl="node1" presStyleIdx="2" presStyleCnt="3">
        <dgm:presLayoutVars>
          <dgm:bulletEnabled val="1"/>
        </dgm:presLayoutVars>
      </dgm:prSet>
      <dgm:spPr/>
    </dgm:pt>
  </dgm:ptLst>
  <dgm:cxnLst>
    <dgm:cxn modelId="{C9158132-0A94-4E06-BB40-12F62E21E722}" type="presOf" srcId="{C8E37BB8-6244-4AFA-B161-DD0065E23F9C}" destId="{23554106-BC14-4E52-A9C8-64F3FA24C103}" srcOrd="0" destOrd="0" presId="urn:microsoft.com/office/officeart/2005/8/layout/process1"/>
    <dgm:cxn modelId="{5BCE985C-91A7-4B2E-9684-D2CC98E72F1B}" srcId="{46205355-84C5-4E7A-99DF-37B1D529BB88}" destId="{C8E37BB8-6244-4AFA-B161-DD0065E23F9C}" srcOrd="0" destOrd="0" parTransId="{2D8D6014-EC98-40E7-BEF5-D83B040737AB}" sibTransId="{6EE3A865-B98B-4283-92F3-778C732842CE}"/>
    <dgm:cxn modelId="{27BC5860-8AC6-405F-8277-DCDAF8103AFB}" srcId="{46205355-84C5-4E7A-99DF-37B1D529BB88}" destId="{F225A87C-BE94-4107-94DB-BE1BF21668EB}" srcOrd="1" destOrd="0" parTransId="{FCA8AF47-B481-4486-BDDB-EFB49A14F4DF}" sibTransId="{1221B81A-1B92-4630-85C5-B7BE21AC7E6B}"/>
    <dgm:cxn modelId="{AEF79360-B09D-4D95-8BCA-046B573D563B}" type="presOf" srcId="{46205355-84C5-4E7A-99DF-37B1D529BB88}" destId="{3FB6ADC0-B8E5-429A-AD88-57EE0A920327}" srcOrd="0" destOrd="0" presId="urn:microsoft.com/office/officeart/2005/8/layout/process1"/>
    <dgm:cxn modelId="{67CE2243-9FD3-4C7D-894A-6E37594F8D71}" type="presOf" srcId="{1221B81A-1B92-4630-85C5-B7BE21AC7E6B}" destId="{2C84F445-03C5-4BEA-AD26-D51028DB0336}" srcOrd="1" destOrd="0" presId="urn:microsoft.com/office/officeart/2005/8/layout/process1"/>
    <dgm:cxn modelId="{BE3F5865-6D1D-4DA4-9798-A62B6D6F3A00}" type="presOf" srcId="{F225A87C-BE94-4107-94DB-BE1BF21668EB}" destId="{CB143E58-C5B3-4062-A809-51ED28A7B4F5}" srcOrd="0" destOrd="0" presId="urn:microsoft.com/office/officeart/2005/8/layout/process1"/>
    <dgm:cxn modelId="{82A874A4-AC1D-43D2-97AB-7DA80F14A0E8}" srcId="{46205355-84C5-4E7A-99DF-37B1D529BB88}" destId="{03D55F44-8CF8-484B-9575-C2167C102781}" srcOrd="2" destOrd="0" parTransId="{48A6A0F4-2AAB-4C71-A826-27344F911A1C}" sibTransId="{921539FF-C5A0-4966-90E5-A4B62FCD0359}"/>
    <dgm:cxn modelId="{C3FD1BC3-FBC3-4F5E-8396-B78D55FE9798}" type="presOf" srcId="{1221B81A-1B92-4630-85C5-B7BE21AC7E6B}" destId="{AB690A19-A703-4061-B725-CDA3A73070B4}" srcOrd="0" destOrd="0" presId="urn:microsoft.com/office/officeart/2005/8/layout/process1"/>
    <dgm:cxn modelId="{734F31DB-FF74-49C5-8521-3EC0B3D74B1C}" type="presOf" srcId="{6EE3A865-B98B-4283-92F3-778C732842CE}" destId="{EB73FCBC-2BB5-458B-99FA-A7577CF48EFF}" srcOrd="0" destOrd="0" presId="urn:microsoft.com/office/officeart/2005/8/layout/process1"/>
    <dgm:cxn modelId="{E60A1BF8-B83D-432E-AC01-132C133F1AE2}" type="presOf" srcId="{03D55F44-8CF8-484B-9575-C2167C102781}" destId="{7EC4FA7A-74C9-4347-A6D4-3D4858AF97AE}" srcOrd="0" destOrd="0" presId="urn:microsoft.com/office/officeart/2005/8/layout/process1"/>
    <dgm:cxn modelId="{0AA8C9FD-7828-4BC1-9750-2FBC4CB8D534}" type="presOf" srcId="{6EE3A865-B98B-4283-92F3-778C732842CE}" destId="{54FFF92B-1A78-4B97-8826-8CA27AB6E3F0}" srcOrd="1" destOrd="0" presId="urn:microsoft.com/office/officeart/2005/8/layout/process1"/>
    <dgm:cxn modelId="{18F397B9-E109-46B4-A5D2-D57E1C89C1D4}" type="presParOf" srcId="{3FB6ADC0-B8E5-429A-AD88-57EE0A920327}" destId="{23554106-BC14-4E52-A9C8-64F3FA24C103}" srcOrd="0" destOrd="0" presId="urn:microsoft.com/office/officeart/2005/8/layout/process1"/>
    <dgm:cxn modelId="{32F6FDEB-C441-4E5D-A3C3-BC8C4E293F43}" type="presParOf" srcId="{3FB6ADC0-B8E5-429A-AD88-57EE0A920327}" destId="{EB73FCBC-2BB5-458B-99FA-A7577CF48EFF}" srcOrd="1" destOrd="0" presId="urn:microsoft.com/office/officeart/2005/8/layout/process1"/>
    <dgm:cxn modelId="{AB8A58A8-8847-4C59-A326-2456FF07842E}" type="presParOf" srcId="{EB73FCBC-2BB5-458B-99FA-A7577CF48EFF}" destId="{54FFF92B-1A78-4B97-8826-8CA27AB6E3F0}" srcOrd="0" destOrd="0" presId="urn:microsoft.com/office/officeart/2005/8/layout/process1"/>
    <dgm:cxn modelId="{78AB4F72-CC4D-4129-B145-4D91A2B7CE9E}" type="presParOf" srcId="{3FB6ADC0-B8E5-429A-AD88-57EE0A920327}" destId="{CB143E58-C5B3-4062-A809-51ED28A7B4F5}" srcOrd="2" destOrd="0" presId="urn:microsoft.com/office/officeart/2005/8/layout/process1"/>
    <dgm:cxn modelId="{7252DB29-4426-49A7-B9B0-CD5E60C3C7A3}" type="presParOf" srcId="{3FB6ADC0-B8E5-429A-AD88-57EE0A920327}" destId="{AB690A19-A703-4061-B725-CDA3A73070B4}" srcOrd="3" destOrd="0" presId="urn:microsoft.com/office/officeart/2005/8/layout/process1"/>
    <dgm:cxn modelId="{B2A0FC35-58C6-4963-907E-10A433840818}" type="presParOf" srcId="{AB690A19-A703-4061-B725-CDA3A73070B4}" destId="{2C84F445-03C5-4BEA-AD26-D51028DB0336}" srcOrd="0" destOrd="0" presId="urn:microsoft.com/office/officeart/2005/8/layout/process1"/>
    <dgm:cxn modelId="{4A2D5FAC-8977-4FF5-BA44-4A8647C68600}" type="presParOf" srcId="{3FB6ADC0-B8E5-429A-AD88-57EE0A920327}" destId="{7EC4FA7A-74C9-4347-A6D4-3D4858AF97A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54106-BC14-4E52-A9C8-64F3FA24C103}">
      <dsp:nvSpPr>
        <dsp:cNvPr id="0" name=""/>
        <dsp:cNvSpPr/>
      </dsp:nvSpPr>
      <dsp:spPr>
        <a:xfrm>
          <a:off x="6931" y="519419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大规模发现漏洞</a:t>
          </a:r>
        </a:p>
      </dsp:txBody>
      <dsp:txXfrm>
        <a:off x="43340" y="555828"/>
        <a:ext cx="1998981" cy="1170261"/>
      </dsp:txXfrm>
    </dsp:sp>
    <dsp:sp modelId="{EB73FCBC-2BB5-458B-99FA-A7577CF48EFF}">
      <dsp:nvSpPr>
        <dsp:cNvPr id="0" name=""/>
        <dsp:cNvSpPr/>
      </dsp:nvSpPr>
      <dsp:spPr>
        <a:xfrm>
          <a:off x="2285910" y="884055"/>
          <a:ext cx="439221" cy="513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/>
        </a:p>
      </dsp:txBody>
      <dsp:txXfrm>
        <a:off x="2285910" y="986816"/>
        <a:ext cx="307455" cy="308284"/>
      </dsp:txXfrm>
    </dsp:sp>
    <dsp:sp modelId="{CB143E58-C5B3-4062-A809-51ED28A7B4F5}">
      <dsp:nvSpPr>
        <dsp:cNvPr id="0" name=""/>
        <dsp:cNvSpPr/>
      </dsp:nvSpPr>
      <dsp:spPr>
        <a:xfrm>
          <a:off x="2907450" y="519419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批量漏洞报告</a:t>
          </a:r>
        </a:p>
      </dsp:txBody>
      <dsp:txXfrm>
        <a:off x="2943859" y="555828"/>
        <a:ext cx="1998981" cy="1170261"/>
      </dsp:txXfrm>
    </dsp:sp>
    <dsp:sp modelId="{AB690A19-A703-4061-B725-CDA3A73070B4}">
      <dsp:nvSpPr>
        <dsp:cNvPr id="0" name=""/>
        <dsp:cNvSpPr/>
      </dsp:nvSpPr>
      <dsp:spPr>
        <a:xfrm>
          <a:off x="5186429" y="884055"/>
          <a:ext cx="439221" cy="513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/>
        </a:p>
      </dsp:txBody>
      <dsp:txXfrm>
        <a:off x="5186429" y="986816"/>
        <a:ext cx="307455" cy="308284"/>
      </dsp:txXfrm>
    </dsp:sp>
    <dsp:sp modelId="{7EC4FA7A-74C9-4347-A6D4-3D4858AF97AE}">
      <dsp:nvSpPr>
        <dsp:cNvPr id="0" name=""/>
        <dsp:cNvSpPr/>
      </dsp:nvSpPr>
      <dsp:spPr>
        <a:xfrm>
          <a:off x="5807969" y="519419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修复漏洞</a:t>
          </a:r>
        </a:p>
      </dsp:txBody>
      <dsp:txXfrm>
        <a:off x="5844378" y="555828"/>
        <a:ext cx="1998981" cy="1170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10A0A-936B-4DF2-A1C9-65AA9190F446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51C7C-21D6-4A14-9D00-157014DB7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762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Present by </a:t>
            </a:r>
            <a:r>
              <a:rPr lang="en-US" altLang="zh-CN" dirty="0" err="1"/>
              <a:t>chenyuan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51C7C-21D6-4A14-9D00-157014DB74F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369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是没收到邮件还是收到了邮件不采取行动</a:t>
            </a:r>
            <a:endParaRPr lang="en-US" altLang="zh-CN" dirty="0"/>
          </a:p>
          <a:p>
            <a:r>
              <a:rPr lang="zh-CN" altLang="en-US" dirty="0"/>
              <a:t>尝试的其他替代方案 物理上的邮件 电话 网络表单 社交网络</a:t>
            </a:r>
            <a:endParaRPr lang="en-US" altLang="zh-CN" dirty="0"/>
          </a:p>
          <a:p>
            <a:r>
              <a:rPr lang="zh-CN" altLang="en-US" dirty="0"/>
              <a:t>进一步从管理员的角度理解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51C7C-21D6-4A14-9D00-157014DB74F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085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BCD5-23F4-4068-BC3B-5C775E5F90D0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9385-6FBF-4391-90CE-304A3B78D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92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BCD5-23F4-4068-BC3B-5C775E5F90D0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9385-6FBF-4391-90CE-304A3B78D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260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BCD5-23F4-4068-BC3B-5C775E5F90D0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9385-6FBF-4391-90CE-304A3B78D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584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BCD5-23F4-4068-BC3B-5C775E5F90D0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9385-6FBF-4391-90CE-304A3B78D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71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BCD5-23F4-4068-BC3B-5C775E5F90D0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9385-6FBF-4391-90CE-304A3B78D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45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BCD5-23F4-4068-BC3B-5C775E5F90D0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9385-6FBF-4391-90CE-304A3B78D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BCD5-23F4-4068-BC3B-5C775E5F90D0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9385-6FBF-4391-90CE-304A3B78D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455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BCD5-23F4-4068-BC3B-5C775E5F90D0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9385-6FBF-4391-90CE-304A3B78D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646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BCD5-23F4-4068-BC3B-5C775E5F90D0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9385-6FBF-4391-90CE-304A3B78D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0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BCD5-23F4-4068-BC3B-5C775E5F90D0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9385-6FBF-4391-90CE-304A3B78D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815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BCD5-23F4-4068-BC3B-5C775E5F90D0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9385-6FBF-4391-90CE-304A3B78D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30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FBCD5-23F4-4068-BC3B-5C775E5F90D0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F9385-6FBF-4391-90CE-304A3B78D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53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F8808-1A8C-4189-AF95-D8EBCA369F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Didn’t You Hear Me? — Towards More Successful Web Vulnerability Notifications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C0187C-F8B3-4E31-9A18-84D617841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9" y="3844084"/>
            <a:ext cx="8189259" cy="2207091"/>
          </a:xfrm>
        </p:spPr>
        <p:txBody>
          <a:bodyPr>
            <a:normAutofit/>
          </a:bodyPr>
          <a:lstStyle/>
          <a:p>
            <a:r>
              <a:rPr lang="en-US" altLang="zh-CN" dirty="0"/>
              <a:t>Ben Stock∗ , Giancarlo Pellegrino∗‡, Frank Li† , Michael Backes∗ , and Christian </a:t>
            </a:r>
            <a:r>
              <a:rPr lang="en-US" altLang="zh-CN" dirty="0" err="1"/>
              <a:t>Rossow</a:t>
            </a:r>
            <a:r>
              <a:rPr lang="en-US" altLang="zh-CN" dirty="0"/>
              <a:t>∗ </a:t>
            </a:r>
          </a:p>
          <a:p>
            <a:r>
              <a:rPr lang="en-US" altLang="zh-CN" dirty="0"/>
              <a:t>∗CISPA, Saarland University ‡Stanford University †UC Berkeley</a:t>
            </a:r>
          </a:p>
          <a:p>
            <a:r>
              <a:rPr lang="en-US" altLang="zh-CN" dirty="0"/>
              <a:t>NDSS 2018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4800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DE92077-F7DD-45DA-B8CD-580379809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365125"/>
            <a:ext cx="6751864" cy="645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95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D2505-449F-4106-8F84-AF7EFD7D7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1257"/>
            <a:ext cx="7886700" cy="67437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Hello,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 am a security researcher at the Center for IT-Security, Privacy and Accountability at Saarland University, Germany.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 have found a vulnerability in your site domain.com. I would like to disclose the vulnerability to the correct contact. Could you please point me to that person or confirm that this is you?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Thank you and best regards,</a:t>
            </a:r>
          </a:p>
          <a:p>
            <a:pPr marL="0" indent="0">
              <a:buNone/>
            </a:pPr>
            <a:r>
              <a:rPr lang="en-US" altLang="zh-CN" dirty="0"/>
              <a:t> Ben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---</a:t>
            </a:r>
          </a:p>
          <a:p>
            <a:pPr marL="0" indent="0">
              <a:buNone/>
            </a:pPr>
            <a:r>
              <a:rPr lang="en-US" altLang="zh-CN" dirty="0"/>
              <a:t>Dr.-</a:t>
            </a:r>
            <a:r>
              <a:rPr lang="en-US" altLang="zh-CN" dirty="0" err="1"/>
              <a:t>Ing</a:t>
            </a:r>
            <a:r>
              <a:rPr lang="en-US" altLang="zh-CN" dirty="0"/>
              <a:t>. Ben Stock</a:t>
            </a:r>
          </a:p>
          <a:p>
            <a:pPr marL="0" indent="0">
              <a:buNone/>
            </a:pPr>
            <a:r>
              <a:rPr lang="en-US" altLang="zh-CN" dirty="0"/>
              <a:t>Center for IT-Security, Privacy and Accountability (CISPA)</a:t>
            </a:r>
          </a:p>
          <a:p>
            <a:pPr marL="0" indent="0">
              <a:buNone/>
            </a:pPr>
            <a:r>
              <a:rPr lang="en-US" altLang="zh-CN" dirty="0"/>
              <a:t>Saarland University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849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2A5CE-C460-4BBA-B274-AC5014D7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 </a:t>
            </a:r>
            <a:r>
              <a:rPr lang="zh-CN" altLang="en-US" dirty="0"/>
              <a:t>邮件怎么写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D2F543-A4AF-4E65-83F4-3BE87CAB3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纯文本</a:t>
            </a:r>
            <a:endParaRPr lang="en-US" altLang="zh-CN" dirty="0"/>
          </a:p>
          <a:p>
            <a:pPr lvl="1"/>
            <a:r>
              <a:rPr lang="zh-CN" altLang="en-US" dirty="0"/>
              <a:t>普通邮件 发件人显示为</a:t>
            </a:r>
            <a:r>
              <a:rPr lang="en-US" altLang="zh-CN" dirty="0"/>
              <a:t>Ben Stock &lt;</a:t>
            </a:r>
            <a:r>
              <a:rPr lang="en-US" altLang="zh-CN" dirty="0" err="1"/>
              <a:t>ben.stock@notify</a:t>
            </a:r>
            <a:r>
              <a:rPr lang="en-US" altLang="zh-CN" dirty="0"/>
              <a:t>. cispa.uni-saarland.de&gt;</a:t>
            </a:r>
          </a:p>
          <a:p>
            <a:pPr lvl="1"/>
            <a:r>
              <a:rPr lang="en-US" altLang="zh-CN" dirty="0"/>
              <a:t>S/MIME</a:t>
            </a:r>
            <a:r>
              <a:rPr lang="zh-CN" altLang="en-US" dirty="0"/>
              <a:t>邮件 内容一样 但进行签名</a:t>
            </a:r>
            <a:endParaRPr lang="en-US" altLang="zh-CN" dirty="0"/>
          </a:p>
          <a:p>
            <a:pPr lvl="1"/>
            <a:r>
              <a:rPr lang="zh-CN" altLang="en-US" dirty="0"/>
              <a:t>不用人名 不签名 </a:t>
            </a:r>
            <a:r>
              <a:rPr lang="en-US" altLang="zh-CN" dirty="0"/>
              <a:t>Vulnerability Notification &lt;notify@...&gt;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网页邮件</a:t>
            </a:r>
            <a:endParaRPr lang="en-US" altLang="zh-CN" dirty="0"/>
          </a:p>
          <a:p>
            <a:pPr lvl="1"/>
            <a:r>
              <a:rPr lang="zh-CN" altLang="en-US" dirty="0"/>
              <a:t>附加用于追踪的外部元素 邮件的图片</a:t>
            </a:r>
            <a:r>
              <a:rPr lang="en-US" altLang="zh-CN" dirty="0" err="1"/>
              <a:t>url</a:t>
            </a:r>
            <a:r>
              <a:rPr lang="zh-CN" altLang="en-US" dirty="0"/>
              <a:t>是唯一的</a:t>
            </a:r>
            <a:endParaRPr lang="en-US" altLang="zh-CN" dirty="0"/>
          </a:p>
          <a:p>
            <a:pPr lvl="1"/>
            <a:r>
              <a:rPr lang="zh-CN" altLang="en-US" dirty="0"/>
              <a:t>没有外部资源</a:t>
            </a:r>
            <a:endParaRPr lang="en-US" altLang="zh-CN" dirty="0"/>
          </a:p>
          <a:p>
            <a:pPr lvl="1"/>
            <a:r>
              <a:rPr lang="zh-CN" altLang="en-US" dirty="0"/>
              <a:t>友好型 不包含技术信息 要求回复</a:t>
            </a:r>
          </a:p>
        </p:txBody>
      </p:sp>
    </p:spTree>
    <p:extLst>
      <p:ext uri="{BB962C8B-B14F-4D97-AF65-F5344CB8AC3E}">
        <p14:creationId xmlns:p14="http://schemas.microsoft.com/office/powerpoint/2010/main" val="1480107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E13A2-5AA0-4A53-9811-9F83902D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 </a:t>
            </a:r>
            <a:r>
              <a:rPr lang="zh-CN" altLang="en-US" dirty="0"/>
              <a:t>邮件怎么写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A219E7C-5FC1-41E4-8869-0DA426C68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713" y="1862931"/>
            <a:ext cx="8168574" cy="401535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09C6255-3BF7-40B1-A663-1574C71C3622}"/>
              </a:ext>
            </a:extLst>
          </p:cNvPr>
          <p:cNvSpPr txBox="1"/>
          <p:nvPr/>
        </p:nvSpPr>
        <p:spPr>
          <a:xfrm>
            <a:off x="3233057" y="6018198"/>
            <a:ext cx="2792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表</a:t>
            </a:r>
            <a:r>
              <a:rPr lang="en-US" altLang="zh-CN" sz="2000" dirty="0"/>
              <a:t>1 </a:t>
            </a:r>
            <a:r>
              <a:rPr lang="zh-CN" altLang="en-US" sz="2000" dirty="0"/>
              <a:t>各个分组的大小</a:t>
            </a:r>
          </a:p>
        </p:txBody>
      </p:sp>
    </p:spTree>
    <p:extLst>
      <p:ext uri="{BB962C8B-B14F-4D97-AF65-F5344CB8AC3E}">
        <p14:creationId xmlns:p14="http://schemas.microsoft.com/office/powerpoint/2010/main" val="3218301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E13A2-5AA0-4A53-9811-9F83902D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</a:t>
            </a:r>
            <a:r>
              <a:rPr lang="zh-CN" altLang="en-US" dirty="0"/>
              <a:t>邮件效果的测量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A219E7C-5FC1-41E4-8869-0DA426C68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75" y="1862931"/>
            <a:ext cx="7092650" cy="401535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09C6255-3BF7-40B1-A663-1574C71C3622}"/>
              </a:ext>
            </a:extLst>
          </p:cNvPr>
          <p:cNvSpPr txBox="1"/>
          <p:nvPr/>
        </p:nvSpPr>
        <p:spPr>
          <a:xfrm>
            <a:off x="2628900" y="6011120"/>
            <a:ext cx="4653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表</a:t>
            </a:r>
            <a:r>
              <a:rPr lang="en-US" altLang="zh-CN" sz="2000" dirty="0"/>
              <a:t>2 </a:t>
            </a:r>
            <a:r>
              <a:rPr lang="zh-CN" altLang="en-US" sz="2000" dirty="0"/>
              <a:t>结束时（</a:t>
            </a:r>
            <a:r>
              <a:rPr lang="en-US" altLang="zh-CN" sz="2000" dirty="0"/>
              <a:t>2017.3.17</a:t>
            </a:r>
            <a:r>
              <a:rPr lang="zh-CN" altLang="en-US" sz="2000" dirty="0"/>
              <a:t>）修复率</a:t>
            </a:r>
          </a:p>
        </p:txBody>
      </p:sp>
    </p:spTree>
    <p:extLst>
      <p:ext uri="{BB962C8B-B14F-4D97-AF65-F5344CB8AC3E}">
        <p14:creationId xmlns:p14="http://schemas.microsoft.com/office/powerpoint/2010/main" val="1636875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E13A2-5AA0-4A53-9811-9F83902D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</a:t>
            </a:r>
            <a:r>
              <a:rPr lang="zh-CN" altLang="en-US" dirty="0"/>
              <a:t>邮件效果的测量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B6F8B8-7C76-4D6F-AF33-58E57E137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4867" y="6023774"/>
            <a:ext cx="3816804" cy="577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修复的域名数量 </a:t>
            </a:r>
            <a:r>
              <a:rPr lang="en-US" altLang="zh-CN" dirty="0"/>
              <a:t>Git</a:t>
            </a:r>
            <a:r>
              <a:rPr lang="zh-CN" altLang="en-US" dirty="0"/>
              <a:t>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5A81F7F-0CC7-4505-823C-A9303BE9A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36" y="1257245"/>
            <a:ext cx="7323364" cy="476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68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E13A2-5AA0-4A53-9811-9F83902D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</a:t>
            </a:r>
            <a:r>
              <a:rPr lang="zh-CN" altLang="en-US" dirty="0"/>
              <a:t>邮件效果的测量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B6F8B8-7C76-4D6F-AF33-58E57E137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4867" y="6023774"/>
            <a:ext cx="3816804" cy="577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修复的域名数量 </a:t>
            </a:r>
            <a:r>
              <a:rPr lang="en-US" altLang="zh-CN" dirty="0"/>
              <a:t>WP</a:t>
            </a:r>
            <a:r>
              <a:rPr lang="zh-CN" altLang="en-US" dirty="0"/>
              <a:t>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5A81F7F-0CC7-4505-823C-A9303BE9A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36" y="1328768"/>
            <a:ext cx="7323364" cy="462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293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7E96F-5FE4-4C3C-B284-009A6D070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</a:t>
            </a:r>
            <a:r>
              <a:rPr lang="zh-CN" altLang="en-US" dirty="0"/>
              <a:t>报告查看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6EB26A6-B78F-4F7F-9B7A-B54CD5097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414" y="1585912"/>
            <a:ext cx="7135586" cy="4425436"/>
          </a:xfrm>
          <a:prstGeom prst="rect">
            <a:avLst/>
          </a:prstGeo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DA64F8-DCF8-410C-A103-F0191F678D69}"/>
              </a:ext>
            </a:extLst>
          </p:cNvPr>
          <p:cNvSpPr txBox="1">
            <a:spLocks/>
          </p:cNvSpPr>
          <p:nvPr/>
        </p:nvSpPr>
        <p:spPr>
          <a:xfrm>
            <a:off x="3024867" y="6023774"/>
            <a:ext cx="3816804" cy="577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报告查看率 </a:t>
            </a:r>
            <a:r>
              <a:rPr lang="en-US" altLang="zh-CN" dirty="0"/>
              <a:t>Git</a:t>
            </a:r>
            <a:r>
              <a:rPr lang="zh-CN" altLang="en-US" dirty="0"/>
              <a:t>组</a:t>
            </a:r>
          </a:p>
        </p:txBody>
      </p:sp>
    </p:spTree>
    <p:extLst>
      <p:ext uri="{BB962C8B-B14F-4D97-AF65-F5344CB8AC3E}">
        <p14:creationId xmlns:p14="http://schemas.microsoft.com/office/powerpoint/2010/main" val="1315773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7E96F-5FE4-4C3C-B284-009A6D070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</a:t>
            </a:r>
            <a:r>
              <a:rPr lang="zh-CN" altLang="en-US" dirty="0"/>
              <a:t>报告查看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6EB26A6-B78F-4F7F-9B7A-B54CD5097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85" y="1585912"/>
            <a:ext cx="6972043" cy="4425436"/>
          </a:xfrm>
          <a:prstGeom prst="rect">
            <a:avLst/>
          </a:prstGeo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DA64F8-DCF8-410C-A103-F0191F678D69}"/>
              </a:ext>
            </a:extLst>
          </p:cNvPr>
          <p:cNvSpPr txBox="1">
            <a:spLocks/>
          </p:cNvSpPr>
          <p:nvPr/>
        </p:nvSpPr>
        <p:spPr>
          <a:xfrm>
            <a:off x="3024867" y="6023774"/>
            <a:ext cx="3816804" cy="577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报告查看率 </a:t>
            </a:r>
            <a:r>
              <a:rPr lang="en-US" altLang="zh-CN" dirty="0"/>
              <a:t>WP</a:t>
            </a:r>
            <a:r>
              <a:rPr lang="zh-CN" altLang="en-US" dirty="0"/>
              <a:t>组</a:t>
            </a:r>
          </a:p>
        </p:txBody>
      </p:sp>
    </p:spTree>
    <p:extLst>
      <p:ext uri="{BB962C8B-B14F-4D97-AF65-F5344CB8AC3E}">
        <p14:creationId xmlns:p14="http://schemas.microsoft.com/office/powerpoint/2010/main" val="2700524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604C9-3D52-4F9C-B0AC-3372AC8C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</a:t>
            </a:r>
            <a:r>
              <a:rPr lang="zh-CN" altLang="en-US" dirty="0"/>
              <a:t>报告查看 → 修复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56197A4-64C0-4D03-A48C-0DEB5B9F6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31165" y="2555935"/>
            <a:ext cx="9406329" cy="227732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DC7B999-DB85-4BA1-945D-795C41A556E6}"/>
              </a:ext>
            </a:extLst>
          </p:cNvPr>
          <p:cNvSpPr txBox="1"/>
          <p:nvPr/>
        </p:nvSpPr>
        <p:spPr>
          <a:xfrm>
            <a:off x="2330902" y="5236837"/>
            <a:ext cx="4482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表</a:t>
            </a:r>
            <a:r>
              <a:rPr lang="en-US" altLang="zh-CN" sz="2400" dirty="0"/>
              <a:t>4. </a:t>
            </a:r>
            <a:r>
              <a:rPr lang="zh-CN" altLang="en-US" sz="2400" dirty="0"/>
              <a:t>报告查看率，查看后修复率</a:t>
            </a:r>
          </a:p>
        </p:txBody>
      </p:sp>
    </p:spTree>
    <p:extLst>
      <p:ext uri="{BB962C8B-B14F-4D97-AF65-F5344CB8AC3E}">
        <p14:creationId xmlns:p14="http://schemas.microsoft.com/office/powerpoint/2010/main" val="153444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332B4-CA31-493C-A89A-E6CAFBD40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4A80256-60F1-4B78-B0C5-66307C533D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2984335"/>
              </p:ext>
            </p:extLst>
          </p:nvPr>
        </p:nvGraphicFramePr>
        <p:xfrm>
          <a:off x="628650" y="1825625"/>
          <a:ext cx="7886700" cy="2281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A59D96B-E73E-4E3B-A0C2-B7CAE1785DBE}"/>
              </a:ext>
            </a:extLst>
          </p:cNvPr>
          <p:cNvSpPr txBox="1"/>
          <p:nvPr/>
        </p:nvSpPr>
        <p:spPr>
          <a:xfrm>
            <a:off x="769257" y="3991429"/>
            <a:ext cx="77460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什么因素阻碍了成功通知？ 技术、人为因素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邮件之外的替代方案？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进行用户调查，网站管理员怎么看我们的通知行为</a:t>
            </a:r>
          </a:p>
        </p:txBody>
      </p:sp>
    </p:spTree>
    <p:extLst>
      <p:ext uri="{BB962C8B-B14F-4D97-AF65-F5344CB8AC3E}">
        <p14:creationId xmlns:p14="http://schemas.microsoft.com/office/powerpoint/2010/main" val="152549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68654-CE3E-420B-A09E-AFE9D83D4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In-Depth Analysis </a:t>
            </a:r>
            <a:r>
              <a:rPr lang="zh-CN" altLang="en-US" dirty="0"/>
              <a:t>技术因素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7A415-A78B-45C8-BFA8-A88B2EA54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拒收的邮件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Git               1085 / 8160    13.3%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WordPress 1906/ 12442   15.3%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2193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68654-CE3E-420B-A09E-AFE9D83D4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In-Depth Analysis </a:t>
            </a:r>
            <a:r>
              <a:rPr lang="zh-CN" altLang="en-US" dirty="0"/>
              <a:t>技术因素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7A415-A78B-45C8-BFA8-A88B2EA54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垃圾邮件过滤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8D14E0-4898-44B0-98A0-30A47F5BA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415268"/>
            <a:ext cx="7800975" cy="24193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E37F109-9E19-46E2-B3B5-92A9928CD23A}"/>
              </a:ext>
            </a:extLst>
          </p:cNvPr>
          <p:cNvSpPr txBox="1"/>
          <p:nvPr/>
        </p:nvSpPr>
        <p:spPr>
          <a:xfrm>
            <a:off x="3149372" y="5193428"/>
            <a:ext cx="2845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表</a:t>
            </a:r>
            <a:r>
              <a:rPr lang="en-US" altLang="zh-CN" sz="2400" dirty="0"/>
              <a:t>5. Git</a:t>
            </a:r>
            <a:r>
              <a:rPr lang="zh-CN" altLang="en-US" sz="2400" dirty="0"/>
              <a:t>组跟踪分析</a:t>
            </a:r>
          </a:p>
        </p:txBody>
      </p:sp>
    </p:spTree>
    <p:extLst>
      <p:ext uri="{BB962C8B-B14F-4D97-AF65-F5344CB8AC3E}">
        <p14:creationId xmlns:p14="http://schemas.microsoft.com/office/powerpoint/2010/main" val="2207416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68654-CE3E-420B-A09E-AFE9D83D4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In-Depth Analysis </a:t>
            </a:r>
            <a:r>
              <a:rPr lang="zh-CN" altLang="en-US" dirty="0"/>
              <a:t>人为因素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7A415-A78B-45C8-BFA8-A88B2EA54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237764" cy="4351338"/>
          </a:xfrm>
        </p:spPr>
        <p:txBody>
          <a:bodyPr/>
          <a:lstStyle/>
          <a:p>
            <a:r>
              <a:rPr lang="zh-CN" altLang="en-US" dirty="0"/>
              <a:t>为什么没修复呢？ </a:t>
            </a:r>
            <a:r>
              <a:rPr lang="en-US" altLang="zh-CN" dirty="0"/>
              <a:t>15</a:t>
            </a:r>
            <a:r>
              <a:rPr lang="zh-CN" altLang="en-US" dirty="0"/>
              <a:t>回复</a:t>
            </a:r>
            <a:r>
              <a:rPr lang="en-US" altLang="zh-CN" dirty="0"/>
              <a:t>/</a:t>
            </a:r>
            <a:r>
              <a:rPr lang="zh-CN" altLang="en-US" dirty="0"/>
              <a:t>询问</a:t>
            </a:r>
            <a:r>
              <a:rPr lang="en-US" altLang="zh-CN" dirty="0"/>
              <a:t>360</a:t>
            </a:r>
            <a:r>
              <a:rPr lang="zh-CN" altLang="en-US" dirty="0"/>
              <a:t>个域名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认为不需要修 如打算不再使用</a:t>
            </a:r>
            <a:r>
              <a:rPr lang="en-US" altLang="zh-CN" dirty="0"/>
              <a:t>WordPress</a:t>
            </a:r>
          </a:p>
          <a:p>
            <a:pPr lvl="1"/>
            <a:r>
              <a:rPr lang="zh-CN" altLang="en-US" dirty="0"/>
              <a:t>没意识到之前的提醒邮件 可能大团队或管理人员轮换</a:t>
            </a:r>
            <a:endParaRPr lang="en-US" altLang="zh-CN" dirty="0"/>
          </a:p>
          <a:p>
            <a:pPr lvl="1"/>
            <a:r>
              <a:rPr lang="zh-CN" altLang="en-US" dirty="0"/>
              <a:t>收件人并不管理这个域名</a:t>
            </a:r>
            <a:endParaRPr lang="en-US" altLang="zh-CN" dirty="0"/>
          </a:p>
          <a:p>
            <a:pPr lvl="1"/>
            <a:r>
              <a:rPr lang="zh-CN" altLang="en-US" dirty="0"/>
              <a:t>升级会影响插件的兼容性</a:t>
            </a:r>
            <a:endParaRPr lang="en-US" altLang="zh-CN" dirty="0"/>
          </a:p>
          <a:p>
            <a:pPr lvl="1"/>
            <a:r>
              <a:rPr lang="zh-CN" altLang="en-US" dirty="0"/>
              <a:t>之前修复了问题又出现 可能是错误的配置</a:t>
            </a:r>
            <a:endParaRPr lang="en-US" altLang="zh-CN" dirty="0"/>
          </a:p>
          <a:p>
            <a:pPr lvl="1"/>
            <a:r>
              <a:rPr lang="zh-CN" altLang="en-US" dirty="0"/>
              <a:t>只是忘了</a:t>
            </a:r>
            <a:endParaRPr lang="en-US" altLang="zh-CN" dirty="0"/>
          </a:p>
          <a:p>
            <a:pPr lvl="1"/>
            <a:r>
              <a:rPr lang="zh-CN" altLang="en-US" dirty="0"/>
              <a:t>提供的信息不受信任</a:t>
            </a:r>
          </a:p>
        </p:txBody>
      </p:sp>
    </p:spTree>
    <p:extLst>
      <p:ext uri="{BB962C8B-B14F-4D97-AF65-F5344CB8AC3E}">
        <p14:creationId xmlns:p14="http://schemas.microsoft.com/office/powerpoint/2010/main" val="1625578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68654-CE3E-420B-A09E-AFE9D83D4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In-Depth Analysis </a:t>
            </a:r>
            <a:r>
              <a:rPr lang="zh-CN" altLang="en-US" dirty="0"/>
              <a:t>人为因素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7A415-A78B-45C8-BFA8-A88B2EA54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237764" cy="4351338"/>
          </a:xfrm>
        </p:spPr>
        <p:txBody>
          <a:bodyPr/>
          <a:lstStyle/>
          <a:p>
            <a:r>
              <a:rPr lang="zh-CN" altLang="en-US" dirty="0"/>
              <a:t>更新频率与修复率的关联</a:t>
            </a:r>
            <a:endParaRPr lang="en-US" altLang="zh-CN" dirty="0"/>
          </a:p>
          <a:p>
            <a:r>
              <a:rPr lang="en-US" altLang="zh-CN" dirty="0"/>
              <a:t>RSS feed: </a:t>
            </a:r>
            <a:r>
              <a:rPr lang="en-US" altLang="zh-CN" dirty="0" err="1"/>
              <a:t>lastBuildDate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660</a:t>
            </a:r>
            <a:r>
              <a:rPr lang="zh-CN" altLang="en-US" dirty="0"/>
              <a:t>个域名</a:t>
            </a:r>
            <a:endParaRPr lang="en-US" altLang="zh-CN" dirty="0"/>
          </a:p>
          <a:p>
            <a:pPr lvl="1"/>
            <a:r>
              <a:rPr lang="zh-CN" altLang="en-US" dirty="0"/>
              <a:t>修复了的 平均距最后更新</a:t>
            </a:r>
            <a:r>
              <a:rPr lang="en-US" altLang="zh-CN" dirty="0"/>
              <a:t>60</a:t>
            </a:r>
            <a:r>
              <a:rPr lang="zh-CN" altLang="en-US" dirty="0"/>
              <a:t>天</a:t>
            </a:r>
            <a:endParaRPr lang="en-US" altLang="zh-CN" dirty="0"/>
          </a:p>
          <a:p>
            <a:pPr lvl="1"/>
            <a:r>
              <a:rPr lang="zh-CN" altLang="en-US" dirty="0"/>
              <a:t>没修复 平均距最后更新</a:t>
            </a:r>
            <a:r>
              <a:rPr lang="en-US" altLang="zh-CN" dirty="0"/>
              <a:t>115</a:t>
            </a:r>
            <a:r>
              <a:rPr lang="zh-CN" altLang="en-US" dirty="0"/>
              <a:t>天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验证假设</a:t>
            </a:r>
            <a:r>
              <a:rPr lang="en-US" altLang="zh-CN" dirty="0"/>
              <a:t>——</a:t>
            </a:r>
            <a:r>
              <a:rPr lang="zh-CN" altLang="en-US" dirty="0"/>
              <a:t>不修复的更少维护 或 运行着更新就有兼容问题的老版本</a:t>
            </a:r>
          </a:p>
        </p:txBody>
      </p:sp>
    </p:spTree>
    <p:extLst>
      <p:ext uri="{BB962C8B-B14F-4D97-AF65-F5344CB8AC3E}">
        <p14:creationId xmlns:p14="http://schemas.microsoft.com/office/powerpoint/2010/main" val="1799064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5D4AF-43A9-4FA5-9B0F-6277B9272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401050" cy="1325563"/>
          </a:xfrm>
        </p:spPr>
        <p:txBody>
          <a:bodyPr/>
          <a:lstStyle/>
          <a:p>
            <a:r>
              <a:rPr lang="en-US" altLang="zh-CN" dirty="0"/>
              <a:t>In-Depth Analysis </a:t>
            </a:r>
            <a:r>
              <a:rPr lang="zh-CN" altLang="en-US" dirty="0"/>
              <a:t>跟踪</a:t>
            </a:r>
            <a:r>
              <a:rPr lang="en-US" altLang="zh-CN" dirty="0"/>
              <a:t>Tracking</a:t>
            </a:r>
            <a:r>
              <a:rPr lang="zh-CN" altLang="en-US" dirty="0"/>
              <a:t>分析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91168D8-9D93-4A2F-BF42-C026D1F91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321597"/>
            <a:ext cx="7886700" cy="187119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2D08A95-E4D6-4220-9A56-A42DBA1C5785}"/>
              </a:ext>
            </a:extLst>
          </p:cNvPr>
          <p:cNvSpPr txBox="1"/>
          <p:nvPr/>
        </p:nvSpPr>
        <p:spPr>
          <a:xfrm>
            <a:off x="2987106" y="3203543"/>
            <a:ext cx="316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表</a:t>
            </a:r>
            <a:r>
              <a:rPr lang="en-US" altLang="zh-CN" sz="2400" dirty="0"/>
              <a:t>6. </a:t>
            </a:r>
            <a:r>
              <a:rPr lang="zh-CN" altLang="en-US" sz="2400" dirty="0"/>
              <a:t>跟踪组的修复率</a:t>
            </a:r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5B9D171F-4C57-4BD0-A5AD-C60495CFC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8" y="3658734"/>
            <a:ext cx="7886700" cy="24767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78DB5AC-3ADC-426D-8FA4-1C22CBD7D0A8}"/>
              </a:ext>
            </a:extLst>
          </p:cNvPr>
          <p:cNvSpPr txBox="1"/>
          <p:nvPr/>
        </p:nvSpPr>
        <p:spPr>
          <a:xfrm>
            <a:off x="1827770" y="6146383"/>
            <a:ext cx="5528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表</a:t>
            </a:r>
            <a:r>
              <a:rPr lang="en-US" altLang="zh-CN" sz="2400" dirty="0"/>
              <a:t>7. </a:t>
            </a:r>
            <a:r>
              <a:rPr lang="zh-CN" altLang="en-US" sz="2400" dirty="0"/>
              <a:t>不同收件人邮件阅读和报告查看</a:t>
            </a:r>
          </a:p>
        </p:txBody>
      </p:sp>
    </p:spTree>
    <p:extLst>
      <p:ext uri="{BB962C8B-B14F-4D97-AF65-F5344CB8AC3E}">
        <p14:creationId xmlns:p14="http://schemas.microsoft.com/office/powerpoint/2010/main" val="385807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CFBF5-C95F-4DC6-B6EB-9D1B538CD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In-Depth Analysis </a:t>
            </a:r>
            <a:r>
              <a:rPr lang="zh-CN" altLang="en-US" dirty="0"/>
              <a:t>成功因素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FE6030-F2F3-46CD-A050-EA67FF9F1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邮件阅读率</a:t>
            </a:r>
            <a:endParaRPr lang="en-US" altLang="zh-CN" dirty="0"/>
          </a:p>
          <a:p>
            <a:pPr lvl="1"/>
            <a:r>
              <a:rPr lang="zh-CN" altLang="en-US" dirty="0"/>
              <a:t>依赖于多少邮件到达收件箱 是成功的基础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引起修复意识</a:t>
            </a:r>
            <a:endParaRPr lang="en-US" altLang="zh-CN" dirty="0"/>
          </a:p>
          <a:p>
            <a:pPr lvl="1"/>
            <a:r>
              <a:rPr lang="zh-CN" altLang="en-US" dirty="0"/>
              <a:t>邮件是否受信任</a:t>
            </a:r>
            <a:endParaRPr lang="en-US" altLang="zh-CN" dirty="0"/>
          </a:p>
          <a:p>
            <a:pPr lvl="1"/>
            <a:r>
              <a:rPr lang="zh-CN" altLang="en-US" dirty="0"/>
              <a:t>报告的漏洞是否够严重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意识到去完成修复</a:t>
            </a:r>
            <a:endParaRPr lang="en-US" altLang="zh-CN" dirty="0"/>
          </a:p>
          <a:p>
            <a:pPr lvl="1"/>
            <a:r>
              <a:rPr lang="zh-CN" altLang="en-US" dirty="0"/>
              <a:t>受漏洞类型影响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3412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71C1D-6346-4063-B2E8-11965B94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Manual Notification </a:t>
            </a:r>
            <a:r>
              <a:rPr lang="zh-CN" altLang="en-US" dirty="0"/>
              <a:t>人工通知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FFD5A2-CF3B-46B6-9F7A-139C6BD29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获取联系方式 </a:t>
            </a:r>
            <a:r>
              <a:rPr lang="en-US" altLang="zh-CN" dirty="0"/>
              <a:t>—— 90%</a:t>
            </a:r>
            <a:r>
              <a:rPr lang="zh-CN" altLang="en-US" dirty="0"/>
              <a:t>至少有一种联系方式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D9D6C5-4C86-403E-B473-04EAF8820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263" y="2260826"/>
            <a:ext cx="5029291" cy="291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42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FB8C9-9E87-49FA-A833-8EA693FA7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Manual Notification </a:t>
            </a:r>
            <a:r>
              <a:rPr lang="zh-CN" altLang="en-US" dirty="0"/>
              <a:t>人工通知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90CCE77-8093-4351-A411-5CA6C2DFD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589552"/>
            <a:ext cx="8254538" cy="2815205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0DB18B7-458D-43F8-BC59-BB6310CACBD6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修复率 </a:t>
            </a:r>
            <a:r>
              <a:rPr lang="en-US" altLang="zh-CN" dirty="0"/>
              <a:t>—— </a:t>
            </a:r>
            <a:r>
              <a:rPr lang="zh-CN" altLang="en-US" dirty="0"/>
              <a:t>并没有显著提高</a:t>
            </a:r>
          </a:p>
        </p:txBody>
      </p:sp>
    </p:spTree>
    <p:extLst>
      <p:ext uri="{BB962C8B-B14F-4D97-AF65-F5344CB8AC3E}">
        <p14:creationId xmlns:p14="http://schemas.microsoft.com/office/powerpoint/2010/main" val="3128878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6DE65-C7E5-43F9-9C79-3F223166C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SURVEY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8912C3-7235-46B5-A42A-3B3CA2EDA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填写人是谁</a:t>
            </a:r>
            <a:endParaRPr lang="en-US" altLang="zh-CN" dirty="0"/>
          </a:p>
          <a:p>
            <a:r>
              <a:rPr lang="zh-CN" altLang="en-US" dirty="0"/>
              <a:t>有多少人负责安全</a:t>
            </a:r>
            <a:endParaRPr lang="en-US" altLang="zh-CN" dirty="0"/>
          </a:p>
          <a:p>
            <a:r>
              <a:rPr lang="zh-CN" altLang="en-US" dirty="0"/>
              <a:t>漏洞检测和通知是否可以接受</a:t>
            </a:r>
            <a:endParaRPr lang="en-US" altLang="zh-CN" dirty="0"/>
          </a:p>
          <a:p>
            <a:r>
              <a:rPr lang="zh-CN" altLang="en-US" dirty="0"/>
              <a:t>用啥信息联系</a:t>
            </a:r>
            <a:endParaRPr lang="en-US" altLang="zh-CN" dirty="0"/>
          </a:p>
          <a:p>
            <a:r>
              <a:rPr lang="zh-CN" altLang="en-US" dirty="0"/>
              <a:t>信任因素</a:t>
            </a:r>
            <a:endParaRPr lang="en-US" altLang="zh-CN" dirty="0"/>
          </a:p>
          <a:p>
            <a:pPr lvl="1"/>
            <a:r>
              <a:rPr lang="zh-CN" altLang="en-US" dirty="0"/>
              <a:t>三个对此次通知的反馈：对发件人大学不熟悉、外部链接、与钓鱼邮件相似</a:t>
            </a:r>
          </a:p>
        </p:txBody>
      </p:sp>
    </p:spTree>
    <p:extLst>
      <p:ext uri="{BB962C8B-B14F-4D97-AF65-F5344CB8AC3E}">
        <p14:creationId xmlns:p14="http://schemas.microsoft.com/office/powerpoint/2010/main" val="3619153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6DE65-C7E5-43F9-9C79-3F223166C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更好的通知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8912C3-7235-46B5-A42A-3B3CA2EDA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更好的通知媒介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增加信任 </a:t>
            </a:r>
            <a:endParaRPr lang="en-US" altLang="zh-CN" dirty="0"/>
          </a:p>
          <a:p>
            <a:pPr lvl="1"/>
            <a:r>
              <a:rPr lang="zh-CN" altLang="en-US" dirty="0"/>
              <a:t>技术上的签名并不够</a:t>
            </a:r>
            <a:endParaRPr lang="en-US" altLang="zh-CN" dirty="0"/>
          </a:p>
          <a:p>
            <a:pPr lvl="1"/>
            <a:r>
              <a:rPr lang="zh-CN" altLang="en-US" dirty="0"/>
              <a:t>例如与</a:t>
            </a:r>
            <a:r>
              <a:rPr lang="en-US" altLang="zh-CN" dirty="0"/>
              <a:t>Google’s Search Console</a:t>
            </a:r>
            <a:r>
              <a:rPr lang="zh-CN" altLang="en-US" dirty="0"/>
              <a:t>合作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根据用户类型定制通知内容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兼顾成本与效率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654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FC143-2045-419F-B464-20DDE7BA7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 </a:t>
            </a:r>
            <a:r>
              <a:rPr lang="zh-CN" altLang="en-US" dirty="0"/>
              <a:t>选择的漏洞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F4B56B-5808-453F-9E1E-5242348B7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8331"/>
            <a:ext cx="7886700" cy="4918075"/>
          </a:xfrm>
        </p:spPr>
        <p:txBody>
          <a:bodyPr>
            <a:normAutofit/>
          </a:bodyPr>
          <a:lstStyle/>
          <a:p>
            <a:r>
              <a:rPr lang="zh-CN" altLang="en-US" dirty="0"/>
              <a:t>选择方便检测不会影响正常功能的</a:t>
            </a:r>
            <a:endParaRPr lang="en-US" altLang="zh-CN" dirty="0"/>
          </a:p>
          <a:p>
            <a:r>
              <a:rPr lang="en-US" altLang="zh-CN" dirty="0"/>
              <a:t>Alexa Top 1M</a:t>
            </a:r>
          </a:p>
          <a:p>
            <a:r>
              <a:rPr lang="en-US" altLang="zh-CN" dirty="0"/>
              <a:t>WordPress XSS CVE-2016-4566, CVE-2016-4567</a:t>
            </a:r>
          </a:p>
          <a:p>
            <a:pPr lvl="1"/>
            <a:r>
              <a:rPr lang="zh-CN" altLang="en-US" dirty="0"/>
              <a:t>判断是否有漏洞 只需要下载</a:t>
            </a:r>
            <a:r>
              <a:rPr lang="en-US" altLang="zh-CN" dirty="0" err="1"/>
              <a:t>js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可公开访问的</a:t>
            </a:r>
            <a:r>
              <a:rPr lang="en-US" altLang="zh-CN" dirty="0"/>
              <a:t>Git</a:t>
            </a:r>
            <a:r>
              <a:rPr lang="zh-CN" altLang="en-US" dirty="0"/>
              <a:t>目录</a:t>
            </a:r>
            <a:endParaRPr lang="en-US" altLang="zh-CN" dirty="0"/>
          </a:p>
          <a:p>
            <a:pPr lvl="1"/>
            <a:r>
              <a:rPr lang="zh-CN" altLang="en-US" dirty="0"/>
              <a:t>检测</a:t>
            </a:r>
            <a:r>
              <a:rPr lang="en-US" altLang="zh-CN" dirty="0"/>
              <a:t>.git/config</a:t>
            </a:r>
          </a:p>
          <a:p>
            <a:pPr lvl="1"/>
            <a:r>
              <a:rPr lang="zh-CN" altLang="en-US" dirty="0"/>
              <a:t>避免故意公开的，检测</a:t>
            </a:r>
            <a:r>
              <a:rPr lang="en-US" altLang="zh-CN" dirty="0"/>
              <a:t>.git/refs/heads/master </a:t>
            </a:r>
            <a:r>
              <a:rPr lang="zh-CN" altLang="en-US" dirty="0"/>
              <a:t>在</a:t>
            </a:r>
            <a:r>
              <a:rPr lang="en-US" altLang="zh-CN" dirty="0" err="1"/>
              <a:t>Github</a:t>
            </a:r>
            <a:r>
              <a:rPr lang="zh-CN" altLang="en-US" dirty="0"/>
              <a:t>上搜索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core dump files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22095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11887-38C5-4BD8-872F-32636B295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Contribution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A9E4A-2932-4932-BF23-A2B99DF70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向</a:t>
            </a:r>
            <a:r>
              <a:rPr lang="en-US" altLang="zh-CN" dirty="0"/>
              <a:t>24000</a:t>
            </a:r>
            <a:r>
              <a:rPr lang="zh-CN" altLang="en-US" dirty="0"/>
              <a:t>个域名报告了两种漏洞</a:t>
            </a:r>
            <a:endParaRPr lang="en-US" altLang="zh-CN" dirty="0"/>
          </a:p>
          <a:p>
            <a:r>
              <a:rPr lang="zh-CN" altLang="en-US" dirty="0"/>
              <a:t>深入分析影响成功的因素</a:t>
            </a:r>
            <a:endParaRPr lang="en-US" altLang="zh-CN" dirty="0"/>
          </a:p>
          <a:p>
            <a:r>
              <a:rPr lang="zh-CN" altLang="en-US" dirty="0"/>
              <a:t>进行了人工通知，与自动化的通知进行比较</a:t>
            </a:r>
            <a:endParaRPr lang="en-US" altLang="zh-CN" dirty="0"/>
          </a:p>
          <a:p>
            <a:r>
              <a:rPr lang="zh-CN" altLang="en-US" dirty="0"/>
              <a:t>通过匿名调查得到管理员角度的看法和改进建议</a:t>
            </a:r>
            <a:endParaRPr lang="en-US" altLang="zh-CN" dirty="0"/>
          </a:p>
          <a:p>
            <a:r>
              <a:rPr lang="zh-CN" altLang="en-US" dirty="0"/>
              <a:t>提出未来更有效的通知的研究方向</a:t>
            </a:r>
          </a:p>
        </p:txBody>
      </p:sp>
    </p:spTree>
    <p:extLst>
      <p:ext uri="{BB962C8B-B14F-4D97-AF65-F5344CB8AC3E}">
        <p14:creationId xmlns:p14="http://schemas.microsoft.com/office/powerpoint/2010/main" val="3380544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6F7F6-2CCD-4DE4-A6D8-BDCE50D8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 </a:t>
            </a:r>
            <a:r>
              <a:rPr lang="zh-CN" altLang="en-US" dirty="0"/>
              <a:t>目录泄露漏洞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9ADB06-BB1E-40E8-9A62-02EFCBB1B098}"/>
              </a:ext>
            </a:extLst>
          </p:cNvPr>
          <p:cNvSpPr txBox="1"/>
          <p:nvPr/>
        </p:nvSpPr>
        <p:spPr>
          <a:xfrm>
            <a:off x="628650" y="5628024"/>
            <a:ext cx="5984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Git leak</a:t>
            </a:r>
            <a:r>
              <a:rPr lang="zh-CN" altLang="en-US" dirty="0"/>
              <a:t>题目</a:t>
            </a:r>
            <a:endParaRPr lang="en-US" altLang="zh-CN" dirty="0"/>
          </a:p>
          <a:p>
            <a:r>
              <a:rPr lang="en-US" altLang="zh-CN" dirty="0"/>
              <a:t>https://zjusec.com/play?q=8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1701522-9809-4889-9F15-A254C8D69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90688"/>
            <a:ext cx="8057802" cy="393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64C4E-8AB2-4178-8FFA-F2808D03F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 </a:t>
            </a:r>
            <a:r>
              <a:rPr lang="zh-CN" altLang="en-US" dirty="0"/>
              <a:t>发邮件给谁？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EA63ED-19D2-4410-8477-41D54989F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域名</a:t>
            </a:r>
            <a:r>
              <a:rPr lang="en-US" altLang="zh-CN" dirty="0"/>
              <a:t>WHOIS</a:t>
            </a:r>
            <a:r>
              <a:rPr lang="zh-CN" altLang="en-US" dirty="0"/>
              <a:t>信息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 err="1"/>
              <a:t>WhoisXML</a:t>
            </a:r>
            <a:r>
              <a:rPr lang="en-US" altLang="zh-CN" dirty="0"/>
              <a:t> API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一般的域名邮箱</a:t>
            </a:r>
            <a:endParaRPr lang="en-US" altLang="zh-CN" dirty="0"/>
          </a:p>
          <a:p>
            <a:pPr lvl="1"/>
            <a:r>
              <a:rPr lang="en-US" altLang="zh-CN" dirty="0"/>
              <a:t>security@, abuse@, webmaster@, info@</a:t>
            </a:r>
          </a:p>
        </p:txBody>
      </p:sp>
    </p:spTree>
    <p:extLst>
      <p:ext uri="{BB962C8B-B14F-4D97-AF65-F5344CB8AC3E}">
        <p14:creationId xmlns:p14="http://schemas.microsoft.com/office/powerpoint/2010/main" val="4137374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2A5CE-C460-4BBA-B274-AC5014D7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 </a:t>
            </a:r>
            <a:r>
              <a:rPr lang="zh-CN" altLang="en-US" dirty="0"/>
              <a:t>邮件怎么写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D2F543-A4AF-4E65-83F4-3BE87CAB3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319407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纯文本</a:t>
            </a:r>
            <a:endParaRPr lang="en-US" altLang="zh-CN" dirty="0"/>
          </a:p>
          <a:p>
            <a:pPr lvl="1"/>
            <a:r>
              <a:rPr lang="zh-CN" altLang="en-US" dirty="0"/>
              <a:t>普通邮件 发件人显示为</a:t>
            </a:r>
            <a:r>
              <a:rPr lang="en-US" altLang="zh-CN" dirty="0"/>
              <a:t>Ben Stock &lt;</a:t>
            </a:r>
            <a:r>
              <a:rPr lang="en-US" altLang="zh-CN" dirty="0" err="1"/>
              <a:t>ben.stock@notify</a:t>
            </a:r>
            <a:r>
              <a:rPr lang="en-US" altLang="zh-CN" dirty="0"/>
              <a:t>. cispa.uni-saarland.de&gt;</a:t>
            </a:r>
          </a:p>
          <a:p>
            <a:pPr lvl="1"/>
            <a:r>
              <a:rPr lang="en-US" altLang="zh-CN" dirty="0"/>
              <a:t>S/MIME</a:t>
            </a:r>
            <a:r>
              <a:rPr lang="zh-CN" altLang="en-US" dirty="0"/>
              <a:t>邮件 内容一样 但进行签名</a:t>
            </a:r>
            <a:endParaRPr lang="en-US" altLang="zh-CN" dirty="0"/>
          </a:p>
          <a:p>
            <a:pPr lvl="1"/>
            <a:r>
              <a:rPr lang="zh-CN" altLang="en-US" dirty="0"/>
              <a:t>不用人名 不签名 </a:t>
            </a:r>
            <a:r>
              <a:rPr lang="en-US" altLang="zh-CN" dirty="0"/>
              <a:t>Vulnerability Notification &lt;notify@...&gt;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网页邮件</a:t>
            </a:r>
            <a:endParaRPr lang="en-US" altLang="zh-CN" dirty="0"/>
          </a:p>
          <a:p>
            <a:pPr lvl="1"/>
            <a:r>
              <a:rPr lang="zh-CN" altLang="en-US" dirty="0"/>
              <a:t>附加用于追踪的外部元素 邮件的图片</a:t>
            </a:r>
            <a:r>
              <a:rPr lang="en-US" altLang="zh-CN" dirty="0" err="1"/>
              <a:t>url</a:t>
            </a:r>
            <a:r>
              <a:rPr lang="zh-CN" altLang="en-US" dirty="0"/>
              <a:t>是唯一的 </a:t>
            </a:r>
            <a:r>
              <a:rPr lang="zh-CN" altLang="en-US" dirty="0">
                <a:solidFill>
                  <a:srgbClr val="FF0000"/>
                </a:solidFill>
              </a:rPr>
              <a:t>追踪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没有外部资源</a:t>
            </a:r>
            <a:endParaRPr lang="en-US" altLang="zh-CN" dirty="0"/>
          </a:p>
          <a:p>
            <a:pPr lvl="1"/>
            <a:r>
              <a:rPr lang="zh-CN" altLang="en-US" dirty="0"/>
              <a:t>友好型 不包含技术信息 要求回复</a:t>
            </a:r>
          </a:p>
        </p:txBody>
      </p:sp>
    </p:spTree>
    <p:extLst>
      <p:ext uri="{BB962C8B-B14F-4D97-AF65-F5344CB8AC3E}">
        <p14:creationId xmlns:p14="http://schemas.microsoft.com/office/powerpoint/2010/main" val="2193689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246953-C2F9-472E-9B0F-76C491F58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47939"/>
            <a:ext cx="7886700" cy="6110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Hello,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 am a security researcher at Saarland University in Germany. Our current research project aims to inform Web site owners about critical vulnerabilities in their Web sites.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 would like to raise your attention to the following security-critical issues on your Web site domain.com:</a:t>
            </a:r>
          </a:p>
          <a:p>
            <a:pPr>
              <a:buFontTx/>
              <a:buChar char="-"/>
            </a:pPr>
            <a:r>
              <a:rPr lang="en-US" altLang="zh-CN" dirty="0"/>
              <a:t>CVE-2016-4566: A Same Origin Method Execution (SOME) vulnerability allows an attacker to …</a:t>
            </a:r>
          </a:p>
          <a:p>
            <a:pPr>
              <a:buFontTx/>
              <a:buChar char="-"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997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246953-C2F9-472E-9B0F-76C491F58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84653"/>
            <a:ext cx="7886700" cy="6110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You can review more detailed information on the vulnerabilities and how to fix them in two ways:</a:t>
            </a:r>
          </a:p>
          <a:p>
            <a:pPr marL="0" indent="0">
              <a:buNone/>
            </a:pPr>
            <a:r>
              <a:rPr lang="en-US" altLang="zh-CN" dirty="0"/>
              <a:t>Visit our Web interface at </a:t>
            </a:r>
            <a:r>
              <a:rPr lang="en-US" altLang="zh-CN" dirty="0" err="1"/>
              <a:t>webinterface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You can reply to this email and set the subject line to contain this token: aa......ff. We will then respond with a detailed vulnerability report.</a:t>
            </a:r>
          </a:p>
          <a:p>
            <a:pPr marL="0" indent="0">
              <a:buNone/>
            </a:pPr>
            <a:r>
              <a:rPr lang="en-US" altLang="zh-CN" dirty="0"/>
              <a:t>Since this notification is part of an ongoing research project, we will re-check your web site to verify if the vulnerability has been fixed. If you wish us to stop this check, please contact me at ben.stock@notify.cispa.uni-saarland.de. Should you need further information or have any other questions, please do not hesitate to contact me using the same email address. </a:t>
            </a:r>
          </a:p>
        </p:txBody>
      </p:sp>
    </p:spTree>
    <p:extLst>
      <p:ext uri="{BB962C8B-B14F-4D97-AF65-F5344CB8AC3E}">
        <p14:creationId xmlns:p14="http://schemas.microsoft.com/office/powerpoint/2010/main" val="3774954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93F80D-7C15-47D9-9BCA-83B5B8A41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84654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Best regards,</a:t>
            </a:r>
          </a:p>
          <a:p>
            <a:pPr marL="0" indent="0">
              <a:buNone/>
            </a:pPr>
            <a:r>
              <a:rPr lang="en-US" altLang="zh-CN" dirty="0"/>
              <a:t>Ben Stock</a:t>
            </a:r>
          </a:p>
          <a:p>
            <a:pPr marL="0" indent="0">
              <a:buNone/>
            </a:pPr>
            <a:r>
              <a:rPr lang="en-US" altLang="zh-CN" dirty="0"/>
              <a:t>--- </a:t>
            </a:r>
          </a:p>
          <a:p>
            <a:pPr marL="0" indent="0">
              <a:buNone/>
            </a:pPr>
            <a:r>
              <a:rPr lang="en-US" altLang="zh-CN" dirty="0"/>
              <a:t>Center for IT-Security, Privacy and Accountability (CISPA)</a:t>
            </a:r>
          </a:p>
          <a:p>
            <a:pPr marL="0" indent="0">
              <a:buNone/>
            </a:pPr>
            <a:r>
              <a:rPr lang="en-US" altLang="zh-CN" dirty="0"/>
              <a:t>Saarland University, Building E9 1</a:t>
            </a:r>
          </a:p>
          <a:p>
            <a:pPr marL="0" indent="0">
              <a:buNone/>
            </a:pPr>
            <a:r>
              <a:rPr lang="en-US" altLang="zh-CN" dirty="0"/>
              <a:t>Phone +49 681 302 57377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9614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2498</TotalTime>
  <Words>1117</Words>
  <Application>Microsoft Office PowerPoint</Application>
  <PresentationFormat>全屏显示(4:3)</PresentationFormat>
  <Paragraphs>170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等线</vt:lpstr>
      <vt:lpstr>等线 Light</vt:lpstr>
      <vt:lpstr>Arial</vt:lpstr>
      <vt:lpstr>Calibri</vt:lpstr>
      <vt:lpstr>Calibri Light</vt:lpstr>
      <vt:lpstr>Office 主题​​</vt:lpstr>
      <vt:lpstr>Didn’t You Hear Me? — Towards More Successful Web Vulnerability Notifications </vt:lpstr>
      <vt:lpstr>Introduction</vt:lpstr>
      <vt:lpstr>Methodology 选择的漏洞</vt:lpstr>
      <vt:lpstr>Git 目录泄露漏洞</vt:lpstr>
      <vt:lpstr>Methodology 发邮件给谁？</vt:lpstr>
      <vt:lpstr>Methodology 邮件怎么写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Methodology 邮件怎么写</vt:lpstr>
      <vt:lpstr>Methodology 邮件怎么写</vt:lpstr>
      <vt:lpstr>Result 邮件效果的测量</vt:lpstr>
      <vt:lpstr>Result 邮件效果的测量</vt:lpstr>
      <vt:lpstr>Result 邮件效果的测量</vt:lpstr>
      <vt:lpstr>Result 报告查看</vt:lpstr>
      <vt:lpstr>Result 报告查看</vt:lpstr>
      <vt:lpstr>Result 报告查看 → 修复</vt:lpstr>
      <vt:lpstr>In-Depth Analysis 技术因素</vt:lpstr>
      <vt:lpstr>In-Depth Analysis 技术因素</vt:lpstr>
      <vt:lpstr>In-Depth Analysis 人为因素</vt:lpstr>
      <vt:lpstr>In-Depth Analysis 人为因素</vt:lpstr>
      <vt:lpstr>In-Depth Analysis 跟踪Tracking分析</vt:lpstr>
      <vt:lpstr>In-Depth Analysis 成功因素</vt:lpstr>
      <vt:lpstr>Manual Notification 人工通知</vt:lpstr>
      <vt:lpstr>Manual Notification 人工通知</vt:lpstr>
      <vt:lpstr>SURVEY </vt:lpstr>
      <vt:lpstr>更好的通知</vt:lpstr>
      <vt:lpstr>Contribution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Didn’t You Hear Me? — Towards More Successful Web Vulnerability Notifications </dc:title>
  <dc:creator>cy</dc:creator>
  <cp:lastModifiedBy>cy</cp:lastModifiedBy>
  <cp:revision>30</cp:revision>
  <dcterms:created xsi:type="dcterms:W3CDTF">2018-01-18T14:12:10Z</dcterms:created>
  <dcterms:modified xsi:type="dcterms:W3CDTF">2018-01-20T07:51:02Z</dcterms:modified>
</cp:coreProperties>
</file>