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57" r:id="rId4"/>
    <p:sldId id="258" r:id="rId6"/>
    <p:sldId id="259" r:id="rId7"/>
    <p:sldId id="260" r:id="rId8"/>
    <p:sldId id="270" r:id="rId9"/>
    <p:sldId id="261" r:id="rId10"/>
    <p:sldId id="262" r:id="rId11"/>
    <p:sldId id="263" r:id="rId12"/>
    <p:sldId id="268" r:id="rId13"/>
    <p:sldId id="267" r:id="rId14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比如这个手写数字的建模就十分困难。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GAN可以看做一种特殊的强化学习模型。</a:t>
            </a:r>
            <a:endParaRPr lang="zh-CN" altLang="en-US"/>
          </a:p>
          <a:p>
            <a:r>
              <a:rPr lang="zh-CN" altLang="en-US"/>
              <a:t>事实上我们可以优先训练判别模型， 当判别模型比较好了的时候再训练生成模型。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最右边的黄框里面是最近的训练样本，用来说明生成模型没有记忆样本。</a:t>
            </a:r>
            <a:endParaRPr lang="zh-CN" altLang="en-US"/>
          </a:p>
          <a:p>
            <a:r>
              <a:rPr lang="zh-CN" altLang="en-US"/>
              <a:t>对于人来说GAN是一个黑匣子。就像是我们对计算机说：我给你这些样本，你给我制造出相似的数据，你怎么做的我不管。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作者在一个手写数字的数据集上做测试，InfoGAN加入了一个有10个点的离散隐变量和两个连续的隐变量。并给普通的GAN加入了离散隐变量。从a可以看出离散隐变量拟合了数字类型，而离散隐变量在b中没什么意义的样子，而另外两个连续变量一个拟合了数字的旋转角度、一个拟合了数字的宽度。</a:t>
            </a:r>
            <a:endParaRPr lang="zh-CN" altLang="en-US"/>
          </a:p>
          <a:p>
            <a:r>
              <a:rPr lang="zh-CN" altLang="en-US"/>
              <a:t>InfoGAN在这个数据集上的表现给我的感觉就是：跟计算机说，虽然怎么建模随便你，但是里面可能存在能用10个离散变量描述的特征和两个连续变量描述的特征。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右边是有人在实验的基础上又新加了两个连续隐变量，结果新加的变量好像没拟合到什么显著的特征。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614170" y="2175828"/>
            <a:ext cx="9144000" cy="2387600"/>
          </a:xfrm>
        </p:spPr>
        <p:txBody>
          <a:bodyPr>
            <a:normAutofit fontScale="90000"/>
          </a:bodyPr>
          <a:p>
            <a:r>
              <a:rPr lang="en-US" altLang="zh-CN"/>
              <a:t>InfoGAN:Interpretable Representation Learning by Information Maximizing Generative Adversarial Nets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9121140" y="4903470"/>
            <a:ext cx="18872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NIPS 2016</a:t>
            </a:r>
            <a:endParaRPr lang="en-US" altLang="zh-CN" sz="2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rcRect b="2411"/>
          <a:stretch>
            <a:fillRect/>
          </a:stretch>
        </p:blipFill>
        <p:spPr>
          <a:xfrm>
            <a:off x="908685" y="1471930"/>
            <a:ext cx="10373995" cy="308419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337945" y="4734560"/>
            <a:ext cx="8665210" cy="9169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(a)</a:t>
            </a:r>
            <a:r>
              <a:rPr lang="zh-CN" altLang="en-US"/>
              <a:t>中连续隐变量捕捉到了椅子的朝向特征，虽然椅子的方向是从不同类型的椅子上学过来的，但这个连续隐变量并不改变椅子的类型。</a:t>
            </a:r>
            <a:endParaRPr lang="zh-CN" altLang="en-US"/>
          </a:p>
          <a:p>
            <a:r>
              <a:rPr lang="en-US" altLang="zh-CN"/>
              <a:t>(b)</a:t>
            </a:r>
            <a:r>
              <a:rPr lang="zh-CN" altLang="en-US"/>
              <a:t>中的连续隐变量捕捉到了不同类型的椅子的宽度特征，并能平滑的演变。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4866005" y="652780"/>
            <a:ext cx="24599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3D Chairs Dataset</a:t>
            </a:r>
            <a:endParaRPr lang="en-US" altLang="zh-CN"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2861945" y="2165350"/>
            <a:ext cx="6008370" cy="20142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      </a:t>
            </a:r>
            <a:r>
              <a:rPr lang="zh-CN" altLang="en-US"/>
              <a:t>通过求互信息，</a:t>
            </a:r>
            <a:r>
              <a:rPr lang="en-US" altLang="zh-CN"/>
              <a:t>InfoGAN</a:t>
            </a:r>
            <a:r>
              <a:rPr lang="zh-CN" altLang="en-US"/>
              <a:t>实现了在无监督的条件下学习到了可解释的隐变量，而且跟</a:t>
            </a:r>
            <a:r>
              <a:rPr lang="en-US" altLang="zh-CN"/>
              <a:t>GAN</a:t>
            </a:r>
            <a:r>
              <a:rPr lang="zh-CN" altLang="en-US"/>
              <a:t>相比只增加了可以忽略的计算量。核心思想的求互信息也可以用在</a:t>
            </a:r>
            <a:r>
              <a:rPr lang="en-US" altLang="zh-CN"/>
              <a:t>VAE</a:t>
            </a:r>
            <a:r>
              <a:rPr lang="zh-CN" altLang="en-US"/>
              <a:t>等神经网络上。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给与计算机一点小提示，然后让它去建模，结果提示的变量拟合到了语义层面的特征。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625600" y="2769870"/>
            <a:ext cx="6849745" cy="22860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评价无监督学习好坏的方式有很多，其中生成任务就是最直接的一个。生成任务所依赖的生成式模型（generative models）往往会遇到两大困难： </a:t>
            </a:r>
            <a:endParaRPr lang="zh-CN" altLang="en-US"/>
          </a:p>
          <a:p>
            <a:r>
              <a:rPr lang="en-US" altLang="zh-CN"/>
              <a:t>(1)</a:t>
            </a:r>
            <a:r>
              <a:rPr lang="zh-CN" altLang="en-US"/>
              <a:t>首先是我们需要大量的先验知识去对真实世界进行建模，其中包括选择什么样的先验、什么样的分布等等。而建模的好坏直接影响着我们的生成模型的表现。  </a:t>
            </a:r>
            <a:endParaRPr lang="zh-CN" altLang="en-US"/>
          </a:p>
          <a:p>
            <a:r>
              <a:rPr lang="en-US" altLang="zh-CN"/>
              <a:t>(2)</a:t>
            </a:r>
            <a:r>
              <a:rPr lang="zh-CN" altLang="en-US"/>
              <a:t>另一个困难是，真实世界的数据往往很复杂，我们要用来拟合模型的计算量往往非常庞大，甚至难以承受。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625600" y="1376680"/>
            <a:ext cx="6765290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尽管大部分时候，有监督学习比无监督的能获得更好的训练效果。但真实世界中，有监督学习需要的数据标注（label）是相对少的。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68715" y="3770630"/>
            <a:ext cx="3408680" cy="277050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82180" y="1347470"/>
            <a:ext cx="4690745" cy="462597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9173845" y="6057265"/>
            <a:ext cx="139446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纳什均衡</a:t>
            </a:r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rcRect l="2775" t="17383" r="3642"/>
          <a:stretch>
            <a:fillRect/>
          </a:stretch>
        </p:blipFill>
        <p:spPr>
          <a:xfrm>
            <a:off x="621665" y="5715000"/>
            <a:ext cx="7303135" cy="7080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80695" y="1967865"/>
            <a:ext cx="6653530" cy="20116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而在过去一两年中，有一个让人兴奋的新模型，则很好地避开了这两大困难。这个模型叫做 Generative Adversarial Networks（GAN），每一个 GAN 框架，都包含着一对模型 —— 一个生成模型（G）和一个判别模型（D）。因为 D 的存在，才使得 GAN 中的 G 不再需要对于真实数据的先验知识和复杂建模，也能学习去逼近真实数据，最终让其生成的数据达到以假乱真的地步 —— D 也无法分别 —— 从而 G 和 D 达到了某种纳什均衡。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681990" y="147320"/>
            <a:ext cx="2839720" cy="14446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800"/>
              <a:t>GAN</a:t>
            </a:r>
            <a:endParaRPr lang="en-US" altLang="zh-CN" sz="8800"/>
          </a:p>
        </p:txBody>
      </p:sp>
      <p:sp>
        <p:nvSpPr>
          <p:cNvPr id="11" name="文本框 10"/>
          <p:cNvSpPr txBox="1"/>
          <p:nvPr/>
        </p:nvSpPr>
        <p:spPr>
          <a:xfrm>
            <a:off x="480695" y="4227195"/>
            <a:ext cx="6654165" cy="6426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生成模型</a:t>
            </a:r>
            <a:r>
              <a:rPr lang="zh-CN" altLang="en-US">
                <a:sym typeface="+mn-ea"/>
              </a:rPr>
              <a:t>用一个 noise z 作为先验，</a:t>
            </a:r>
            <a:r>
              <a:rPr lang="zh-CN"/>
              <a:t>希望最小化</a:t>
            </a:r>
            <a:r>
              <a:rPr lang="en-US" altLang="zh-CN"/>
              <a:t>log(1-D(G(z)))</a:t>
            </a:r>
            <a:r>
              <a:rPr lang="zh-CN" altLang="en-US"/>
              <a:t>；判断模型希望最大化判断样本来自真实数据还是生成模型的准确率。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798830" y="2429510"/>
            <a:ext cx="6452235" cy="14655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GAN 虽然不再需要预先建模，但这个优点同时也带来了一些麻烦。那就是尽管它用一个 noise z 作为先验，但生成模型如何利用这个 z，是无法控制的。也就是说，GAN 的学习模式太过于自由了，使得 GAN 的训练过程和训练结果很多时候都不太可控。所有的特征与其他不可知的噪音都混在这个</a:t>
            </a:r>
            <a:r>
              <a:rPr lang="en-US" altLang="zh-CN"/>
              <a:t>z</a:t>
            </a:r>
            <a:r>
              <a:rPr lang="zh-CN" altLang="en-US"/>
              <a:t>之中。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681990" y="147320"/>
            <a:ext cx="5739765" cy="14446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800"/>
              <a:t>GAN</a:t>
            </a:r>
            <a:r>
              <a:rPr lang="zh-CN" altLang="en-US" sz="8800"/>
              <a:t>的问题</a:t>
            </a:r>
            <a:endParaRPr lang="zh-CN" altLang="en-US" sz="88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40320" y="3201035"/>
            <a:ext cx="4389755" cy="280479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99465" y="4068445"/>
            <a:ext cx="6451600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得到的生成模型只能生成数据，比如右图，人不能控制生成数据的旋转角度、宽度、数字类型等特征。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文本框 8"/>
          <p:cNvSpPr txBox="1"/>
          <p:nvPr/>
        </p:nvSpPr>
        <p:spPr>
          <a:xfrm>
            <a:off x="681990" y="147320"/>
            <a:ext cx="9695180" cy="14446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8800"/>
              <a:t>Info</a:t>
            </a:r>
            <a:r>
              <a:rPr lang="en-US" sz="8800"/>
              <a:t>GAN</a:t>
            </a:r>
            <a:endParaRPr lang="en-US" sz="8800"/>
          </a:p>
        </p:txBody>
      </p:sp>
      <p:sp>
        <p:nvSpPr>
          <p:cNvPr id="5" name="文本框 4"/>
          <p:cNvSpPr txBox="1"/>
          <p:nvPr/>
        </p:nvSpPr>
        <p:spPr>
          <a:xfrm>
            <a:off x="831850" y="2116455"/>
            <a:ext cx="9715500" cy="2288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  </a:t>
            </a:r>
            <a:r>
              <a:rPr lang="zh-CN" altLang="en-US"/>
              <a:t>InfoGAN 的出发点是，既然 GAN 的自由度是由于仅有一个 noise z，而无法控制 GAN 如何利用这个 z。</a:t>
            </a:r>
            <a:r>
              <a:t>那么我们就尽量去想办法在 “如何利用 z” 上做文章。于是，</a:t>
            </a:r>
            <a:r>
              <a:rPr lang="zh-CN"/>
              <a:t>作者</a:t>
            </a:r>
            <a:r>
              <a:t>将 z 做了拆解，认为 GAN 中生成模型（G）应该包含的 “先验” 分成两种： </a:t>
            </a:r>
          </a:p>
          <a:p>
            <a:r>
              <a:t>（1）不能再做压缩的 noise z；</a:t>
            </a:r>
          </a:p>
          <a:p>
            <a:r>
              <a:t>（2）和可解释地、有隐含意义的一组隐变量 c_1, c_2, …, c_L，简写为 c 。</a:t>
            </a:r>
          </a:p>
          <a:p>
            <a:r>
              <a:rPr lang="zh-CN"/>
              <a:t>    </a:t>
            </a:r>
            <a:endParaRPr lang="zh-CN"/>
          </a:p>
          <a:p>
            <a:r>
              <a:rPr lang="zh-CN"/>
              <a:t>故生成模型所带来的噪音部分由</a:t>
            </a:r>
            <a:r>
              <a:rPr lang="en-US" altLang="zh-CN"/>
              <a:t>G(z)</a:t>
            </a:r>
            <a:r>
              <a:rPr lang="zh-CN" altLang="en-US"/>
              <a:t>变成了</a:t>
            </a:r>
            <a:r>
              <a:rPr lang="en-US" altLang="zh-CN"/>
              <a:t>G(z,c)</a:t>
            </a:r>
            <a:r>
              <a:rPr lang="zh-CN" altLang="en-US"/>
              <a:t>。</a:t>
            </a:r>
            <a:endParaRPr lang="zh-CN" altLang="en-US"/>
          </a:p>
          <a:p>
            <a:r>
              <a:rPr lang="zh-CN" altLang="en-US"/>
              <a:t>    </a:t>
            </a:r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163955" y="848360"/>
            <a:ext cx="9753600" cy="17399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ym typeface="+mn-ea"/>
              </a:rPr>
              <a:t>    </a:t>
            </a:r>
            <a:r>
              <a:rPr lang="zh-CN" altLang="en-US">
                <a:sym typeface="+mn-ea"/>
              </a:rPr>
              <a:t>但是一般的</a:t>
            </a:r>
            <a:r>
              <a:rPr lang="en-US" altLang="zh-CN">
                <a:sym typeface="+mn-ea"/>
              </a:rPr>
              <a:t>GAN</a:t>
            </a:r>
            <a:r>
              <a:rPr lang="zh-CN" altLang="en-US">
                <a:sym typeface="+mn-ea"/>
              </a:rPr>
              <a:t>中，生成模型</a:t>
            </a:r>
            <a:r>
              <a:rPr lang="en-US" altLang="zh-CN">
                <a:sym typeface="+mn-ea"/>
              </a:rPr>
              <a:t>G</a:t>
            </a:r>
            <a:r>
              <a:rPr lang="zh-CN" altLang="en-US">
                <a:sym typeface="+mn-ea"/>
              </a:rPr>
              <a:t>会通过满足</a:t>
            </a:r>
            <a:r>
              <a:rPr lang="en-US" altLang="zh-CN">
                <a:sym typeface="+mn-ea"/>
              </a:rPr>
              <a:t>P</a:t>
            </a:r>
            <a:r>
              <a:rPr lang="en-US" altLang="zh-CN" baseline="-25000">
                <a:sym typeface="+mn-ea"/>
              </a:rPr>
              <a:t>G</a:t>
            </a:r>
            <a:r>
              <a:rPr lang="en-US" altLang="zh-CN">
                <a:sym typeface="+mn-ea"/>
              </a:rPr>
              <a:t>(x|c)=P</a:t>
            </a:r>
            <a:r>
              <a:rPr lang="en-US" altLang="zh-CN" baseline="-25000">
                <a:sym typeface="+mn-ea"/>
              </a:rPr>
              <a:t>G</a:t>
            </a:r>
            <a:r>
              <a:rPr lang="en-US" altLang="zh-CN">
                <a:sym typeface="+mn-ea"/>
              </a:rPr>
              <a:t>(x)</a:t>
            </a:r>
            <a:r>
              <a:rPr lang="zh-CN" altLang="en-US">
                <a:sym typeface="+mn-ea"/>
              </a:rPr>
              <a:t>来使不重要的隐变量</a:t>
            </a:r>
            <a:r>
              <a:rPr lang="en-US" altLang="zh-CN">
                <a:sym typeface="+mn-ea"/>
              </a:rPr>
              <a:t>c</a:t>
            </a:r>
            <a:r>
              <a:rPr lang="zh-CN" altLang="en-US">
                <a:sym typeface="+mn-ea"/>
              </a:rPr>
              <a:t>无效化。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ym typeface="+mn-ea"/>
              </a:rPr>
              <a:t>    作者用信息论的互信息的观点，认为重要的隐变量</a:t>
            </a:r>
            <a:r>
              <a:rPr lang="en-US" altLang="zh-CN">
                <a:sym typeface="+mn-ea"/>
              </a:rPr>
              <a:t>c</a:t>
            </a:r>
            <a:r>
              <a:rPr lang="zh-CN" altLang="en-US">
                <a:sym typeface="+mn-ea"/>
              </a:rPr>
              <a:t>和生成分布</a:t>
            </a:r>
            <a:r>
              <a:rPr lang="en-US" altLang="zh-CN">
                <a:sym typeface="+mn-ea"/>
              </a:rPr>
              <a:t>G(z,c)</a:t>
            </a:r>
            <a:r>
              <a:rPr lang="zh-CN" altLang="en-US">
                <a:sym typeface="+mn-ea"/>
              </a:rPr>
              <a:t>互信息量大，所以他们的</a:t>
            </a:r>
            <a:r>
              <a:rPr lang="en-US" altLang="zh-CN">
                <a:sym typeface="+mn-ea"/>
              </a:rPr>
              <a:t>I(c;G(z,c))</a:t>
            </a:r>
            <a:r>
              <a:rPr lang="zh-CN" altLang="en-US">
                <a:sym typeface="+mn-ea"/>
              </a:rPr>
              <a:t>值会很大。</a:t>
            </a:r>
            <a:r>
              <a:rPr lang="en-US" altLang="zh-CN">
                <a:sym typeface="+mn-ea"/>
              </a:rPr>
              <a:t>I(X,Y)&gt;=0,</a:t>
            </a:r>
            <a:r>
              <a:rPr lang="zh-CN" altLang="en-US">
                <a:sym typeface="+mn-ea"/>
              </a:rPr>
              <a:t>如果</a:t>
            </a:r>
            <a:r>
              <a:rPr lang="en-US" altLang="zh-CN">
                <a:sym typeface="+mn-ea"/>
              </a:rPr>
              <a:t>X</a:t>
            </a:r>
            <a:r>
              <a:rPr lang="zh-CN" altLang="en-US">
                <a:sym typeface="+mn-ea"/>
              </a:rPr>
              <a:t>和</a:t>
            </a:r>
            <a:r>
              <a:rPr lang="en-US" altLang="zh-CN">
                <a:sym typeface="+mn-ea"/>
              </a:rPr>
              <a:t>Y</a:t>
            </a:r>
            <a:r>
              <a:rPr lang="zh-CN" altLang="en-US">
                <a:sym typeface="+mn-ea"/>
              </a:rPr>
              <a:t>独立的话</a:t>
            </a:r>
            <a:r>
              <a:rPr lang="en-US" altLang="zh-CN">
                <a:sym typeface="+mn-ea"/>
              </a:rPr>
              <a:t>I(X;Y)</a:t>
            </a:r>
            <a:r>
              <a:rPr lang="zh-CN" altLang="en-US">
                <a:sym typeface="+mn-ea"/>
              </a:rPr>
              <a:t>为</a:t>
            </a:r>
            <a:r>
              <a:rPr lang="en-US" altLang="zh-CN">
                <a:sym typeface="+mn-ea"/>
              </a:rPr>
              <a:t>0.</a:t>
            </a:r>
            <a:endParaRPr lang="en-US" altLang="zh-CN"/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74565" y="4241800"/>
            <a:ext cx="4404995" cy="36576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150" y="2739390"/>
            <a:ext cx="3111500" cy="234759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7925" y="5598160"/>
            <a:ext cx="7788910" cy="90424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831850" y="5798820"/>
            <a:ext cx="150241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公式变为：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782445" y="19050"/>
            <a:ext cx="8190230" cy="111823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649095" y="5148580"/>
            <a:ext cx="9481820" cy="6426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I(c;G(z,c))</a:t>
            </a:r>
            <a:r>
              <a:rPr lang="zh-CN" altLang="en-US"/>
              <a:t>难以求得，但是其下限</a:t>
            </a:r>
            <a:r>
              <a:rPr lang="en-US" altLang="zh-CN"/>
              <a:t>L</a:t>
            </a:r>
            <a:r>
              <a:rPr lang="en-US" altLang="zh-CN" baseline="-25000"/>
              <a:t>1</a:t>
            </a:r>
            <a:r>
              <a:rPr lang="en-US" altLang="zh-CN"/>
              <a:t>(G,Q)</a:t>
            </a:r>
            <a:r>
              <a:rPr lang="zh-CN" altLang="en-US"/>
              <a:t>容易用蒙特卡洛模拟近似求得，其中辅助分布</a:t>
            </a:r>
            <a:r>
              <a:rPr lang="en-US" altLang="zh-CN"/>
              <a:t>Q(c|x)</a:t>
            </a:r>
            <a:r>
              <a:rPr lang="zh-CN" altLang="en-US"/>
              <a:t>为</a:t>
            </a:r>
            <a:r>
              <a:rPr lang="en-US" altLang="zh-CN"/>
              <a:t>P(c|x)</a:t>
            </a:r>
            <a:r>
              <a:rPr lang="zh-CN" altLang="en-US"/>
              <a:t>近似。</a:t>
            </a:r>
            <a:r>
              <a:rPr lang="en-US" altLang="zh-CN"/>
              <a:t>L1(G,Q)</a:t>
            </a:r>
            <a:r>
              <a:rPr lang="zh-CN" altLang="en-US"/>
              <a:t>达到其最大值</a:t>
            </a:r>
            <a:r>
              <a:rPr lang="en-US" altLang="zh-CN"/>
              <a:t>H(c)</a:t>
            </a:r>
            <a:r>
              <a:rPr lang="zh-CN" altLang="en-US"/>
              <a:t>时，我们也确实得到了最大互信息量。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2070" y="955675"/>
            <a:ext cx="9547860" cy="21621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9035" y="3259455"/>
            <a:ext cx="9018270" cy="162750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3750" y="5866765"/>
            <a:ext cx="7229475" cy="82994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75610" y="691515"/>
            <a:ext cx="6391910" cy="44037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389380" y="5899150"/>
            <a:ext cx="9764395" cy="6426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实验得出InfoGAN可以快速逼近互信息最大值，而且最大值远超过作为</a:t>
            </a:r>
            <a:r>
              <a:rPr lang="en-US" altLang="zh-CN"/>
              <a:t>baseline</a:t>
            </a:r>
            <a:r>
              <a:rPr lang="zh-CN" altLang="en-US"/>
              <a:t>的普通</a:t>
            </a:r>
            <a:r>
              <a:rPr lang="en-US" altLang="zh-CN"/>
              <a:t>GAN</a:t>
            </a:r>
            <a:r>
              <a:rPr lang="zh-CN" altLang="en-US"/>
              <a:t>。</a:t>
            </a:r>
            <a:endParaRPr lang="zh-CN" altLang="en-US"/>
          </a:p>
          <a:p>
            <a:r>
              <a:rPr lang="zh-CN" altLang="en-US"/>
              <a:t>虽然增加了一点点计算量，但一般</a:t>
            </a:r>
            <a:r>
              <a:rPr lang="en-US" altLang="zh-CN"/>
              <a:t>InfoGAN</a:t>
            </a:r>
            <a:r>
              <a:rPr lang="zh-CN" altLang="en-US"/>
              <a:t>收敛的比</a:t>
            </a:r>
            <a:r>
              <a:rPr lang="en-US" altLang="zh-CN"/>
              <a:t>GAN</a:t>
            </a:r>
            <a:r>
              <a:rPr lang="zh-CN" altLang="en-US"/>
              <a:t>快，在计算量上可以认为基本持平。</a:t>
            </a:r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rcRect l="2775" t="17383" r="3642"/>
          <a:stretch>
            <a:fillRect/>
          </a:stretch>
        </p:blipFill>
        <p:spPr>
          <a:xfrm>
            <a:off x="2620010" y="5008245"/>
            <a:ext cx="7303135" cy="7080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9015" y="57785"/>
            <a:ext cx="7229475" cy="82994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7790" y="1551940"/>
            <a:ext cx="7526655" cy="449326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4445" y="1786890"/>
            <a:ext cx="4401185" cy="374142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1698</Words>
  <Application>WPS 演示</Application>
  <PresentationFormat>宽屏</PresentationFormat>
  <Paragraphs>55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8" baseType="lpstr">
      <vt:lpstr>Arial</vt:lpstr>
      <vt:lpstr>宋体</vt:lpstr>
      <vt:lpstr>Wingdings</vt:lpstr>
      <vt:lpstr>Calibri Light</vt:lpstr>
      <vt:lpstr>Calibri</vt:lpstr>
      <vt:lpstr>微软雅黑</vt:lpstr>
      <vt:lpstr>Office 主题</vt:lpstr>
      <vt:lpstr>InfoGAN:Interpretable Representation Learning by Information Maximizing Generative Adversarial Nets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ASUS</dc:creator>
  <cp:lastModifiedBy>ASUS</cp:lastModifiedBy>
  <cp:revision>31</cp:revision>
  <dcterms:created xsi:type="dcterms:W3CDTF">2017-01-20T07:42:00Z</dcterms:created>
  <dcterms:modified xsi:type="dcterms:W3CDTF">2017-01-21T05:32:25Z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2052-10.1.0.6135</vt:lpwstr>
  </property>
</Properties>
</file>