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notesMasterIdLst>
    <p:notesMasterId r:id="rId30"/>
  </p:notesMasterIdLst>
  <p:sldIdLst>
    <p:sldId id="327" r:id="rId2"/>
    <p:sldId id="262" r:id="rId3"/>
    <p:sldId id="319" r:id="rId4"/>
    <p:sldId id="260" r:id="rId5"/>
    <p:sldId id="261" r:id="rId6"/>
    <p:sldId id="302" r:id="rId7"/>
    <p:sldId id="263" r:id="rId8"/>
    <p:sldId id="305" r:id="rId9"/>
    <p:sldId id="296" r:id="rId10"/>
    <p:sldId id="269" r:id="rId11"/>
    <p:sldId id="309" r:id="rId12"/>
    <p:sldId id="323" r:id="rId13"/>
    <p:sldId id="320" r:id="rId14"/>
    <p:sldId id="321" r:id="rId15"/>
    <p:sldId id="329" r:id="rId16"/>
    <p:sldId id="318" r:id="rId17"/>
    <p:sldId id="322" r:id="rId18"/>
    <p:sldId id="298" r:id="rId19"/>
    <p:sldId id="281" r:id="rId20"/>
    <p:sldId id="283" r:id="rId21"/>
    <p:sldId id="284" r:id="rId22"/>
    <p:sldId id="286" r:id="rId23"/>
    <p:sldId id="288" r:id="rId24"/>
    <p:sldId id="268" r:id="rId25"/>
    <p:sldId id="313" r:id="rId26"/>
    <p:sldId id="312" r:id="rId27"/>
    <p:sldId id="289" r:id="rId28"/>
    <p:sldId id="31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499224E-4B64-4AC8-9DF5-8E4915AD2BE6}">
          <p14:sldIdLst>
            <p14:sldId id="327"/>
            <p14:sldId id="262"/>
            <p14:sldId id="319"/>
            <p14:sldId id="260"/>
            <p14:sldId id="261"/>
            <p14:sldId id="302"/>
            <p14:sldId id="263"/>
            <p14:sldId id="305"/>
            <p14:sldId id="296"/>
            <p14:sldId id="269"/>
            <p14:sldId id="309"/>
            <p14:sldId id="323"/>
            <p14:sldId id="320"/>
            <p14:sldId id="321"/>
            <p14:sldId id="329"/>
            <p14:sldId id="318"/>
            <p14:sldId id="322"/>
            <p14:sldId id="298"/>
            <p14:sldId id="281"/>
            <p14:sldId id="283"/>
            <p14:sldId id="284"/>
            <p14:sldId id="286"/>
            <p14:sldId id="288"/>
            <p14:sldId id="268"/>
            <p14:sldId id="313"/>
            <p14:sldId id="312"/>
            <p14:sldId id="289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4B4B"/>
    <a:srgbClr val="FF0000"/>
    <a:srgbClr val="FF4747"/>
    <a:srgbClr val="F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 autoAdjust="0"/>
    <p:restoredTop sz="95392" autoAdjust="0"/>
  </p:normalViewPr>
  <p:slideViewPr>
    <p:cSldViewPr>
      <p:cViewPr varScale="1">
        <p:scale>
          <a:sx n="96" d="100"/>
          <a:sy n="96" d="100"/>
        </p:scale>
        <p:origin x="68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3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commentAuthors" Target="commentAuthors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3F7C7-18E3-4FF6-9C4D-A1EE292C5A4A}" type="datetimeFigureOut">
              <a:rPr lang="en-US" smtClean="0"/>
              <a:t>6/29/16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E32F3-3125-4C4F-92C4-3769D706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80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E32F3-3125-4C4F-92C4-3769D70695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37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E32F3-3125-4C4F-92C4-3769D70695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41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E32F3-3125-4C4F-92C4-3769D70695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19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E32F3-3125-4C4F-92C4-3769D70695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19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E32F3-3125-4C4F-92C4-3769D70695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98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E32F3-3125-4C4F-92C4-3769D70695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64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E32F3-3125-4C4F-92C4-3769D70695F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56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E32F3-3125-4C4F-92C4-3769D70695F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60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E32F3-3125-4C4F-92C4-3769D70695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3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E32F3-3125-4C4F-92C4-3769D70695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95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E32F3-3125-4C4F-92C4-3769D70695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9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E32F3-3125-4C4F-92C4-3769D70695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95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E32F3-3125-4C4F-92C4-3769D70695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50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E32F3-3125-4C4F-92C4-3769D70695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00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E32F3-3125-4C4F-92C4-3769D70695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13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E32F3-3125-4C4F-92C4-3769D70695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41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967D-FE1D-4A61-9320-626C74A28256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2A24-4E12-444E-88BC-CECC0FE0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7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967D-FE1D-4A61-9320-626C74A28256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2A24-4E12-444E-88BC-CECC0FE0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7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967D-FE1D-4A61-9320-626C74A28256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2A24-4E12-444E-88BC-CECC0FE0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967D-FE1D-4A61-9320-626C74A28256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2A24-4E12-444E-88BC-CECC0FE0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6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967D-FE1D-4A61-9320-626C74A28256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2A24-4E12-444E-88BC-CECC0FE0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1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967D-FE1D-4A61-9320-626C74A28256}" type="datetimeFigureOut">
              <a:rPr lang="en-US" smtClean="0"/>
              <a:t>6/29/16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2A24-4E12-444E-88BC-CECC0FE0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0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967D-FE1D-4A61-9320-626C74A28256}" type="datetimeFigureOut">
              <a:rPr lang="en-US" smtClean="0"/>
              <a:t>6/29/16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2A24-4E12-444E-88BC-CECC0FE0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967D-FE1D-4A61-9320-626C74A28256}" type="datetimeFigureOut">
              <a:rPr lang="en-US" smtClean="0"/>
              <a:t>6/29/16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2A24-4E12-444E-88BC-CECC0FE0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967D-FE1D-4A61-9320-626C74A28256}" type="datetimeFigureOut">
              <a:rPr lang="en-US" smtClean="0"/>
              <a:t>6/29/16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2A24-4E12-444E-88BC-CECC0FE0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80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967D-FE1D-4A61-9320-626C74A28256}" type="datetimeFigureOut">
              <a:rPr lang="en-US" smtClean="0"/>
              <a:t>6/29/16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2A24-4E12-444E-88BC-CECC0FE0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8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967D-FE1D-4A61-9320-626C74A28256}" type="datetimeFigureOut">
              <a:rPr lang="en-US" smtClean="0"/>
              <a:t>6/29/16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2A24-4E12-444E-88BC-CECC0FE0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0967D-FE1D-4A61-9320-626C74A28256}" type="datetimeFigureOut">
              <a:rPr lang="en-US" smtClean="0"/>
              <a:t>6/29/16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E2A24-4E12-444E-88BC-CECC0FE0A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0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laines@cs.berkeley.edu" TargetMode="External"/><Relationship Id="rId4" Type="http://schemas.openxmlformats.org/officeDocument/2006/relationships/hyperlink" Target="mailto:dawnsong@cs.berkeley.edu" TargetMode="External"/><Relationship Id="rId5" Type="http://schemas.openxmlformats.org/officeDocument/2006/relationships/hyperlink" Target="http://www.emilstefanov.net/Research/ObliviousRam/" TargetMode="Externa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emil@cs.berkeley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90.png"/><Relationship Id="rId5" Type="http://schemas.openxmlformats.org/officeDocument/2006/relationships/image" Target="../media/image15.png"/><Relationship Id="rId8" Type="http://schemas.openxmlformats.org/officeDocument/2006/relationships/image" Target="../media/image91.png"/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Relationship Id="rId5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image" Target="../media/image110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1.png"/><Relationship Id="rId3" Type="http://schemas.openxmlformats.org/officeDocument/2006/relationships/hyperlink" Target="http://www.emilstefanov.net/Research/ObliviousRam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5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5.png"/><Relationship Id="rId7" Type="http://schemas.openxmlformats.org/officeDocument/2006/relationships/image" Target="../media/image40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6" Type="http://schemas.openxmlformats.org/officeDocument/2006/relationships/image" Target="../media/image52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34975"/>
            <a:ext cx="8382000" cy="1470025"/>
          </a:xfrm>
        </p:spPr>
        <p:txBody>
          <a:bodyPr/>
          <a:lstStyle/>
          <a:p>
            <a:r>
              <a:rPr lang="en-US" b="1" dirty="0"/>
              <a:t>Towards Practical Oblivious RAM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090960"/>
              </p:ext>
            </p:extLst>
          </p:nvPr>
        </p:nvGraphicFramePr>
        <p:xfrm>
          <a:off x="381000" y="2209800"/>
          <a:ext cx="8382000" cy="92963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000"/>
                <a:gridCol w="2794000"/>
                <a:gridCol w="2794000"/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Emil Stefanov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Elaine Shi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Dawn Song</a:t>
                      </a:r>
                      <a:endParaRPr lang="en-US" sz="2800" b="1" dirty="0"/>
                    </a:p>
                  </a:txBody>
                  <a:tcPr/>
                </a:tc>
              </a:tr>
              <a:tr h="411479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dirty="0" smtClean="0">
                          <a:hlinkClick r:id="rId2"/>
                        </a:rPr>
                        <a:t>emil@cs.berkeley.edu</a:t>
                      </a:r>
                      <a:endParaRPr lang="en-US" sz="18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dirty="0" smtClean="0">
                          <a:hlinkClick r:id="rId3"/>
                        </a:rPr>
                        <a:t>elaines@cs.berkeley.edu</a:t>
                      </a:r>
                      <a:endParaRPr lang="en-US" sz="18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dirty="0" smtClean="0">
                          <a:hlinkClick r:id="rId4"/>
                        </a:rPr>
                        <a:t>dawnsong@cs.berkeley.edu</a:t>
                      </a:r>
                      <a:endParaRPr lang="en-US" sz="1800" u="non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3400" y="5334000"/>
            <a:ext cx="8171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5"/>
              </a:rPr>
              <a:t>http://www.emilstefanov.net/Research/ObliviousRam</a:t>
            </a:r>
            <a:r>
              <a:rPr lang="en-US" sz="2800" dirty="0" smtClean="0">
                <a:hlinkClick r:id="rId5"/>
              </a:rPr>
              <a:t>/</a:t>
            </a:r>
            <a:endParaRPr lang="en-US" sz="2800" dirty="0"/>
          </a:p>
        </p:txBody>
      </p:sp>
      <p:grpSp>
        <p:nvGrpSpPr>
          <p:cNvPr id="7" name="Group 6"/>
          <p:cNvGrpSpPr/>
          <p:nvPr/>
        </p:nvGrpSpPr>
        <p:grpSpPr>
          <a:xfrm>
            <a:off x="2735972" y="3657600"/>
            <a:ext cx="3314551" cy="1256448"/>
            <a:chOff x="2248752" y="3657600"/>
            <a:chExt cx="3314551" cy="1256448"/>
          </a:xfrm>
        </p:grpSpPr>
        <p:pic>
          <p:nvPicPr>
            <p:cNvPr id="5" name="Picture 3" descr="C:\Users\Emil\Desktop\ucseal_540_139.bmp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248752" y="3657600"/>
              <a:ext cx="1256448" cy="1256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627580" y="4024214"/>
              <a:ext cx="19357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UC Berkeley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91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 2: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Partitioning Framework</a:t>
            </a:r>
          </a:p>
          <a:p>
            <a:pPr lvl="1"/>
            <a:r>
              <a:rPr lang="en-US" dirty="0" smtClean="0"/>
              <a:t>Breaks down server storage into smaller, more manageable partitions.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Partition O-RAM</a:t>
            </a:r>
          </a:p>
          <a:p>
            <a:pPr lvl="1"/>
            <a:r>
              <a:rPr lang="en-US" dirty="0" smtClean="0"/>
              <a:t>Optimized O-RAM construction for partitions.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Recursive Constructions</a:t>
            </a:r>
          </a:p>
          <a:p>
            <a:pPr lvl="1"/>
            <a:r>
              <a:rPr lang="en-US" dirty="0"/>
              <a:t>Reduce </a:t>
            </a:r>
            <a:r>
              <a:rPr lang="en-US" b="1" i="1" dirty="0">
                <a:solidFill>
                  <a:srgbClr val="C00000"/>
                </a:solidFill>
              </a:rPr>
              <a:t>client-side storage</a:t>
            </a:r>
            <a:r>
              <a:rPr lang="en-US" dirty="0"/>
              <a:t> via recursion.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Concurrent Constructions</a:t>
            </a:r>
          </a:p>
          <a:p>
            <a:pPr lvl="1"/>
            <a:r>
              <a:rPr lang="en-US" dirty="0" smtClean="0"/>
              <a:t>Reduce </a:t>
            </a:r>
            <a:r>
              <a:rPr lang="en-US" b="1" i="1" dirty="0" smtClean="0">
                <a:solidFill>
                  <a:srgbClr val="C00000"/>
                </a:solidFill>
              </a:rPr>
              <a:t>worst-case cost</a:t>
            </a:r>
            <a:r>
              <a:rPr lang="en-US" dirty="0" smtClean="0"/>
              <a:t> via concurrency.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47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Approaches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24200" y="1600200"/>
                <a:ext cx="58674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 smtClean="0"/>
                  <a:t>Based on </a:t>
                </a:r>
                <a:r>
                  <a:rPr lang="en-US" sz="4000" dirty="0" err="1" smtClean="0"/>
                  <a:t>Goldreich-Ostrovsky</a:t>
                </a:r>
                <a:r>
                  <a:rPr lang="en-US" sz="4000" dirty="0" smtClean="0"/>
                  <a:t> scheme.</a:t>
                </a:r>
                <a:br>
                  <a:rPr lang="en-US" sz="4000" dirty="0" smtClean="0"/>
                </a:br>
                <a:endParaRPr lang="en-US" sz="2800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4000" b="0" i="1" smtClean="0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4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000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4000" b="0" i="1" smtClean="0">
                            <a:latin typeface="Cambria Math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sz="4000" dirty="0" smtClean="0"/>
                  <a:t>+1 </a:t>
                </a:r>
                <a:r>
                  <a:rPr lang="en-US" sz="4000" dirty="0"/>
                  <a:t>l</a:t>
                </a:r>
                <a:r>
                  <a:rPr lang="en-US" sz="4000" dirty="0" smtClean="0"/>
                  <a:t>evels</a:t>
                </a:r>
              </a:p>
              <a:p>
                <a:pPr lvl="1"/>
                <a:r>
                  <a:rPr lang="en-US" sz="3200" dirty="0" smtClean="0"/>
                  <a:t>Sizes: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1, 2, 4,…,</m:t>
                    </m:r>
                    <m:r>
                      <a:rPr lang="en-US" sz="3200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endParaRPr lang="en-US" sz="2100" dirty="0" smtClean="0"/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/>
                </a:r>
                <a:br>
                  <a:rPr lang="en-US" sz="2800" dirty="0" smtClean="0">
                    <a:solidFill>
                      <a:schemeClr val="accent3">
                        <a:lumMod val="50000"/>
                      </a:schemeClr>
                    </a:solidFill>
                  </a:rPr>
                </a:br>
                <a:r>
                  <a:rPr lang="en-US" sz="280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/>
                </a:r>
                <a:br>
                  <a:rPr lang="en-US" sz="2800" dirty="0" smtClean="0">
                    <a:solidFill>
                      <a:schemeClr val="accent3">
                        <a:lumMod val="50000"/>
                      </a:schemeClr>
                    </a:solidFill>
                  </a:rPr>
                </a:br>
                <a:r>
                  <a:rPr lang="en-US" sz="280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[</a:t>
                </a:r>
                <a:r>
                  <a:rPr lang="en-US" sz="2800" dirty="0">
                    <a:solidFill>
                      <a:schemeClr val="accent3">
                        <a:lumMod val="50000"/>
                      </a:schemeClr>
                    </a:solidFill>
                  </a:rPr>
                  <a:t>GO96, OS97, WS08, PR10, GM10, GMOT11, </a:t>
                </a:r>
                <a:r>
                  <a:rPr lang="en-US" sz="280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BMP11, GMOT12</a:t>
                </a:r>
                <a:r>
                  <a:rPr lang="en-US" sz="2800" dirty="0">
                    <a:solidFill>
                      <a:schemeClr val="accent3">
                        <a:lumMod val="50000"/>
                      </a:schemeClr>
                    </a:solidFill>
                  </a:rPr>
                  <a:t>, </a:t>
                </a:r>
                <a:r>
                  <a:rPr lang="en-US" sz="280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KLO12… ]</a:t>
                </a:r>
                <a:endParaRPr lang="en-US" sz="18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4200" y="1600200"/>
                <a:ext cx="5867400" cy="5257800"/>
              </a:xfrm>
              <a:blipFill rotWithShape="1">
                <a:blip r:embed="rId4"/>
                <a:stretch>
                  <a:fillRect l="-3326" t="-2088" b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600200"/>
            <a:ext cx="2989504" cy="45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7992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752600"/>
            <a:ext cx="3657600" cy="4648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1600200"/>
            <a:ext cx="5029200" cy="4525963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Inside a level</a:t>
            </a:r>
          </a:p>
          <a:p>
            <a:pPr lvl="1"/>
            <a:r>
              <a:rPr lang="en-US" sz="3600" dirty="0" smtClean="0"/>
              <a:t>Some real blocks</a:t>
            </a:r>
          </a:p>
          <a:p>
            <a:pPr lvl="2"/>
            <a:r>
              <a:rPr lang="en-US" sz="3200" dirty="0" smtClean="0"/>
              <a:t>Useful data</a:t>
            </a:r>
          </a:p>
          <a:p>
            <a:pPr lvl="1"/>
            <a:r>
              <a:rPr lang="en-US" sz="3600" dirty="0" smtClean="0"/>
              <a:t>Some dummy blocks</a:t>
            </a:r>
          </a:p>
          <a:p>
            <a:pPr lvl="2"/>
            <a:r>
              <a:rPr lang="en-US" sz="3200" dirty="0" smtClean="0"/>
              <a:t>Random data</a:t>
            </a:r>
          </a:p>
          <a:p>
            <a:pPr lvl="1"/>
            <a:r>
              <a:rPr lang="en-US" sz="3600" dirty="0" smtClean="0"/>
              <a:t>Randomly permuted</a:t>
            </a:r>
          </a:p>
          <a:p>
            <a:pPr lvl="2"/>
            <a:r>
              <a:rPr lang="en-US" sz="3200" dirty="0" smtClean="0"/>
              <a:t>Only the client knows the permutation</a:t>
            </a:r>
            <a:endParaRPr lang="en-US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062245"/>
              </p:ext>
            </p:extLst>
          </p:nvPr>
        </p:nvGraphicFramePr>
        <p:xfrm>
          <a:off x="381000" y="1905000"/>
          <a:ext cx="3346098" cy="4362608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3346098"/>
              </a:tblGrid>
              <a:tr h="542812">
                <a:tc>
                  <a:txBody>
                    <a:bodyPr/>
                    <a:lstStyle/>
                    <a:p>
                      <a:r>
                        <a:rPr lang="en-US" sz="2700" b="1" dirty="0" smtClean="0">
                          <a:solidFill>
                            <a:schemeClr val="bg1"/>
                          </a:solidFill>
                        </a:rPr>
                        <a:t>Dummy Block</a:t>
                      </a:r>
                      <a:endParaRPr lang="en-US" sz="2700" b="1" dirty="0">
                        <a:solidFill>
                          <a:schemeClr val="bg1"/>
                        </a:solidFill>
                      </a:endParaRPr>
                    </a:p>
                  </a:txBody>
                  <a:tcPr marL="133844" marR="133844" marT="66923" marB="66923">
                    <a:solidFill>
                      <a:srgbClr val="C00000"/>
                    </a:solidFill>
                  </a:tcPr>
                </a:tc>
              </a:tr>
              <a:tr h="542812">
                <a:tc>
                  <a:txBody>
                    <a:bodyPr/>
                    <a:lstStyle/>
                    <a:p>
                      <a:pPr marL="0" marR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1" dirty="0" smtClean="0">
                          <a:solidFill>
                            <a:schemeClr val="bg1"/>
                          </a:solidFill>
                        </a:rPr>
                        <a:t>Real Block</a:t>
                      </a:r>
                    </a:p>
                  </a:txBody>
                  <a:tcPr marL="133844" marR="133844" marT="66923" marB="66923">
                    <a:solidFill>
                      <a:srgbClr val="00B050"/>
                    </a:solidFill>
                  </a:tcPr>
                </a:tc>
              </a:tr>
              <a:tr h="542812">
                <a:tc>
                  <a:txBody>
                    <a:bodyPr/>
                    <a:lstStyle/>
                    <a:p>
                      <a:pPr marL="0" marR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1" dirty="0" smtClean="0">
                          <a:solidFill>
                            <a:schemeClr val="bg1"/>
                          </a:solidFill>
                        </a:rPr>
                        <a:t>Real Block</a:t>
                      </a:r>
                    </a:p>
                  </a:txBody>
                  <a:tcPr marL="133844" marR="133844" marT="66923" marB="66923">
                    <a:solidFill>
                      <a:srgbClr val="00B050"/>
                    </a:solidFill>
                  </a:tcPr>
                </a:tc>
              </a:tr>
              <a:tr h="542812">
                <a:tc>
                  <a:txBody>
                    <a:bodyPr/>
                    <a:lstStyle/>
                    <a:p>
                      <a:pPr marL="0" marR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1" dirty="0" smtClean="0">
                          <a:solidFill>
                            <a:schemeClr val="bg1"/>
                          </a:solidFill>
                        </a:rPr>
                        <a:t>Dummy Block</a:t>
                      </a:r>
                    </a:p>
                  </a:txBody>
                  <a:tcPr marL="133844" marR="133844" marT="66923" marB="66923">
                    <a:solidFill>
                      <a:srgbClr val="C00000"/>
                    </a:solidFill>
                  </a:tcPr>
                </a:tc>
              </a:tr>
              <a:tr h="542812">
                <a:tc>
                  <a:txBody>
                    <a:bodyPr/>
                    <a:lstStyle/>
                    <a:p>
                      <a:pPr marL="0" marR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1" dirty="0" smtClean="0">
                          <a:solidFill>
                            <a:schemeClr val="bg1"/>
                          </a:solidFill>
                        </a:rPr>
                        <a:t>Real Block</a:t>
                      </a:r>
                    </a:p>
                  </a:txBody>
                  <a:tcPr marL="133844" marR="133844" marT="66923" marB="66923">
                    <a:solidFill>
                      <a:srgbClr val="00B050"/>
                    </a:solidFill>
                  </a:tcPr>
                </a:tc>
              </a:tr>
              <a:tr h="542812">
                <a:tc>
                  <a:txBody>
                    <a:bodyPr/>
                    <a:lstStyle/>
                    <a:p>
                      <a:pPr marL="0" marR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1" dirty="0" smtClean="0">
                          <a:solidFill>
                            <a:schemeClr val="bg1"/>
                          </a:solidFill>
                        </a:rPr>
                        <a:t>Dummy Block</a:t>
                      </a:r>
                    </a:p>
                  </a:txBody>
                  <a:tcPr marL="133844" marR="133844" marT="66923" marB="66923">
                    <a:solidFill>
                      <a:srgbClr val="C00000"/>
                    </a:solidFill>
                  </a:tcPr>
                </a:tc>
              </a:tr>
              <a:tr h="542812">
                <a:tc>
                  <a:txBody>
                    <a:bodyPr/>
                    <a:lstStyle/>
                    <a:p>
                      <a:pPr marL="0" marR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1" dirty="0" smtClean="0">
                          <a:solidFill>
                            <a:schemeClr val="bg1"/>
                          </a:solidFill>
                        </a:rPr>
                        <a:t>Dummy Block</a:t>
                      </a:r>
                    </a:p>
                  </a:txBody>
                  <a:tcPr marL="133844" marR="133844" marT="66923" marB="66923">
                    <a:solidFill>
                      <a:srgbClr val="C00000"/>
                    </a:solidFill>
                  </a:tcPr>
                </a:tc>
              </a:tr>
              <a:tr h="542812">
                <a:tc>
                  <a:txBody>
                    <a:bodyPr/>
                    <a:lstStyle/>
                    <a:p>
                      <a:pPr marL="0" marR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1" dirty="0" smtClean="0">
                          <a:solidFill>
                            <a:schemeClr val="bg1"/>
                          </a:solidFill>
                        </a:rPr>
                        <a:t>Real Block</a:t>
                      </a:r>
                    </a:p>
                  </a:txBody>
                  <a:tcPr marL="133844" marR="133844" marT="66923" marB="66923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81000" y="1905000"/>
            <a:ext cx="3352800" cy="434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366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2602" y="274638"/>
            <a:ext cx="6424198" cy="1143000"/>
          </a:xfrm>
        </p:spPr>
        <p:txBody>
          <a:bodyPr/>
          <a:lstStyle/>
          <a:p>
            <a:r>
              <a:rPr lang="en-US" dirty="0"/>
              <a:t>Existing </a:t>
            </a:r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1447800"/>
            <a:ext cx="5867400" cy="45259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Reading</a:t>
            </a:r>
          </a:p>
          <a:p>
            <a:pPr lvl="1"/>
            <a:r>
              <a:rPr lang="en-US" sz="3200" dirty="0" smtClean="0"/>
              <a:t>Read a block from each level</a:t>
            </a:r>
          </a:p>
          <a:p>
            <a:pPr lvl="1"/>
            <a:r>
              <a:rPr lang="en-US" sz="3200" dirty="0" smtClean="0"/>
              <a:t>One </a:t>
            </a:r>
            <a:r>
              <a:rPr lang="en-US" sz="3200" b="1" dirty="0" smtClean="0">
                <a:solidFill>
                  <a:srgbClr val="00B050"/>
                </a:solidFill>
              </a:rPr>
              <a:t>real</a:t>
            </a:r>
            <a:r>
              <a:rPr lang="en-US" sz="3200" dirty="0" smtClean="0">
                <a:solidFill>
                  <a:srgbClr val="00B050"/>
                </a:solidFill>
              </a:rPr>
              <a:t> </a:t>
            </a:r>
            <a:r>
              <a:rPr lang="en-US" sz="3200" dirty="0" smtClean="0"/>
              <a:t>block.</a:t>
            </a:r>
          </a:p>
          <a:p>
            <a:pPr lvl="1"/>
            <a:r>
              <a:rPr lang="en-US" sz="3200" dirty="0" smtClean="0"/>
              <a:t>Remaining are </a:t>
            </a:r>
            <a:r>
              <a:rPr lang="en-US" sz="3200" b="1" dirty="0" smtClean="0">
                <a:solidFill>
                  <a:srgbClr val="C00000"/>
                </a:solidFill>
              </a:rPr>
              <a:t>dummy</a:t>
            </a:r>
            <a:r>
              <a:rPr lang="en-US" sz="3200" dirty="0" smtClean="0"/>
              <a:t> blocks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4800" y="54230"/>
            <a:ext cx="1231550" cy="6546216"/>
            <a:chOff x="3041070" y="1567015"/>
            <a:chExt cx="2064330" cy="10972803"/>
          </a:xfrm>
        </p:grpSpPr>
        <p:sp>
          <p:nvSpPr>
            <p:cNvPr id="6" name="Rectangle 5"/>
            <p:cNvSpPr/>
            <p:nvPr/>
          </p:nvSpPr>
          <p:spPr>
            <a:xfrm>
              <a:off x="3041070" y="1567015"/>
              <a:ext cx="2064330" cy="109728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84235" y="12285818"/>
              <a:ext cx="1768766" cy="76200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84235" y="12006418"/>
              <a:ext cx="1768766" cy="152401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4235" y="11549217"/>
              <a:ext cx="1768766" cy="304800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84235" y="10787217"/>
              <a:ext cx="1768766" cy="609601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84235" y="9415616"/>
              <a:ext cx="1768766" cy="1219200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84233" y="6824816"/>
              <a:ext cx="1768766" cy="2438401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84235" y="1795614"/>
              <a:ext cx="1768766" cy="4882896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1463762" y="2048514"/>
            <a:ext cx="2803344" cy="29044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90208" y="6327688"/>
            <a:ext cx="1055221" cy="4546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0209" y="6099967"/>
            <a:ext cx="1055221" cy="4546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2965" y="5195629"/>
            <a:ext cx="1055221" cy="4546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90209" y="3538665"/>
            <a:ext cx="1055221" cy="4546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0208" y="2025785"/>
            <a:ext cx="1055221" cy="4546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92965" y="6448913"/>
            <a:ext cx="1055221" cy="4546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431799" y="3561394"/>
            <a:ext cx="2828492" cy="16227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431799" y="5218358"/>
            <a:ext cx="2835307" cy="24559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536350" y="5736709"/>
            <a:ext cx="2730756" cy="36367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463762" y="5918549"/>
            <a:ext cx="2803344" cy="40913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536350" y="6122696"/>
            <a:ext cx="2730756" cy="3262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922510" y="54230"/>
            <a:ext cx="0" cy="672757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43400" y="6273225"/>
            <a:ext cx="1169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Client</a:t>
            </a:r>
            <a:endParaRPr lang="en-US" sz="3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623741" y="6350418"/>
            <a:ext cx="1277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Server</a:t>
            </a:r>
            <a:endParaRPr lang="en-US" sz="3200" b="1" dirty="0"/>
          </a:p>
        </p:txBody>
      </p:sp>
      <p:grpSp>
        <p:nvGrpSpPr>
          <p:cNvPr id="1027" name="Group 1026"/>
          <p:cNvGrpSpPr/>
          <p:nvPr/>
        </p:nvGrpSpPr>
        <p:grpSpPr>
          <a:xfrm>
            <a:off x="5513336" y="5116620"/>
            <a:ext cx="1135968" cy="246221"/>
            <a:chOff x="5513336" y="5116620"/>
            <a:chExt cx="1135968" cy="246221"/>
          </a:xfrm>
        </p:grpSpPr>
        <p:cxnSp>
          <p:nvCxnSpPr>
            <p:cNvPr id="53" name="Straight Arrow Connector 52"/>
            <p:cNvCxnSpPr/>
            <p:nvPr/>
          </p:nvCxnSpPr>
          <p:spPr>
            <a:xfrm flipH="1">
              <a:off x="5513336" y="5257800"/>
              <a:ext cx="735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6324600" y="5116620"/>
              <a:ext cx="3247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</a:rPr>
                <a:t>real</a:t>
              </a:r>
              <a:endParaRPr lang="en-US" sz="16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029" name="Group 1028"/>
          <p:cNvGrpSpPr/>
          <p:nvPr/>
        </p:nvGrpSpPr>
        <p:grpSpPr>
          <a:xfrm>
            <a:off x="5513336" y="5359710"/>
            <a:ext cx="1433522" cy="246221"/>
            <a:chOff x="5513336" y="5359710"/>
            <a:chExt cx="1433522" cy="246221"/>
          </a:xfrm>
        </p:grpSpPr>
        <p:cxnSp>
          <p:nvCxnSpPr>
            <p:cNvPr id="54" name="Straight Arrow Connector 53"/>
            <p:cNvCxnSpPr/>
            <p:nvPr/>
          </p:nvCxnSpPr>
          <p:spPr>
            <a:xfrm flipH="1">
              <a:off x="5513336" y="5486400"/>
              <a:ext cx="735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298154" y="5359710"/>
              <a:ext cx="6487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dummy</a:t>
              </a:r>
              <a:endParaRPr 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030" name="Group 1029"/>
          <p:cNvGrpSpPr/>
          <p:nvPr/>
        </p:nvGrpSpPr>
        <p:grpSpPr>
          <a:xfrm>
            <a:off x="5513336" y="5585040"/>
            <a:ext cx="1433522" cy="246221"/>
            <a:chOff x="5513336" y="5585040"/>
            <a:chExt cx="1433522" cy="246221"/>
          </a:xfrm>
        </p:grpSpPr>
        <p:cxnSp>
          <p:nvCxnSpPr>
            <p:cNvPr id="55" name="Straight Arrow Connector 54"/>
            <p:cNvCxnSpPr/>
            <p:nvPr/>
          </p:nvCxnSpPr>
          <p:spPr>
            <a:xfrm flipH="1">
              <a:off x="5513336" y="5715000"/>
              <a:ext cx="735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298154" y="5585040"/>
              <a:ext cx="6487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dummy</a:t>
              </a:r>
              <a:endParaRPr 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031" name="Group 1030"/>
          <p:cNvGrpSpPr/>
          <p:nvPr/>
        </p:nvGrpSpPr>
        <p:grpSpPr>
          <a:xfrm>
            <a:off x="5513336" y="5813640"/>
            <a:ext cx="1438561" cy="246221"/>
            <a:chOff x="5513336" y="5813640"/>
            <a:chExt cx="1438561" cy="246221"/>
          </a:xfrm>
        </p:grpSpPr>
        <p:cxnSp>
          <p:nvCxnSpPr>
            <p:cNvPr id="56" name="Straight Arrow Connector 55"/>
            <p:cNvCxnSpPr/>
            <p:nvPr/>
          </p:nvCxnSpPr>
          <p:spPr>
            <a:xfrm flipH="1">
              <a:off x="5513336" y="5943600"/>
              <a:ext cx="735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6303193" y="5813640"/>
              <a:ext cx="6487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dummy</a:t>
              </a:r>
              <a:endParaRPr 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032" name="Group 1031"/>
          <p:cNvGrpSpPr/>
          <p:nvPr/>
        </p:nvGrpSpPr>
        <p:grpSpPr>
          <a:xfrm>
            <a:off x="5513336" y="6042240"/>
            <a:ext cx="1438561" cy="246221"/>
            <a:chOff x="5513336" y="6042240"/>
            <a:chExt cx="1438561" cy="246221"/>
          </a:xfrm>
        </p:grpSpPr>
        <p:cxnSp>
          <p:nvCxnSpPr>
            <p:cNvPr id="57" name="Straight Arrow Connector 56"/>
            <p:cNvCxnSpPr/>
            <p:nvPr/>
          </p:nvCxnSpPr>
          <p:spPr>
            <a:xfrm flipH="1">
              <a:off x="5513336" y="6172200"/>
              <a:ext cx="735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6303193" y="6042240"/>
              <a:ext cx="6487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dummy</a:t>
              </a:r>
              <a:endParaRPr 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026" name="Group 1025"/>
          <p:cNvGrpSpPr/>
          <p:nvPr/>
        </p:nvGrpSpPr>
        <p:grpSpPr>
          <a:xfrm>
            <a:off x="5513336" y="4899240"/>
            <a:ext cx="1438561" cy="246221"/>
            <a:chOff x="5513336" y="4899240"/>
            <a:chExt cx="1438561" cy="246221"/>
          </a:xfrm>
        </p:grpSpPr>
        <p:cxnSp>
          <p:nvCxnSpPr>
            <p:cNvPr id="47" name="Straight Arrow Connector 46"/>
            <p:cNvCxnSpPr/>
            <p:nvPr/>
          </p:nvCxnSpPr>
          <p:spPr>
            <a:xfrm flipH="1">
              <a:off x="5513336" y="5029200"/>
              <a:ext cx="735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6303193" y="4899240"/>
              <a:ext cx="6487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2">
                      <a:lumMod val="75000"/>
                    </a:schemeClr>
                  </a:solidFill>
                </a:rPr>
                <a:t>dummy</a:t>
              </a:r>
              <a:endParaRPr 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679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54512E-6 L 0.43298 -0.02592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49" y="-129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59259E-6 L 0.43298 -0.0592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49" y="-296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46645E-6 L 0.43264 0.039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32" y="1944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69783E-6 L 0.43298 0.2473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49" y="12355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292E-6 L 0.43298 0.4345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49" y="2172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90652E-6 L 0.43264 -0.0768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32" y="-38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Existing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1600200"/>
            <a:ext cx="40386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Writing</a:t>
            </a:r>
          </a:p>
          <a:p>
            <a:pPr lvl="1"/>
            <a:r>
              <a:rPr lang="en-US" dirty="0" smtClean="0"/>
              <a:t>Shuffle consecutively filled levels.</a:t>
            </a:r>
          </a:p>
          <a:p>
            <a:pPr lvl="1"/>
            <a:r>
              <a:rPr lang="en-US" dirty="0" smtClean="0"/>
              <a:t>Write into next unfilled level.</a:t>
            </a:r>
          </a:p>
          <a:p>
            <a:pPr lvl="1"/>
            <a:r>
              <a:rPr lang="en-US" dirty="0" smtClean="0"/>
              <a:t>Clear the source levels</a:t>
            </a:r>
          </a:p>
          <a:p>
            <a:pPr lvl="1"/>
            <a:endParaRPr lang="en-US" dirty="0" smtClean="0"/>
          </a:p>
          <a:p>
            <a:pPr marL="914400" lvl="2" indent="0">
              <a:buNone/>
            </a:pP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05153" y="1695311"/>
            <a:ext cx="904552" cy="4808084"/>
            <a:chOff x="457200" y="-5456215"/>
            <a:chExt cx="3429000" cy="18226607"/>
          </a:xfrm>
        </p:grpSpPr>
        <p:sp>
          <p:nvSpPr>
            <p:cNvPr id="15" name="Rectangle 14"/>
            <p:cNvSpPr/>
            <p:nvPr/>
          </p:nvSpPr>
          <p:spPr>
            <a:xfrm>
              <a:off x="457200" y="-5456215"/>
              <a:ext cx="3429000" cy="182266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95006" y="12348480"/>
              <a:ext cx="2938047" cy="126574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5006" y="11884376"/>
              <a:ext cx="2938047" cy="253147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5006" y="11124934"/>
              <a:ext cx="2938047" cy="506295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5006" y="9859198"/>
              <a:ext cx="2938047" cy="1012589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95006" y="7580872"/>
              <a:ext cx="2938047" cy="2025179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5006" y="3277368"/>
              <a:ext cx="2938047" cy="405035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95006" y="-5076494"/>
              <a:ext cx="2938047" cy="8110840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52400" y="1343365"/>
            <a:ext cx="1619611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 (before)</a:t>
            </a:r>
            <a:endParaRPr lang="en-US" b="1" dirty="0"/>
          </a:p>
        </p:txBody>
      </p:sp>
      <p:grpSp>
        <p:nvGrpSpPr>
          <p:cNvPr id="40" name="Group 39"/>
          <p:cNvGrpSpPr/>
          <p:nvPr/>
        </p:nvGrpSpPr>
        <p:grpSpPr>
          <a:xfrm>
            <a:off x="3359121" y="1295400"/>
            <a:ext cx="1829629" cy="5211164"/>
            <a:chOff x="3359121" y="1295400"/>
            <a:chExt cx="1829629" cy="5211164"/>
          </a:xfrm>
        </p:grpSpPr>
        <p:grpSp>
          <p:nvGrpSpPr>
            <p:cNvPr id="5" name="Group 4"/>
            <p:cNvGrpSpPr/>
            <p:nvPr/>
          </p:nvGrpSpPr>
          <p:grpSpPr>
            <a:xfrm>
              <a:off x="4038600" y="1714935"/>
              <a:ext cx="901457" cy="4791629"/>
              <a:chOff x="457200" y="-5456215"/>
              <a:chExt cx="3429000" cy="1822660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57200" y="-5456215"/>
                <a:ext cx="3429000" cy="1822660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95006" y="12348480"/>
                <a:ext cx="2938047" cy="12657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95006" y="11884376"/>
                <a:ext cx="2938047" cy="25314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95006" y="11124934"/>
                <a:ext cx="2938047" cy="50629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95006" y="9859198"/>
                <a:ext cx="2938047" cy="101258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95006" y="7580872"/>
                <a:ext cx="2938047" cy="202517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95006" y="3277368"/>
                <a:ext cx="2938047" cy="4050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95006" y="-5076494"/>
                <a:ext cx="2938047" cy="811084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 flipV="1">
              <a:off x="3359121" y="4724400"/>
              <a:ext cx="679479" cy="677144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505200" y="1343365"/>
              <a:ext cx="0" cy="5085557"/>
            </a:xfrm>
            <a:prstGeom prst="line">
              <a:avLst/>
            </a:prstGeom>
            <a:ln w="12700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733800" y="1295400"/>
              <a:ext cx="1454950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Server (after)</a:t>
              </a:r>
              <a:endParaRPr lang="en-US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415462" y="1325210"/>
            <a:ext cx="2242138" cy="5255200"/>
            <a:chOff x="1415462" y="1325210"/>
            <a:chExt cx="2242138" cy="525520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2032497" y="1325210"/>
              <a:ext cx="0" cy="5103712"/>
            </a:xfrm>
            <a:prstGeom prst="line">
              <a:avLst/>
            </a:prstGeom>
            <a:ln w="12700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909050" y="1325210"/>
              <a:ext cx="1748550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Client</a:t>
              </a:r>
              <a:endParaRPr lang="en-US" b="1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2235692" y="5171674"/>
              <a:ext cx="1092577" cy="1408736"/>
              <a:chOff x="5226268" y="10013732"/>
              <a:chExt cx="2280392" cy="2940268"/>
            </a:xfrm>
          </p:grpSpPr>
          <p:sp>
            <p:nvSpPr>
              <p:cNvPr id="24" name="Curved Right Arrow 23"/>
              <p:cNvSpPr/>
              <p:nvPr/>
            </p:nvSpPr>
            <p:spPr>
              <a:xfrm>
                <a:off x="5226268" y="10130162"/>
                <a:ext cx="1105860" cy="2823838"/>
              </a:xfrm>
              <a:prstGeom prst="curvedRightArrow">
                <a:avLst/>
              </a:prstGeom>
              <a:ln w="127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Curved Right Arrow 24"/>
              <p:cNvSpPr/>
              <p:nvPr/>
            </p:nvSpPr>
            <p:spPr>
              <a:xfrm rot="10800000">
                <a:off x="6400800" y="10013732"/>
                <a:ext cx="1105860" cy="2823838"/>
              </a:xfrm>
              <a:prstGeom prst="curvedRightArrow">
                <a:avLst/>
              </a:prstGeom>
              <a:ln w="127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2260090" y="5593154"/>
              <a:ext cx="1064715" cy="69063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b="1" dirty="0" smtClean="0">
                  <a:solidFill>
                    <a:srgbClr val="C00000"/>
                  </a:solidFill>
                </a:rPr>
                <a:t>shuffle</a:t>
              </a:r>
            </a:p>
            <a:p>
              <a:pPr algn="ctr">
                <a:lnSpc>
                  <a:spcPct val="80000"/>
                </a:lnSpc>
              </a:pPr>
              <a:r>
                <a:rPr lang="en-US" sz="2400" b="1" dirty="0" smtClean="0">
                  <a:solidFill>
                    <a:srgbClr val="C00000"/>
                  </a:solidFill>
                </a:rPr>
                <a:t>blocks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33" name="Right Brace 32"/>
            <p:cNvSpPr/>
            <p:nvPr/>
          </p:nvSpPr>
          <p:spPr>
            <a:xfrm>
              <a:off x="1415462" y="5117806"/>
              <a:ext cx="740441" cy="1339197"/>
            </a:xfrm>
            <a:prstGeom prst="rightBrace">
              <a:avLst/>
            </a:prstGeom>
            <a:ln w="381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1228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Continuous Shuffling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5867400"/>
                <a:ext cx="8915400" cy="11430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b="0" dirty="0" smtClean="0"/>
                  <a:t>Cost per operation (amortized):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Depending on shuffling algorithm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5867400"/>
                <a:ext cx="8915400" cy="1143000"/>
              </a:xfrm>
              <a:blipFill rotWithShape="1">
                <a:blip r:embed="rId2"/>
                <a:stretch>
                  <a:fillRect l="-1094" t="-8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/>
          <p:cNvGrpSpPr/>
          <p:nvPr/>
        </p:nvGrpSpPr>
        <p:grpSpPr>
          <a:xfrm>
            <a:off x="127762" y="1448279"/>
            <a:ext cx="1217292" cy="3767446"/>
            <a:chOff x="354370" y="6428096"/>
            <a:chExt cx="2425051" cy="3820493"/>
          </a:xfrm>
        </p:grpSpPr>
        <p:sp>
          <p:nvSpPr>
            <p:cNvPr id="56" name="Rectangle 55"/>
            <p:cNvSpPr/>
            <p:nvPr/>
          </p:nvSpPr>
          <p:spPr>
            <a:xfrm>
              <a:off x="354370" y="6428096"/>
              <a:ext cx="2425051" cy="382049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22551" y="9950205"/>
              <a:ext cx="2077840" cy="8951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22551" y="9621982"/>
              <a:ext cx="2077840" cy="17903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22551" y="9084891"/>
              <a:ext cx="2077840" cy="3580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22551" y="8189739"/>
              <a:ext cx="2077840" cy="7161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22551" y="6578466"/>
              <a:ext cx="2077840" cy="1432244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432105" y="1448279"/>
            <a:ext cx="1217292" cy="3767446"/>
            <a:chOff x="354370" y="6428096"/>
            <a:chExt cx="2425051" cy="3820493"/>
          </a:xfrm>
        </p:grpSpPr>
        <p:sp>
          <p:nvSpPr>
            <p:cNvPr id="63" name="Rectangle 62"/>
            <p:cNvSpPr/>
            <p:nvPr/>
          </p:nvSpPr>
          <p:spPr>
            <a:xfrm>
              <a:off x="354370" y="6428096"/>
              <a:ext cx="2425051" cy="382049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22551" y="9950205"/>
              <a:ext cx="2077840" cy="8951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22551" y="9621982"/>
              <a:ext cx="2077840" cy="17903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22551" y="9084891"/>
              <a:ext cx="2077840" cy="3580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22551" y="8189739"/>
              <a:ext cx="2077840" cy="7161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22551" y="6578466"/>
              <a:ext cx="2077840" cy="1432244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796454" y="1448278"/>
            <a:ext cx="1217292" cy="3767446"/>
            <a:chOff x="354370" y="6428096"/>
            <a:chExt cx="2425051" cy="3820493"/>
          </a:xfrm>
        </p:grpSpPr>
        <p:sp>
          <p:nvSpPr>
            <p:cNvPr id="70" name="Rectangle 69"/>
            <p:cNvSpPr/>
            <p:nvPr/>
          </p:nvSpPr>
          <p:spPr>
            <a:xfrm>
              <a:off x="354370" y="6428096"/>
              <a:ext cx="2425051" cy="382049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22551" y="9950205"/>
              <a:ext cx="2077840" cy="8951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22551" y="9621982"/>
              <a:ext cx="2077840" cy="17903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22551" y="9084891"/>
              <a:ext cx="2077840" cy="3580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22551" y="8189739"/>
              <a:ext cx="2077840" cy="7161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22551" y="6578466"/>
              <a:ext cx="2077840" cy="1432244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126378" y="1448278"/>
            <a:ext cx="1217292" cy="3767446"/>
            <a:chOff x="354370" y="6428096"/>
            <a:chExt cx="2425051" cy="3820493"/>
          </a:xfrm>
        </p:grpSpPr>
        <p:sp>
          <p:nvSpPr>
            <p:cNvPr id="77" name="Rectangle 76"/>
            <p:cNvSpPr/>
            <p:nvPr/>
          </p:nvSpPr>
          <p:spPr>
            <a:xfrm>
              <a:off x="354370" y="6428096"/>
              <a:ext cx="2425051" cy="382049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22551" y="9950205"/>
              <a:ext cx="2077840" cy="8951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22551" y="9621982"/>
              <a:ext cx="2077840" cy="17903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22551" y="9084891"/>
              <a:ext cx="2077840" cy="3580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22551" y="8189739"/>
              <a:ext cx="2077840" cy="7161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22551" y="6578466"/>
              <a:ext cx="2077840" cy="1432244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550437" y="1448277"/>
            <a:ext cx="1217292" cy="3767446"/>
            <a:chOff x="354370" y="6428096"/>
            <a:chExt cx="2425051" cy="3820493"/>
          </a:xfrm>
        </p:grpSpPr>
        <p:sp>
          <p:nvSpPr>
            <p:cNvPr id="84" name="Rectangle 83"/>
            <p:cNvSpPr/>
            <p:nvPr/>
          </p:nvSpPr>
          <p:spPr>
            <a:xfrm>
              <a:off x="354370" y="6428096"/>
              <a:ext cx="2425051" cy="382049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22551" y="9950205"/>
              <a:ext cx="2077840" cy="8951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22551" y="9621982"/>
              <a:ext cx="2077840" cy="1790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22551" y="9084891"/>
              <a:ext cx="2077840" cy="35806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22551" y="8189739"/>
              <a:ext cx="2077840" cy="7161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22551" y="6578466"/>
              <a:ext cx="2077840" cy="1432244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871820" y="1448279"/>
            <a:ext cx="1217292" cy="3767446"/>
            <a:chOff x="354370" y="6428096"/>
            <a:chExt cx="2425051" cy="3820493"/>
          </a:xfrm>
        </p:grpSpPr>
        <p:sp>
          <p:nvSpPr>
            <p:cNvPr id="91" name="Rectangle 90"/>
            <p:cNvSpPr/>
            <p:nvPr/>
          </p:nvSpPr>
          <p:spPr>
            <a:xfrm>
              <a:off x="354370" y="6428096"/>
              <a:ext cx="2425051" cy="382049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22551" y="9950205"/>
              <a:ext cx="2077840" cy="8951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22551" y="9621982"/>
              <a:ext cx="2077840" cy="1790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22551" y="9084891"/>
              <a:ext cx="2077840" cy="35806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22551" y="8189739"/>
              <a:ext cx="2077840" cy="71612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22551" y="6578466"/>
              <a:ext cx="2077840" cy="1432244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8153400" y="2590800"/>
            <a:ext cx="519161" cy="78791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9600" dirty="0" smtClean="0"/>
              <a:t>…</a:t>
            </a:r>
            <a:endParaRPr lang="en-US" sz="9600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2551045" y="4686090"/>
            <a:ext cx="872454" cy="879131"/>
            <a:chOff x="2551045" y="4686090"/>
            <a:chExt cx="872454" cy="879131"/>
          </a:xfrm>
        </p:grpSpPr>
        <p:sp>
          <p:nvSpPr>
            <p:cNvPr id="4" name="Right Brace 3"/>
            <p:cNvSpPr/>
            <p:nvPr/>
          </p:nvSpPr>
          <p:spPr>
            <a:xfrm>
              <a:off x="2551045" y="4881975"/>
              <a:ext cx="90714" cy="181429"/>
            </a:xfrm>
            <a:prstGeom prst="rightBrac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2641759" y="4700547"/>
              <a:ext cx="272143" cy="272143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106" idx="0"/>
            </p:cNvCxnSpPr>
            <p:nvPr/>
          </p:nvCxnSpPr>
          <p:spPr>
            <a:xfrm flipH="1" flipV="1">
              <a:off x="3405100" y="4686090"/>
              <a:ext cx="18399" cy="879131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105"/>
          <p:cNvSpPr/>
          <p:nvPr/>
        </p:nvSpPr>
        <p:spPr>
          <a:xfrm>
            <a:off x="2901997" y="5565221"/>
            <a:ext cx="1043004" cy="8827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>
            <a:stCxn id="107" idx="0"/>
            <a:endCxn id="78" idx="2"/>
          </p:cNvCxnSpPr>
          <p:nvPr/>
        </p:nvCxnSpPr>
        <p:spPr>
          <a:xfrm flipH="1" flipV="1">
            <a:off x="4732301" y="5009755"/>
            <a:ext cx="2723" cy="55546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4213522" y="5565220"/>
            <a:ext cx="1043004" cy="8827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/>
          <p:cNvGrpSpPr/>
          <p:nvPr/>
        </p:nvGrpSpPr>
        <p:grpSpPr>
          <a:xfrm>
            <a:off x="5252769" y="4226816"/>
            <a:ext cx="843231" cy="1335784"/>
            <a:chOff x="5252769" y="4226816"/>
            <a:chExt cx="843231" cy="1335784"/>
          </a:xfrm>
        </p:grpSpPr>
        <p:sp>
          <p:nvSpPr>
            <p:cNvPr id="8" name="Right Bracket 7"/>
            <p:cNvSpPr/>
            <p:nvPr/>
          </p:nvSpPr>
          <p:spPr>
            <a:xfrm>
              <a:off x="5252769" y="4575628"/>
              <a:ext cx="136071" cy="453572"/>
            </a:xfrm>
            <a:prstGeom prst="rightBracket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5388840" y="4226816"/>
              <a:ext cx="402360" cy="57559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6096000" y="4314394"/>
              <a:ext cx="0" cy="1248206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Rectangle 107"/>
          <p:cNvSpPr/>
          <p:nvPr/>
        </p:nvSpPr>
        <p:spPr>
          <a:xfrm>
            <a:off x="5637581" y="5562600"/>
            <a:ext cx="1043004" cy="8827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/>
          <p:cNvCxnSpPr>
            <a:stCxn id="110" idx="0"/>
          </p:cNvCxnSpPr>
          <p:nvPr/>
        </p:nvCxnSpPr>
        <p:spPr>
          <a:xfrm flipH="1" flipV="1">
            <a:off x="2026820" y="5009756"/>
            <a:ext cx="2723" cy="55546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508041" y="5565221"/>
            <a:ext cx="1043004" cy="8827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/>
          <p:cNvCxnSpPr>
            <a:stCxn id="118" idx="0"/>
          </p:cNvCxnSpPr>
          <p:nvPr/>
        </p:nvCxnSpPr>
        <p:spPr>
          <a:xfrm flipH="1" flipV="1">
            <a:off x="7475020" y="5007135"/>
            <a:ext cx="2723" cy="55546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6956241" y="5562600"/>
            <a:ext cx="1043004" cy="8827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127762" y="5410200"/>
            <a:ext cx="102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 write: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3176" y="914400"/>
                <a:ext cx="8609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76" y="914400"/>
                <a:ext cx="86092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1599082" y="914400"/>
                <a:ext cx="8609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082" y="914400"/>
                <a:ext cx="86092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2971916" y="914400"/>
                <a:ext cx="8609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916" y="914400"/>
                <a:ext cx="860922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4301840" y="914400"/>
                <a:ext cx="8609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840" y="914400"/>
                <a:ext cx="86092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5728622" y="914400"/>
                <a:ext cx="8609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22" y="914400"/>
                <a:ext cx="860922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7050005" y="914400"/>
                <a:ext cx="8609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005" y="914400"/>
                <a:ext cx="860922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90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7" grpId="0"/>
      <p:bldP spid="106" grpId="0" animBg="1"/>
      <p:bldP spid="107" grpId="0" animBg="1"/>
      <p:bldP spid="108" grpId="0" animBg="1"/>
      <p:bldP spid="110" grpId="0" animBg="1"/>
      <p:bldP spid="118" grpId="0" animBg="1"/>
      <p:bldP spid="99" grpId="0"/>
      <p:bldP spid="100" grpId="0"/>
      <p:bldP spid="102" grpId="0"/>
      <p:bldP spid="104" grpId="0"/>
      <p:bldP spid="10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Problem with Existing Approaches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05400" y="1600200"/>
                <a:ext cx="3886200" cy="5029200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 smtClean="0"/>
                  <a:t>Writing is expensive.</a:t>
                </a:r>
              </a:p>
              <a:p>
                <a:r>
                  <a:rPr lang="en-US" sz="2800" dirty="0" smtClean="0"/>
                  <a:t>Sometimes need to shuffle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800" dirty="0" smtClean="0"/>
                  <a:t> blocks.</a:t>
                </a:r>
              </a:p>
              <a:p>
                <a:r>
                  <a:rPr lang="en-US" sz="2800" dirty="0" smtClean="0"/>
                  <a:t>Cannot store them all locally.</a:t>
                </a:r>
              </a:p>
              <a:p>
                <a:r>
                  <a:rPr lang="en-US" sz="2800" dirty="0" smtClean="0"/>
                  <a:t>Needs oblivious shuffling algorithm.</a:t>
                </a:r>
              </a:p>
              <a:p>
                <a:pPr lvl="1"/>
                <a:r>
                  <a:rPr lang="en-US" dirty="0" smtClean="0"/>
                  <a:t>Very expensive!</a:t>
                </a:r>
              </a:p>
              <a:p>
                <a:r>
                  <a:rPr lang="en-US" sz="2800" dirty="0" smtClean="0"/>
                  <a:t>Bad worst-case cost.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914400" lvl="2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05400" y="1600200"/>
                <a:ext cx="3886200" cy="5029200"/>
              </a:xfrm>
              <a:blipFill rotWithShape="1">
                <a:blip r:embed="rId4"/>
                <a:stretch>
                  <a:fillRect l="-2826" t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5105400" cy="4977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92000" y="3886200"/>
                <a:ext cx="156542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𝑶</m:t>
                      </m:r>
                      <m:d>
                        <m:dPr>
                          <m:ctrlPr>
                            <a:rPr lang="en-US" sz="40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4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</m:d>
                    </m:oMath>
                  </m:oMathPara>
                </a14:m>
                <a:endParaRPr lang="en-US" sz="4000" b="1" dirty="0" smtClean="0">
                  <a:solidFill>
                    <a:srgbClr val="C00000"/>
                  </a:solidFill>
                </a:endParaRPr>
              </a:p>
              <a:p>
                <a:pPr algn="ctr"/>
                <a:r>
                  <a:rPr lang="en-US" sz="4000" b="1" dirty="0">
                    <a:solidFill>
                      <a:srgbClr val="C00000"/>
                    </a:solidFill>
                  </a:rPr>
                  <a:t>b</a:t>
                </a:r>
                <a:r>
                  <a:rPr lang="en-US" sz="4000" b="1" dirty="0" smtClean="0">
                    <a:solidFill>
                      <a:srgbClr val="C00000"/>
                    </a:solidFill>
                  </a:rPr>
                  <a:t>locks</a:t>
                </a:r>
                <a:endParaRPr lang="en-US" sz="4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000" y="3886200"/>
                <a:ext cx="1565429" cy="1323439"/>
              </a:xfrm>
              <a:prstGeom prst="rect">
                <a:avLst/>
              </a:prstGeom>
              <a:blipFill rotWithShape="1">
                <a:blip r:embed="rId8"/>
                <a:stretch>
                  <a:fillRect l="-13281" r="-10938" b="-18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8375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Make shuffling cheaper.</a:t>
            </a:r>
          </a:p>
          <a:p>
            <a:r>
              <a:rPr lang="en-US" sz="4000" dirty="0" smtClean="0"/>
              <a:t>Reduce the worst-case cost</a:t>
            </a:r>
            <a:r>
              <a:rPr lang="en-US" sz="3600" dirty="0" smtClean="0"/>
              <a:t>.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996818" y="4038600"/>
            <a:ext cx="2716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But, how?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0649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 Partition the Storage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7772400" cy="5291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685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Challenge: Partitioning Breaks Security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2478210" y="1490095"/>
            <a:ext cx="1066800" cy="1523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O-RAM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73610" y="1490095"/>
            <a:ext cx="1066800" cy="1523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O-RAM</a:t>
            </a:r>
          </a:p>
        </p:txBody>
      </p:sp>
      <p:sp>
        <p:nvSpPr>
          <p:cNvPr id="6" name="Rectangle 5"/>
          <p:cNvSpPr/>
          <p:nvPr/>
        </p:nvSpPr>
        <p:spPr>
          <a:xfrm>
            <a:off x="5069010" y="1490095"/>
            <a:ext cx="1066800" cy="1523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O-RAM</a:t>
            </a:r>
          </a:p>
        </p:txBody>
      </p:sp>
      <p:sp>
        <p:nvSpPr>
          <p:cNvPr id="7" name="Rectangle 6"/>
          <p:cNvSpPr/>
          <p:nvPr/>
        </p:nvSpPr>
        <p:spPr>
          <a:xfrm>
            <a:off x="6364410" y="1490095"/>
            <a:ext cx="1066800" cy="1523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O-RAM</a:t>
            </a:r>
          </a:p>
        </p:txBody>
      </p:sp>
      <p:sp>
        <p:nvSpPr>
          <p:cNvPr id="8" name="Rectangle 7"/>
          <p:cNvSpPr/>
          <p:nvPr/>
        </p:nvSpPr>
        <p:spPr>
          <a:xfrm>
            <a:off x="7659810" y="1490095"/>
            <a:ext cx="1066800" cy="1523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O-RAM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3789" y="3268095"/>
            <a:ext cx="8839200" cy="0"/>
          </a:xfrm>
          <a:prstGeom prst="line">
            <a:avLst/>
          </a:prstGeom>
          <a:ln>
            <a:prstDash val="sysDot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3789" y="2633095"/>
            <a:ext cx="1277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Server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6335" y="3242695"/>
            <a:ext cx="1169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Client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58167" y="1959706"/>
            <a:ext cx="1785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Partitions</a:t>
            </a:r>
            <a:endParaRPr lang="en-US" sz="32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288209" y="3014094"/>
            <a:ext cx="780801" cy="1786506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2"/>
          </p:cNvCxnSpPr>
          <p:nvPr/>
        </p:nvCxnSpPr>
        <p:spPr>
          <a:xfrm flipV="1">
            <a:off x="5315502" y="3014094"/>
            <a:ext cx="1582308" cy="1786506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897810" y="3016922"/>
            <a:ext cx="36390" cy="1786506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57400" y="3810000"/>
            <a:ext cx="2783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Read block from its randomly assigned partition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49810" y="2590800"/>
            <a:ext cx="9144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block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43600" y="3828871"/>
            <a:ext cx="2783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Assign and write block to a new random partition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24041" y="5276671"/>
            <a:ext cx="2783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Read block from its previously assigned random partition.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16358" y="5352871"/>
            <a:ext cx="59514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Not privacy preserving!</a:t>
            </a:r>
            <a:br>
              <a:rPr lang="en-US" sz="3200" dirty="0" smtClean="0">
                <a:solidFill>
                  <a:srgbClr val="C00000"/>
                </a:solidFill>
              </a:rPr>
            </a:br>
            <a:r>
              <a:rPr lang="en-US" sz="1400" b="1" u="sng" dirty="0" smtClean="0">
                <a:solidFill>
                  <a:srgbClr val="C00000"/>
                </a:solidFill>
              </a:rPr>
              <a:t/>
            </a:r>
            <a:br>
              <a:rPr lang="en-US" sz="1400" b="1" u="sng" dirty="0" smtClean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There is </a:t>
            </a:r>
            <a:r>
              <a:rPr lang="en-US" sz="2400" b="1" u="sng" dirty="0" err="1" smtClean="0">
                <a:solidFill>
                  <a:srgbClr val="C00000"/>
                </a:solidFill>
              </a:rPr>
              <a:t>linkability</a:t>
            </a:r>
            <a:r>
              <a:rPr lang="en-US" sz="2400" dirty="0" smtClean="0">
                <a:solidFill>
                  <a:srgbClr val="C00000"/>
                </a:solidFill>
              </a:rPr>
              <a:t> between reads and writes. 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 rot="5400000">
            <a:off x="5882705" y="3758225"/>
            <a:ext cx="2066520" cy="34127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7801528">
            <a:off x="4761390" y="3730288"/>
            <a:ext cx="2660201" cy="34127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479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90051E-6 L 0.09566 0.333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4" y="166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66 0.33318 L 0.28298 0.0067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58" y="-16335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298 0.00671 L 0.28732 0.3331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1631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30" grpId="0" animBg="1"/>
      <p:bldP spid="30" grpId="1" animBg="1"/>
      <p:bldP spid="30" grpId="2" animBg="1"/>
      <p:bldP spid="18" grpId="0"/>
      <p:bldP spid="18" grpId="1"/>
      <p:bldP spid="19" grpId="0"/>
      <p:bldP spid="19" grpId="1"/>
      <p:bldP spid="21" grpId="0"/>
      <p:bldP spid="14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Cloud Storage</a:t>
            </a:r>
            <a:endParaRPr lang="en-US" dirty="0"/>
          </a:p>
        </p:txBody>
      </p:sp>
      <p:sp>
        <p:nvSpPr>
          <p:cNvPr id="19" name="Cloud 18"/>
          <p:cNvSpPr/>
          <p:nvPr/>
        </p:nvSpPr>
        <p:spPr>
          <a:xfrm>
            <a:off x="76200" y="1066800"/>
            <a:ext cx="8915400" cy="558612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n 20"/>
          <p:cNvSpPr/>
          <p:nvPr/>
        </p:nvSpPr>
        <p:spPr>
          <a:xfrm>
            <a:off x="1202184" y="3276600"/>
            <a:ext cx="2455416" cy="1254747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SkyDrive</a:t>
            </a:r>
            <a:endParaRPr lang="en-US" sz="2400" b="1" dirty="0"/>
          </a:p>
        </p:txBody>
      </p:sp>
      <p:sp>
        <p:nvSpPr>
          <p:cNvPr id="9" name="Can 8"/>
          <p:cNvSpPr/>
          <p:nvPr/>
        </p:nvSpPr>
        <p:spPr>
          <a:xfrm>
            <a:off x="6172200" y="2783853"/>
            <a:ext cx="2455416" cy="1254747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Windows Azure Storage</a:t>
            </a:r>
            <a:endParaRPr lang="en-US" sz="2400" b="1" dirty="0"/>
          </a:p>
        </p:txBody>
      </p:sp>
      <p:sp>
        <p:nvSpPr>
          <p:cNvPr id="10" name="Can 9"/>
          <p:cNvSpPr/>
          <p:nvPr/>
        </p:nvSpPr>
        <p:spPr>
          <a:xfrm>
            <a:off x="1905000" y="1869453"/>
            <a:ext cx="3019296" cy="1254747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Amazon S3, EBS</a:t>
            </a:r>
          </a:p>
        </p:txBody>
      </p:sp>
      <p:sp>
        <p:nvSpPr>
          <p:cNvPr id="11" name="Can 10"/>
          <p:cNvSpPr/>
          <p:nvPr/>
        </p:nvSpPr>
        <p:spPr>
          <a:xfrm>
            <a:off x="5410200" y="1488453"/>
            <a:ext cx="1417320" cy="1254747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Dropbox</a:t>
            </a:r>
            <a:endParaRPr lang="en-US" sz="2400" b="1" dirty="0"/>
          </a:p>
        </p:txBody>
      </p:sp>
      <p:sp>
        <p:nvSpPr>
          <p:cNvPr id="12" name="Can 11"/>
          <p:cNvSpPr/>
          <p:nvPr/>
        </p:nvSpPr>
        <p:spPr>
          <a:xfrm>
            <a:off x="4160520" y="3352800"/>
            <a:ext cx="1325880" cy="1357306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EMC </a:t>
            </a:r>
            <a:r>
              <a:rPr lang="en-US" sz="2400" b="1" dirty="0" err="1" smtClean="0"/>
              <a:t>Atmos</a:t>
            </a:r>
            <a:endParaRPr lang="en-US" sz="2400" b="1" dirty="0" smtClean="0"/>
          </a:p>
        </p:txBody>
      </p:sp>
      <p:sp>
        <p:nvSpPr>
          <p:cNvPr id="13" name="Can 12"/>
          <p:cNvSpPr/>
          <p:nvPr/>
        </p:nvSpPr>
        <p:spPr>
          <a:xfrm>
            <a:off x="6096000" y="4114800"/>
            <a:ext cx="1447800" cy="1254747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Mozy</a:t>
            </a:r>
            <a:endParaRPr lang="en-US" sz="2400" b="1" dirty="0" smtClean="0"/>
          </a:p>
        </p:txBody>
      </p:sp>
      <p:sp>
        <p:nvSpPr>
          <p:cNvPr id="14" name="Can 13"/>
          <p:cNvSpPr/>
          <p:nvPr/>
        </p:nvSpPr>
        <p:spPr>
          <a:xfrm>
            <a:off x="1684908" y="4724400"/>
            <a:ext cx="1363092" cy="1254747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iCloud</a:t>
            </a:r>
            <a:endParaRPr lang="en-US" sz="2400" b="1" dirty="0" smtClean="0"/>
          </a:p>
        </p:txBody>
      </p:sp>
      <p:sp>
        <p:nvSpPr>
          <p:cNvPr id="15" name="Can 14"/>
          <p:cNvSpPr/>
          <p:nvPr/>
        </p:nvSpPr>
        <p:spPr>
          <a:xfrm>
            <a:off x="3411984" y="4876800"/>
            <a:ext cx="2455416" cy="1254747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Google Storage</a:t>
            </a:r>
          </a:p>
        </p:txBody>
      </p:sp>
    </p:spTree>
    <p:extLst>
      <p:ext uri="{BB962C8B-B14F-4D97-AF65-F5344CB8AC3E}">
        <p14:creationId xmlns:p14="http://schemas.microsoft.com/office/powerpoint/2010/main" val="296309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"/>
                            </p:stCondLst>
                            <p:childTnLst>
                              <p:par>
                                <p:cTn id="2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Solution: Our Partitioning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4876800"/>
            <a:ext cx="8763001" cy="1828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Accessing a block: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C00000"/>
                </a:solidFill>
              </a:rPr>
              <a:t>Read from partition (previously randomly assigned).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C00000"/>
                </a:solidFill>
              </a:rPr>
              <a:t>Read/modify block data.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C00000"/>
                </a:solidFill>
              </a:rPr>
              <a:t>Write to random cache slot (don’t write to server yet).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590800" y="1295400"/>
            <a:ext cx="1066800" cy="1523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O-RAM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86200" y="1295400"/>
            <a:ext cx="1066800" cy="1523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O-RAM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181600" y="1295400"/>
            <a:ext cx="1066800" cy="1523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O-RAM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477000" y="1295400"/>
            <a:ext cx="1066800" cy="1523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O-RAM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772400" y="1295400"/>
            <a:ext cx="1066800" cy="1523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O-RAM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590800" y="3276600"/>
            <a:ext cx="10668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886200" y="3276600"/>
            <a:ext cx="10668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181600" y="3276600"/>
            <a:ext cx="10668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477000" y="3276600"/>
            <a:ext cx="10668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772400" y="3276600"/>
            <a:ext cx="10668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667000" y="3365500"/>
            <a:ext cx="9144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block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962400" y="3352800"/>
            <a:ext cx="9144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block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962400" y="3746500"/>
            <a:ext cx="9144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block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962400" y="4127500"/>
            <a:ext cx="9144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block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848600" y="3365500"/>
            <a:ext cx="9144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block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848600" y="3759200"/>
            <a:ext cx="9144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block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257800" y="3365500"/>
            <a:ext cx="9144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block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206379" y="3073400"/>
            <a:ext cx="8839200" cy="0"/>
          </a:xfrm>
          <a:prstGeom prst="line">
            <a:avLst/>
          </a:prstGeom>
          <a:ln>
            <a:prstDash val="sysDot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06379" y="2438400"/>
            <a:ext cx="1277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Server</a:t>
            </a:r>
            <a:endParaRPr lang="en-US" sz="3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08925" y="3048000"/>
            <a:ext cx="1169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Client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670757" y="1765011"/>
            <a:ext cx="1785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Partitions</a:t>
            </a:r>
            <a:endParaRPr lang="en-US" sz="3200" dirty="0"/>
          </a:p>
        </p:txBody>
      </p:sp>
      <p:sp>
        <p:nvSpPr>
          <p:cNvPr id="52" name="TextBox 51"/>
          <p:cNvSpPr txBox="1"/>
          <p:nvPr/>
        </p:nvSpPr>
        <p:spPr>
          <a:xfrm>
            <a:off x="406552" y="3810000"/>
            <a:ext cx="2085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Cache Slots</a:t>
            </a:r>
            <a:endParaRPr lang="en-US" sz="3200" dirty="0"/>
          </a:p>
        </p:txBody>
      </p:sp>
      <p:cxnSp>
        <p:nvCxnSpPr>
          <p:cNvPr id="53" name="Straight Arrow Connector 52"/>
          <p:cNvCxnSpPr>
            <a:stCxn id="36" idx="0"/>
            <a:endCxn id="31" idx="2"/>
          </p:cNvCxnSpPr>
          <p:nvPr/>
        </p:nvCxnSpPr>
        <p:spPr>
          <a:xfrm flipV="1">
            <a:off x="3124200" y="2819399"/>
            <a:ext cx="0" cy="45720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419600" y="2819400"/>
            <a:ext cx="0" cy="4572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5724521" y="2819400"/>
            <a:ext cx="0" cy="4572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010400" y="2806700"/>
            <a:ext cx="0" cy="4572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8305800" y="2819400"/>
            <a:ext cx="0" cy="4572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445152" y="2272250"/>
            <a:ext cx="412596" cy="28194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5179543" y="3671335"/>
            <a:ext cx="2821457" cy="142031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5107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5 0.2515 L -0.425 -0.20384 " pathEditMode="relative" rAng="0" ptsTypes="AA">
                                      <p:cBhvr>
                                        <p:cTn id="18" dur="20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-227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repeatCount="2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9.25283E-7 L -0.375 0.25144 " pathEditMode="relative" rAng="0" ptsTypes="AA">
                                      <p:cBhvr>
                                        <p:cTn id="33" dur="20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0" y="1256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 0.25336 L -0.14166 -0.21309 " pathEditMode="relative" rAng="0" ptsTypes="AA">
                                      <p:cBhvr>
                                        <p:cTn id="46" dur="10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83" y="-233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0347E-6 L 0.05 0.25544 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127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5 -0.25937 L 0.05 0.19597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0" y="227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28505E-6 L 0.05 0.19597 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9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333 -0.21495 L -0.09167 0.2515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83" y="233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13235E-6 L -0.09167 0.2515 " pathEditMode="relative" rAng="0" ptsTypes="AA">
                                      <p:cBhvr>
                                        <p:cTn id="67" dur="5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125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6 -0.26122 L -0.375 0.19412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67" y="227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29014E-6 L -0.375 0.19412 " pathEditMode="relative" rAng="0" ptsTypes="AA">
                                      <p:cBhvr>
                                        <p:cTn id="76" dur="5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0" y="96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333 -0.20384 L 0.19166 0.2515 " pathEditMode="relative" rAng="0" ptsTypes="AA">
                                      <p:cBhvr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227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13235E-6 L 0.19166 0.2515 " pathEditMode="relative" rAng="0" ptsTypes="AA">
                                      <p:cBhvr>
                                        <p:cTn id="85" dur="5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83" y="125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000"/>
                            </p:stCondLst>
                            <p:childTnLst>
                              <p:par>
                                <p:cTn id="9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334 -0.3149 L 0.05 0.14044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67" y="227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500"/>
                            </p:stCondLst>
                            <p:childTnLst>
                              <p:par>
                                <p:cTn id="9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3776E-6 L 0.05 0.14044 " pathEditMode="relative" rAng="0" ptsTypes="AA">
                                      <p:cBhvr>
                                        <p:cTn id="94" dur="5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70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1" grpId="0" animBg="1"/>
      <p:bldP spid="41" grpId="1" animBg="1"/>
      <p:bldP spid="41" grpId="2" animBg="1"/>
      <p:bldP spid="42" grpId="0" animBg="1"/>
      <p:bldP spid="42" grpId="2" animBg="1"/>
      <p:bldP spid="42" grpId="3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uiExpand="1" animBg="1"/>
      <p:bldP spid="45" grpId="0" uiExpand="1" animBg="1"/>
      <p:bldP spid="45" grpId="1" animBg="1"/>
      <p:bldP spid="45" grpId="2" uiExpand="1" animBg="1"/>
      <p:bldP spid="45" grpId="3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Our Partitioning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4724400"/>
            <a:ext cx="8763001" cy="18288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Background eviction: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Sequentially scan the cache slots.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Evict one block if possible.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Evict dummy block otherwise.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590800" y="1295400"/>
            <a:ext cx="1066800" cy="1523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O-RAM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86200" y="1295400"/>
            <a:ext cx="1066800" cy="1523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O-RAM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181600" y="1295400"/>
            <a:ext cx="1066800" cy="1523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O-RAM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477000" y="1295400"/>
            <a:ext cx="1066800" cy="1523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O-RAM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772400" y="1295400"/>
            <a:ext cx="1066800" cy="1523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O-RAM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590800" y="3276600"/>
            <a:ext cx="10668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886200" y="3276600"/>
            <a:ext cx="10668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181600" y="3276600"/>
            <a:ext cx="10668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477000" y="3276600"/>
            <a:ext cx="10668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772400" y="3276600"/>
            <a:ext cx="10668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667000" y="3365500"/>
            <a:ext cx="9144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block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962400" y="3352800"/>
            <a:ext cx="9144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block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962400" y="3746500"/>
            <a:ext cx="9144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block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962400" y="4127500"/>
            <a:ext cx="9144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block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848600" y="3365500"/>
            <a:ext cx="9144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block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848600" y="3759200"/>
            <a:ext cx="9144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block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257800" y="3365500"/>
            <a:ext cx="9144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block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206379" y="3073400"/>
            <a:ext cx="8839200" cy="0"/>
          </a:xfrm>
          <a:prstGeom prst="line">
            <a:avLst/>
          </a:prstGeom>
          <a:ln>
            <a:prstDash val="sysDot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06379" y="2438400"/>
            <a:ext cx="1277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Server</a:t>
            </a:r>
            <a:endParaRPr lang="en-US" sz="3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08925" y="3048000"/>
            <a:ext cx="1169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Client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670757" y="1765011"/>
            <a:ext cx="1785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Partitions</a:t>
            </a:r>
            <a:endParaRPr lang="en-US" sz="3200" dirty="0"/>
          </a:p>
        </p:txBody>
      </p:sp>
      <p:sp>
        <p:nvSpPr>
          <p:cNvPr id="52" name="TextBox 51"/>
          <p:cNvSpPr txBox="1"/>
          <p:nvPr/>
        </p:nvSpPr>
        <p:spPr>
          <a:xfrm>
            <a:off x="406552" y="3810000"/>
            <a:ext cx="2085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Cache Slots</a:t>
            </a:r>
            <a:endParaRPr lang="en-US" sz="3200" dirty="0"/>
          </a:p>
        </p:txBody>
      </p:sp>
      <p:cxnSp>
        <p:nvCxnSpPr>
          <p:cNvPr id="53" name="Straight Arrow Connector 52"/>
          <p:cNvCxnSpPr>
            <a:stCxn id="36" idx="0"/>
            <a:endCxn id="31" idx="2"/>
          </p:cNvCxnSpPr>
          <p:nvPr/>
        </p:nvCxnSpPr>
        <p:spPr>
          <a:xfrm flipV="1">
            <a:off x="3124200" y="2819399"/>
            <a:ext cx="0" cy="45720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419600" y="2819400"/>
            <a:ext cx="0" cy="4572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5724521" y="2819400"/>
            <a:ext cx="0" cy="4572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010400" y="2806700"/>
            <a:ext cx="0" cy="4572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8305800" y="2819400"/>
            <a:ext cx="0" cy="4572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553200" y="3352800"/>
            <a:ext cx="9144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dummy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865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3.33333E-6 -0.2129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3.33333E-6 -0.2111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96296E-6 L 1.11022E-16 -0.2129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3.33333E-6 -0.2111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3.33333E-6 -0.21296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 animBg="1"/>
      <p:bldP spid="42" grpId="1" animBg="1"/>
      <p:bldP spid="45" grpId="0" animBg="1"/>
      <p:bldP spid="45" grpId="1" animBg="1"/>
      <p:bldP spid="47" grpId="0" animBg="1"/>
      <p:bldP spid="47" grpId="1" animBg="1"/>
      <p:bldP spid="58" grpId="0" animBg="1"/>
      <p:bldP spid="58" grpId="1" animBg="1"/>
      <p:bldP spid="58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Partition O-RAM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24200" y="1600200"/>
                <a:ext cx="6019800" cy="5257800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 smtClean="0"/>
                  <a:t>Local shuffling</a:t>
                </a:r>
              </a:p>
              <a:p>
                <a:pPr lvl="1"/>
                <a:r>
                  <a:rPr lang="en-US" b="1" i="1" dirty="0" smtClean="0">
                    <a:solidFill>
                      <a:srgbClr val="C00000"/>
                    </a:solidFill>
                  </a:rPr>
                  <a:t>No expensive oblivious shuffling.</a:t>
                </a:r>
              </a:p>
              <a:p>
                <a:r>
                  <a:rPr lang="en-US" sz="2800" dirty="0" smtClean="0"/>
                  <a:t>No cuckoo hashing.</a:t>
                </a:r>
              </a:p>
              <a:p>
                <a:pPr lvl="1"/>
                <a:r>
                  <a:rPr lang="en-US" b="1" i="1" dirty="0" smtClean="0">
                    <a:solidFill>
                      <a:srgbClr val="C00000"/>
                    </a:solidFill>
                  </a:rPr>
                  <a:t>2X speedup</a:t>
                </a:r>
                <a:endParaRPr lang="en-US" dirty="0" smtClean="0"/>
              </a:p>
              <a:p>
                <a:r>
                  <a:rPr lang="en-US" sz="2800" dirty="0" smtClean="0"/>
                  <a:t>Matrix compression algorithm for uploading levels</a:t>
                </a:r>
              </a:p>
              <a:p>
                <a:pPr lvl="1"/>
                <a:r>
                  <a:rPr lang="en-US" b="1" i="1" dirty="0" smtClean="0">
                    <a:solidFill>
                      <a:srgbClr val="C00000"/>
                    </a:solidFill>
                  </a:rPr>
                  <a:t>1.5X speedup</a:t>
                </a:r>
              </a:p>
              <a:p>
                <a:r>
                  <a:rPr lang="en-US" sz="2800" dirty="0" smtClean="0"/>
                  <a:t>Constant latency: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ym typeface="Wingdings" pitchFamily="2" charset="2"/>
                  </a:rPr>
                  <a:t> </a:t>
                </a:r>
                <a:r>
                  <a:rPr lang="en-US" b="1" i="1" dirty="0" smtClean="0">
                    <a:solidFill>
                      <a:srgbClr val="C00000"/>
                    </a:solidFill>
                    <a:sym typeface="Wingdings" pitchFamily="2" charset="2"/>
                  </a:rPr>
                  <a:t>1 round trip</a:t>
                </a:r>
                <a:endParaRPr lang="en-US" b="1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4200" y="1600200"/>
                <a:ext cx="6019800" cy="5257800"/>
              </a:xfrm>
              <a:blipFill rotWithShape="1">
                <a:blip r:embed="rId4"/>
                <a:stretch>
                  <a:fillRect l="-1824" t="-1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2929812" cy="5105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005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Concurrent Constructions:</a:t>
            </a:r>
            <a:br>
              <a:rPr lang="en-US" dirty="0" smtClean="0"/>
            </a:br>
            <a:r>
              <a:rPr lang="en-US" dirty="0" smtClean="0"/>
              <a:t>Reduce Worst Case Cost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29200" y="1600200"/>
                <a:ext cx="4114800" cy="4191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Worst case cost: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𝑁</m:t>
                            </m:r>
                          </m:e>
                        </m:rad>
                      </m:e>
                    </m:d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smtClean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sym typeface="Wingdings" pitchFamily="2" charset="2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  <a:sym typeface="Wingdings" pitchFamily="2" charset="2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charset="0"/>
                                <a:sym typeface="Wingdings" pitchFamily="2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  <a:sym typeface="Wingdings" pitchFamily="2" charset="2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/>
                                <a:sym typeface="Wingdings" pitchFamily="2" charset="2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for the non-recursive construction.</a:t>
                </a:r>
                <a:br>
                  <a:rPr lang="en-US" dirty="0" smtClean="0"/>
                </a:br>
                <a:endParaRPr lang="en-US" dirty="0" smtClean="0"/>
              </a:p>
              <a:p>
                <a:r>
                  <a:rPr lang="en-US" dirty="0" smtClean="0"/>
                  <a:t>Insert </a:t>
                </a:r>
                <a:r>
                  <a:rPr lang="en-US" dirty="0" err="1" smtClean="0"/>
                  <a:t>amortizer</a:t>
                </a:r>
                <a:r>
                  <a:rPr lang="en-US" dirty="0" smtClean="0"/>
                  <a:t> component.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9200" y="1600200"/>
                <a:ext cx="4114800" cy="4191000"/>
              </a:xfrm>
              <a:blipFill rotWithShape="1">
                <a:blip r:embed="rId3"/>
                <a:stretch>
                  <a:fillRect l="-3259" t="-1892" r="-2963" b="-1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9416"/>
            <a:ext cx="4724400" cy="504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384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Recursive Constructions:</a:t>
            </a:r>
            <a:br>
              <a:rPr lang="en-US" dirty="0" smtClean="0"/>
            </a:br>
            <a:r>
              <a:rPr lang="en-US" dirty="0" smtClean="0"/>
              <a:t> Reduce Client Storage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3217" y="5486400"/>
                <a:ext cx="6400983" cy="11631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3200" dirty="0" smtClean="0"/>
                  <a:t>Client storage: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3200" dirty="0" smtClean="0"/>
                  <a:t> </a:t>
                </a:r>
                <a:r>
                  <a:rPr lang="en-US" sz="3200" dirty="0" smtClean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  <a:sym typeface="Wingdings" pitchFamily="2" charset="2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latin typeface="Cambria Math" charset="0"/>
                            <a:sym typeface="Wingdings" pitchFamily="2" charset="2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3200" b="0" i="1" smtClean="0">
                                <a:latin typeface="Cambria Math" charset="0"/>
                                <a:sym typeface="Wingdings" pitchFamily="2" charset="2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0" i="1" smtClean="0">
                                <a:latin typeface="Cambria Math"/>
                                <a:sym typeface="Wingdings" pitchFamily="2" charset="2"/>
                              </a:rPr>
                              <m:t>𝑁</m:t>
                            </m:r>
                          </m:e>
                        </m:rad>
                      </m:e>
                    </m:d>
                  </m:oMath>
                </a14:m>
                <a:endParaRPr lang="en-US" sz="3200" b="0" dirty="0" smtClean="0">
                  <a:sym typeface="Wingdings" pitchFamily="2" charset="2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3200" dirty="0" smtClean="0"/>
                  <a:t>Bandwidth: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 smtClean="0"/>
                  <a:t> </a:t>
                </a:r>
                <a:r>
                  <a:rPr lang="en-US" sz="3200" dirty="0" smtClean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  <a:sym typeface="Wingdings" pitchFamily="2" charset="2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latin typeface="Cambria Math" charset="0"/>
                            <a:sym typeface="Wingdings" pitchFamily="2" charset="2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0" i="1" smtClean="0">
                                <a:latin typeface="Cambria Math" charset="0"/>
                                <a:sym typeface="Wingdings" pitchFamily="2" charset="2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charset="0"/>
                                    <a:sym typeface="Wingdings" pitchFamily="2" charset="2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/>
                                    <a:sym typeface="Wingdings" pitchFamily="2" charset="2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/>
                                    <a:sym typeface="Wingdings" pitchFamily="2" charset="2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200" b="0" i="1" smtClean="0">
                                <a:latin typeface="Cambria Math"/>
                                <a:sym typeface="Wingdings" pitchFamily="2" charset="2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endParaRPr lang="en-US" sz="320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17" y="5486400"/>
                <a:ext cx="6400983" cy="1163139"/>
              </a:xfrm>
              <a:prstGeom prst="rect">
                <a:avLst/>
              </a:prstGeom>
              <a:blipFill rotWithShape="1">
                <a:blip r:embed="rId5"/>
                <a:stretch>
                  <a:fillRect l="-2093" t="-2618" b="-16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81" y="1447800"/>
            <a:ext cx="7415638" cy="4081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764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 Storage vs. </a:t>
            </a:r>
            <a:r>
              <a:rPr lang="en-US" dirty="0"/>
              <a:t>Bandwidth</a:t>
            </a:r>
          </a:p>
        </p:txBody>
      </p:sp>
      <p:pic>
        <p:nvPicPr>
          <p:cNvPr id="5" name="Picture 2" descr="C:\Users\Emil\Desktop\SunBlazeSVN\Projects\PrivateSetIntersection\ObliviousRam\TechnicalReport\Figures\ClientMemoryVsBandwidth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869" y="1600200"/>
            <a:ext cx="638426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8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Available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590800"/>
                <a:ext cx="8229600" cy="3535363"/>
              </a:xfrm>
            </p:spPr>
            <p:txBody>
              <a:bodyPr/>
              <a:lstStyle/>
              <a:p>
                <a:r>
                  <a:rPr lang="en-US" dirty="0" smtClean="0"/>
                  <a:t>Actual implementation.</a:t>
                </a:r>
                <a:endParaRPr lang="en-US" dirty="0"/>
              </a:p>
              <a:p>
                <a:pPr lvl="1"/>
                <a:r>
                  <a:rPr lang="en-US" dirty="0" smtClean="0"/>
                  <a:t>Not a simulation.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worst-case cost.</a:t>
                </a:r>
              </a:p>
              <a:p>
                <a:r>
                  <a:rPr lang="en-US" dirty="0" smtClean="0"/>
                  <a:t>Encryption.</a:t>
                </a:r>
              </a:p>
              <a:p>
                <a:r>
                  <a:rPr lang="en-US" dirty="0" smtClean="0"/>
                  <a:t>Integrity verification.</a:t>
                </a:r>
              </a:p>
              <a:p>
                <a:r>
                  <a:rPr lang="en-US" dirty="0" smtClean="0"/>
                  <a:t>Language: C#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590800"/>
                <a:ext cx="8229600" cy="3535363"/>
              </a:xfrm>
              <a:blipFill rotWithShape="1">
                <a:blip r:embed="rId2"/>
                <a:stretch>
                  <a:fillRect l="-1630" t="-2241" b="-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3400" y="1534180"/>
            <a:ext cx="8171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3"/>
              </a:rPr>
              <a:t>http://www.emilstefanov.net/Research/ObliviousRam</a:t>
            </a:r>
            <a:r>
              <a:rPr lang="en-US" sz="2800" dirty="0" smtClean="0">
                <a:hlinkClick r:id="rId3"/>
              </a:rPr>
              <a:t>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93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based constructions and improvements.</a:t>
            </a:r>
          </a:p>
          <a:p>
            <a:pPr lvl="1"/>
            <a:r>
              <a:rPr lang="en-US" dirty="0" smtClean="0"/>
              <a:t>GO96</a:t>
            </a:r>
            <a:r>
              <a:rPr lang="en-US" dirty="0"/>
              <a:t>, OS97, WS08, PR10, GM10, GMOT11</a:t>
            </a:r>
            <a:r>
              <a:rPr lang="en-US" dirty="0" smtClean="0"/>
              <a:t>, CS10 , FWCKS11, CS11, BMP11, GMOT12</a:t>
            </a:r>
            <a:r>
              <a:rPr lang="en-US" dirty="0"/>
              <a:t>, </a:t>
            </a:r>
            <a:r>
              <a:rPr lang="en-US" dirty="0" smtClean="0"/>
              <a:t>KLO12, …</a:t>
            </a:r>
          </a:p>
          <a:p>
            <a:r>
              <a:rPr lang="en-US" dirty="0" smtClean="0"/>
              <a:t>De-amortization techniques to reduce worst-case cost.</a:t>
            </a:r>
          </a:p>
          <a:p>
            <a:pPr lvl="1"/>
            <a:r>
              <a:rPr lang="en-US" dirty="0" smtClean="0"/>
              <a:t>OS97, GMOT11, </a:t>
            </a:r>
            <a:r>
              <a:rPr lang="en-US" dirty="0"/>
              <a:t>BMP11 </a:t>
            </a:r>
            <a:r>
              <a:rPr lang="en-US" dirty="0" smtClean="0"/>
              <a:t>,KLO12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7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Oblivious RAM can be practical!</a:t>
                </a:r>
              </a:p>
              <a:p>
                <a:r>
                  <a:rPr lang="en-US" dirty="0" smtClean="0"/>
                  <a:t>First practical construction:</a:t>
                </a:r>
              </a:p>
              <a:p>
                <a:pPr lvl="1"/>
                <a:r>
                  <a:rPr lang="en-US" smtClean="0"/>
                  <a:t>63 times </a:t>
                </a:r>
                <a:r>
                  <a:rPr lang="en-US" dirty="0" smtClean="0"/>
                  <a:t>faster than existing schemes.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worst-case cost.</a:t>
                </a:r>
              </a:p>
              <a:p>
                <a:r>
                  <a:rPr lang="en-US" dirty="0" smtClean="0"/>
                  <a:t>Novel techniques.</a:t>
                </a:r>
              </a:p>
              <a:p>
                <a:r>
                  <a:rPr lang="en-US" dirty="0" smtClean="0"/>
                  <a:t>Source code available.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971800" y="5325070"/>
            <a:ext cx="3315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Thank you!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1164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Cloud Storage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52400" y="1143000"/>
            <a:ext cx="5566928" cy="3488070"/>
            <a:chOff x="76200" y="1066800"/>
            <a:chExt cx="8915400" cy="5586122"/>
          </a:xfrm>
        </p:grpSpPr>
        <p:sp>
          <p:nvSpPr>
            <p:cNvPr id="19" name="Cloud 18"/>
            <p:cNvSpPr/>
            <p:nvPr/>
          </p:nvSpPr>
          <p:spPr>
            <a:xfrm>
              <a:off x="76200" y="1066800"/>
              <a:ext cx="8915400" cy="5586122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1" name="Can 20"/>
            <p:cNvSpPr/>
            <p:nvPr/>
          </p:nvSpPr>
          <p:spPr>
            <a:xfrm>
              <a:off x="1202184" y="3276600"/>
              <a:ext cx="2455416" cy="1254747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SkyDrive</a:t>
              </a:r>
              <a:endParaRPr lang="en-US" sz="1400" b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6172200" y="2783853"/>
              <a:ext cx="2455416" cy="1254747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Windows Azure Storage</a:t>
              </a:r>
              <a:endParaRPr lang="en-US" sz="1400" b="1" dirty="0"/>
            </a:p>
          </p:txBody>
        </p:sp>
        <p:sp>
          <p:nvSpPr>
            <p:cNvPr id="10" name="Can 9"/>
            <p:cNvSpPr/>
            <p:nvPr/>
          </p:nvSpPr>
          <p:spPr>
            <a:xfrm>
              <a:off x="1905000" y="1869453"/>
              <a:ext cx="3019296" cy="1254747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Amazon S3, EBS</a:t>
              </a:r>
            </a:p>
          </p:txBody>
        </p:sp>
        <p:sp>
          <p:nvSpPr>
            <p:cNvPr id="11" name="Can 10"/>
            <p:cNvSpPr/>
            <p:nvPr/>
          </p:nvSpPr>
          <p:spPr>
            <a:xfrm>
              <a:off x="5410200" y="1488453"/>
              <a:ext cx="1417320" cy="1254747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/>
                <a:t>Dropbox</a:t>
              </a:r>
              <a:endParaRPr lang="en-US" sz="1400" b="1" dirty="0"/>
            </a:p>
          </p:txBody>
        </p:sp>
        <p:sp>
          <p:nvSpPr>
            <p:cNvPr id="12" name="Can 11"/>
            <p:cNvSpPr/>
            <p:nvPr/>
          </p:nvSpPr>
          <p:spPr>
            <a:xfrm>
              <a:off x="4160520" y="3352800"/>
              <a:ext cx="1325880" cy="1357306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EMC </a:t>
              </a:r>
              <a:r>
                <a:rPr lang="en-US" sz="1400" b="1" dirty="0" err="1" smtClean="0"/>
                <a:t>Atmos</a:t>
              </a:r>
              <a:endParaRPr lang="en-US" sz="1400" b="1" dirty="0" smtClean="0"/>
            </a:p>
          </p:txBody>
        </p:sp>
        <p:sp>
          <p:nvSpPr>
            <p:cNvPr id="13" name="Can 12"/>
            <p:cNvSpPr/>
            <p:nvPr/>
          </p:nvSpPr>
          <p:spPr>
            <a:xfrm>
              <a:off x="6096000" y="4114800"/>
              <a:ext cx="1447800" cy="1254747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/>
                <a:t>Mozy</a:t>
              </a:r>
              <a:endParaRPr lang="en-US" sz="1400" b="1" dirty="0" smtClean="0"/>
            </a:p>
          </p:txBody>
        </p:sp>
        <p:sp>
          <p:nvSpPr>
            <p:cNvPr id="14" name="Can 13"/>
            <p:cNvSpPr/>
            <p:nvPr/>
          </p:nvSpPr>
          <p:spPr>
            <a:xfrm>
              <a:off x="1684908" y="4724400"/>
              <a:ext cx="1363092" cy="1254747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/>
                <a:t>iCloud</a:t>
              </a:r>
              <a:endParaRPr lang="en-US" sz="1400" b="1" dirty="0" smtClean="0"/>
            </a:p>
          </p:txBody>
        </p:sp>
        <p:sp>
          <p:nvSpPr>
            <p:cNvPr id="15" name="Can 14"/>
            <p:cNvSpPr/>
            <p:nvPr/>
          </p:nvSpPr>
          <p:spPr>
            <a:xfrm>
              <a:off x="3411984" y="4876800"/>
              <a:ext cx="2455416" cy="1254747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Google Storage</a:t>
              </a:r>
            </a:p>
          </p:txBody>
        </p:sp>
      </p:grpSp>
      <p:pic>
        <p:nvPicPr>
          <p:cNvPr id="18" name="Picture 2" descr="C:\Users\Emil\AppData\Local\Microsoft\Windows\Temporary Internet Files\Content.IE5\8KOXF4TQ\MC900432646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638800"/>
            <a:ext cx="648174" cy="64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Emil\AppData\Local\Microsoft\Windows\Temporary Internet Files\Content.IE5\8KOXF4TQ\MC900432646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049" y="5638800"/>
            <a:ext cx="648174" cy="64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Emil\AppData\Local\Microsoft\Windows\Temporary Internet Files\Content.IE5\8KOXF4TQ\MC900432646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772" y="5638800"/>
            <a:ext cx="648174" cy="64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Emil\AppData\Local\Microsoft\Windows\Temporary Internet Files\Content.IE5\8KOXF4TQ\MC900432646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421" y="5638800"/>
            <a:ext cx="648174" cy="64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Emil\AppData\Local\Microsoft\Windows\Temporary Internet Files\Content.IE5\8KOXF4TQ\MC900432646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064" y="5613842"/>
            <a:ext cx="648174" cy="64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Emil\AppData\Local\Microsoft\Windows\Temporary Internet Files\Content.IE5\8KOXF4TQ\MC900432646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713" y="5613842"/>
            <a:ext cx="648174" cy="64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Emil\AppData\Local\Microsoft\Windows\Temporary Internet Files\Content.IE5\8KOXF4TQ\MC900432646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436" y="5613842"/>
            <a:ext cx="648174" cy="64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Users\Emil\AppData\Local\Microsoft\Windows\Temporary Internet Files\Content.IE5\8KOXF4TQ\MC900432646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085" y="5613842"/>
            <a:ext cx="648174" cy="64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Up-Down Arrow 31"/>
          <p:cNvSpPr/>
          <p:nvPr/>
        </p:nvSpPr>
        <p:spPr>
          <a:xfrm>
            <a:off x="741184" y="4267200"/>
            <a:ext cx="228600" cy="1346036"/>
          </a:xfrm>
          <a:prstGeom prst="upDownArrow">
            <a:avLst/>
          </a:prstGeom>
          <a:solidFill>
            <a:srgbClr val="FF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p-Down Arrow 32"/>
          <p:cNvSpPr/>
          <p:nvPr/>
        </p:nvSpPr>
        <p:spPr>
          <a:xfrm>
            <a:off x="1393486" y="4631070"/>
            <a:ext cx="228600" cy="982166"/>
          </a:xfrm>
          <a:prstGeom prst="upDownArrow">
            <a:avLst/>
          </a:prstGeom>
          <a:solidFill>
            <a:srgbClr val="FF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-Down Arrow 33"/>
          <p:cNvSpPr/>
          <p:nvPr/>
        </p:nvSpPr>
        <p:spPr>
          <a:xfrm>
            <a:off x="1997949" y="4631070"/>
            <a:ext cx="228600" cy="1007730"/>
          </a:xfrm>
          <a:prstGeom prst="upDownArrow">
            <a:avLst/>
          </a:prstGeom>
          <a:solidFill>
            <a:srgbClr val="FF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-Down Arrow 34"/>
          <p:cNvSpPr/>
          <p:nvPr/>
        </p:nvSpPr>
        <p:spPr>
          <a:xfrm>
            <a:off x="2660208" y="4826164"/>
            <a:ext cx="228600" cy="812636"/>
          </a:xfrm>
          <a:prstGeom prst="upDownArrow">
            <a:avLst/>
          </a:prstGeom>
          <a:solidFill>
            <a:srgbClr val="FF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-Down Arrow 35"/>
          <p:cNvSpPr/>
          <p:nvPr/>
        </p:nvSpPr>
        <p:spPr>
          <a:xfrm>
            <a:off x="3254441" y="4826164"/>
            <a:ext cx="228600" cy="812636"/>
          </a:xfrm>
          <a:prstGeom prst="upDownArrow">
            <a:avLst/>
          </a:prstGeom>
          <a:solidFill>
            <a:srgbClr val="FF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-Down Arrow 36"/>
          <p:cNvSpPr/>
          <p:nvPr/>
        </p:nvSpPr>
        <p:spPr>
          <a:xfrm>
            <a:off x="3890696" y="4419600"/>
            <a:ext cx="228600" cy="1219200"/>
          </a:xfrm>
          <a:prstGeom prst="upDownArrow">
            <a:avLst/>
          </a:prstGeom>
          <a:solidFill>
            <a:srgbClr val="FF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p-Down Arrow 37"/>
          <p:cNvSpPr/>
          <p:nvPr/>
        </p:nvSpPr>
        <p:spPr>
          <a:xfrm>
            <a:off x="4488077" y="4305514"/>
            <a:ext cx="228600" cy="1333286"/>
          </a:xfrm>
          <a:prstGeom prst="upDownArrow">
            <a:avLst/>
          </a:prstGeom>
          <a:solidFill>
            <a:srgbClr val="FF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Up-Down Arrow 38"/>
          <p:cNvSpPr/>
          <p:nvPr/>
        </p:nvSpPr>
        <p:spPr>
          <a:xfrm>
            <a:off x="5181600" y="3657600"/>
            <a:ext cx="228600" cy="1981200"/>
          </a:xfrm>
          <a:prstGeom prst="upDownArrow">
            <a:avLst/>
          </a:prstGeom>
          <a:solidFill>
            <a:srgbClr val="FF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5791200" y="1219200"/>
            <a:ext cx="3352800" cy="26945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>
                <a:solidFill>
                  <a:srgbClr val="FF0000"/>
                </a:solidFill>
              </a:rPr>
              <a:t>Can we</a:t>
            </a:r>
            <a:br>
              <a:rPr lang="en-US" sz="5400" dirty="0" smtClean="0">
                <a:solidFill>
                  <a:srgbClr val="FF0000"/>
                </a:solidFill>
              </a:rPr>
            </a:br>
            <a:r>
              <a:rPr lang="en-US" sz="5400" b="1" dirty="0" smtClean="0">
                <a:solidFill>
                  <a:srgbClr val="FF0000"/>
                </a:solidFill>
              </a:rPr>
              <a:t>TRUST</a:t>
            </a:r>
            <a:br>
              <a:rPr lang="en-US" sz="5400" b="1" dirty="0" smtClean="0">
                <a:solidFill>
                  <a:srgbClr val="FF0000"/>
                </a:solidFill>
              </a:rPr>
            </a:br>
            <a:r>
              <a:rPr lang="en-US" sz="5400" dirty="0" smtClean="0">
                <a:solidFill>
                  <a:srgbClr val="FF0000"/>
                </a:solidFill>
              </a:rPr>
              <a:t>the cloud?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58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://3.bp.blogspot.com/-kgrxrQXV_5k/ToT_4-XOBTI/AAAAAAAABWU/6sTbEvSrQJg/s1600/Computer+criminal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84516" y="3507128"/>
            <a:ext cx="3888009" cy="283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Data privacy</a:t>
            </a:r>
            <a:r>
              <a:rPr lang="en-US" dirty="0" smtClean="0"/>
              <a:t> is a growing concern.</a:t>
            </a:r>
          </a:p>
          <a:p>
            <a:pPr lvl="1"/>
            <a:r>
              <a:rPr lang="en-US" dirty="0" smtClean="0"/>
              <a:t>Large attack surface (possibly hundreds of servers)</a:t>
            </a:r>
          </a:p>
          <a:p>
            <a:pPr lvl="1"/>
            <a:r>
              <a:rPr lang="en-US" dirty="0" smtClean="0"/>
              <a:t>Infrastructure bugs</a:t>
            </a:r>
          </a:p>
          <a:p>
            <a:pPr lvl="1"/>
            <a:r>
              <a:rPr lang="en-US" dirty="0" smtClean="0"/>
              <a:t>Malware</a:t>
            </a:r>
          </a:p>
          <a:p>
            <a:pPr lvl="1"/>
            <a:r>
              <a:rPr lang="en-US" dirty="0" smtClean="0"/>
              <a:t>Disgruntled employees</a:t>
            </a:r>
          </a:p>
          <a:p>
            <a:pPr lvl="1"/>
            <a:r>
              <a:rPr lang="en-US" dirty="0" smtClean="0"/>
              <a:t>Big brother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So, many organizations</a:t>
            </a:r>
            <a:br>
              <a:rPr lang="en-US" dirty="0" smtClean="0"/>
            </a:br>
            <a:r>
              <a:rPr lang="en-US" b="1" i="1" dirty="0" smtClean="0"/>
              <a:t>encrypt</a:t>
            </a:r>
            <a:r>
              <a:rPr lang="en-US" dirty="0" smtClean="0"/>
              <a:t> their data.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832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bisql.net/wp-content/uploads/2010/01/iStock_000006514445XSmall-300x29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09159" y="1134470"/>
            <a:ext cx="3515442" cy="331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But, encryption is not always enough.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648200"/>
            <a:ext cx="8610600" cy="1905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i="1" dirty="0" smtClean="0">
                <a:solidFill>
                  <a:srgbClr val="C00000"/>
                </a:solidFill>
              </a:rPr>
              <a:t>Access patterns</a:t>
            </a:r>
            <a:br>
              <a:rPr lang="en-US" sz="4800" b="1" i="1" dirty="0" smtClean="0">
                <a:solidFill>
                  <a:srgbClr val="C00000"/>
                </a:solidFill>
              </a:rPr>
            </a:br>
            <a:r>
              <a:rPr lang="en-US" sz="4800" dirty="0" smtClean="0">
                <a:solidFill>
                  <a:srgbClr val="C00000"/>
                </a:solidFill>
              </a:rPr>
              <a:t>can leak sensitive information.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931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/>
          <p:cNvSpPr/>
          <p:nvPr/>
        </p:nvSpPr>
        <p:spPr>
          <a:xfrm>
            <a:off x="2511054" y="76201"/>
            <a:ext cx="4800600" cy="30480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3764718" y="457200"/>
            <a:ext cx="2209800" cy="2209801"/>
          </a:xfrm>
          <a:prstGeom prst="can">
            <a:avLst/>
          </a:prstGeom>
          <a:solidFill>
            <a:srgbClr val="FF4B4B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361225"/>
              </p:ext>
            </p:extLst>
          </p:nvPr>
        </p:nvGraphicFramePr>
        <p:xfrm>
          <a:off x="3933174" y="1143001"/>
          <a:ext cx="1845564" cy="1320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652"/>
                <a:gridCol w="263652"/>
                <a:gridCol w="263652"/>
                <a:gridCol w="263652"/>
                <a:gridCol w="263652"/>
                <a:gridCol w="263652"/>
                <a:gridCol w="263652"/>
              </a:tblGrid>
              <a:tr h="330030"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0030"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0030"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0030"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3519266" y="4114800"/>
            <a:ext cx="2514600" cy="2362200"/>
            <a:chOff x="3425454" y="4191000"/>
            <a:chExt cx="2514600" cy="2362200"/>
          </a:xfrm>
        </p:grpSpPr>
        <p:sp>
          <p:nvSpPr>
            <p:cNvPr id="15" name="Rounded Rectangle 14"/>
            <p:cNvSpPr/>
            <p:nvPr/>
          </p:nvSpPr>
          <p:spPr>
            <a:xfrm>
              <a:off x="3425454" y="4191000"/>
              <a:ext cx="2514600" cy="23622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Emil\AppData\Local\Microsoft\Windows\Temporary Internet Files\Content.IE5\8KOXF4TQ\MC900432646[1]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9657" y="4191001"/>
              <a:ext cx="228600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76200" y="1966115"/>
            <a:ext cx="2819400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3200" b="1" dirty="0" smtClean="0">
                <a:solidFill>
                  <a:srgbClr val="C00000"/>
                </a:solidFill>
              </a:rPr>
              <a:t>Untrusted Cloud Storage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52600" y="5105400"/>
            <a:ext cx="1292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</a:rPr>
              <a:t>Client</a:t>
            </a:r>
            <a:endParaRPr lang="en-US" sz="3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28600" y="3581400"/>
            <a:ext cx="86868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465710" y="1812248"/>
            <a:ext cx="1040590" cy="314456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>
            <a:off x="4800600" y="1969476"/>
            <a:ext cx="328834" cy="2221524"/>
          </a:xfrm>
          <a:prstGeom prst="downArrow">
            <a:avLst>
              <a:gd name="adj1" fmla="val 50000"/>
              <a:gd name="adj2" fmla="val 80326"/>
            </a:avLst>
          </a:prstGeom>
          <a:solidFill>
            <a:srgbClr val="FF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086600" y="4419600"/>
            <a:ext cx="18288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Buy IBM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 rot="16200000">
            <a:off x="6403790" y="4215256"/>
            <a:ext cx="328834" cy="884385"/>
          </a:xfrm>
          <a:prstGeom prst="downArrow">
            <a:avLst>
              <a:gd name="adj1" fmla="val 50000"/>
              <a:gd name="adj2" fmla="val 80326"/>
            </a:avLst>
          </a:prstGeom>
          <a:solidFill>
            <a:srgbClr val="FF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205025" y="1150012"/>
            <a:ext cx="776492" cy="31695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Down Arrow 30"/>
          <p:cNvSpPr/>
          <p:nvPr/>
        </p:nvSpPr>
        <p:spPr>
          <a:xfrm>
            <a:off x="4407583" y="1371600"/>
            <a:ext cx="328834" cy="2819400"/>
          </a:xfrm>
          <a:prstGeom prst="downArrow">
            <a:avLst>
              <a:gd name="adj1" fmla="val 50000"/>
              <a:gd name="adj2" fmla="val 80326"/>
            </a:avLst>
          </a:prstGeom>
          <a:solidFill>
            <a:srgbClr val="FF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469609" y="1814514"/>
            <a:ext cx="1040590" cy="314456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086600" y="5029200"/>
            <a:ext cx="18288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Buy EMC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4" name="Down Arrow 33"/>
          <p:cNvSpPr/>
          <p:nvPr/>
        </p:nvSpPr>
        <p:spPr>
          <a:xfrm rot="16200000">
            <a:off x="6403790" y="4824856"/>
            <a:ext cx="328834" cy="884385"/>
          </a:xfrm>
          <a:prstGeom prst="downArrow">
            <a:avLst>
              <a:gd name="adj1" fmla="val 50000"/>
              <a:gd name="adj2" fmla="val 80326"/>
            </a:avLst>
          </a:prstGeom>
          <a:solidFill>
            <a:srgbClr val="FF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086600" y="5638800"/>
            <a:ext cx="18288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?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6" name="Down Arrow 35"/>
          <p:cNvSpPr/>
          <p:nvPr/>
        </p:nvSpPr>
        <p:spPr>
          <a:xfrm rot="16200000">
            <a:off x="6403790" y="5434456"/>
            <a:ext cx="328834" cy="884385"/>
          </a:xfrm>
          <a:prstGeom prst="downArrow">
            <a:avLst>
              <a:gd name="adj1" fmla="val 50000"/>
              <a:gd name="adj2" fmla="val 80326"/>
            </a:avLst>
          </a:prstGeom>
          <a:solidFill>
            <a:srgbClr val="FF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205025" y="1150012"/>
            <a:ext cx="776492" cy="316955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086600" y="5638800"/>
            <a:ext cx="18288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Buy IBM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95400" y="5715000"/>
            <a:ext cx="2192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(stock trader)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3732" y="-76200"/>
            <a:ext cx="3653469" cy="123228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/>
              <a:t>Example Attack</a:t>
            </a:r>
            <a:br>
              <a:rPr lang="en-US" sz="3600" dirty="0" smtClean="0"/>
            </a:br>
            <a:r>
              <a:rPr lang="en-US" sz="2400" i="1" dirty="0"/>
              <a:t>by </a:t>
            </a:r>
            <a:r>
              <a:rPr lang="en-US" sz="2400" i="1" dirty="0" err="1" smtClean="0"/>
              <a:t>Pinkas</a:t>
            </a:r>
            <a:r>
              <a:rPr lang="en-US" sz="2400" i="1" dirty="0" smtClean="0"/>
              <a:t> &amp; </a:t>
            </a:r>
            <a:r>
              <a:rPr lang="en-US" sz="2400" i="1" dirty="0" err="1" smtClean="0"/>
              <a:t>Reinman</a:t>
            </a:r>
            <a:endParaRPr lang="en-US" sz="36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207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2" grpId="0" animBg="1"/>
      <p:bldP spid="22" grpId="1" animBg="1"/>
      <p:bldP spid="22" grpId="2" animBg="1"/>
      <p:bldP spid="23" grpId="0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4" grpId="0" animBg="1"/>
      <p:bldP spid="34" grpId="1" animBg="1"/>
      <p:bldP spid="35" grpId="0" animBg="1"/>
      <p:bldP spid="36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Oblivious RAM (O-RAM)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46237"/>
            <a:ext cx="4648200" cy="4525963"/>
          </a:xfrm>
        </p:spPr>
        <p:txBody>
          <a:bodyPr>
            <a:noAutofit/>
          </a:bodyPr>
          <a:lstStyle/>
          <a:p>
            <a:r>
              <a:rPr lang="en-US" b="1" dirty="0" smtClean="0"/>
              <a:t>Goal:</a:t>
            </a:r>
            <a:r>
              <a:rPr lang="en-US" dirty="0" smtClean="0"/>
              <a:t> Conceal access patterns to remote storage.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An observer cannot distinguish a sequence of read/write operations from random.</a:t>
            </a:r>
          </a:p>
        </p:txBody>
      </p:sp>
      <p:sp>
        <p:nvSpPr>
          <p:cNvPr id="6" name="Cloud 5"/>
          <p:cNvSpPr/>
          <p:nvPr/>
        </p:nvSpPr>
        <p:spPr>
          <a:xfrm>
            <a:off x="6114117" y="1524000"/>
            <a:ext cx="2944982" cy="186983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6883191" y="1757728"/>
            <a:ext cx="1355626" cy="1355627"/>
          </a:xfrm>
          <a:prstGeom prst="can">
            <a:avLst/>
          </a:prstGeom>
          <a:solidFill>
            <a:srgbClr val="FF4B4B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732616" y="4799282"/>
            <a:ext cx="1542609" cy="1449118"/>
            <a:chOff x="3425454" y="4191000"/>
            <a:chExt cx="2514600" cy="2362200"/>
          </a:xfrm>
        </p:grpSpPr>
        <p:sp>
          <p:nvSpPr>
            <p:cNvPr id="11" name="Rounded Rectangle 10"/>
            <p:cNvSpPr/>
            <p:nvPr/>
          </p:nvSpPr>
          <p:spPr>
            <a:xfrm>
              <a:off x="3425454" y="4191000"/>
              <a:ext cx="2514600" cy="23622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 descr="C:\Users\Emil\AppData\Local\Microsoft\Windows\Temporary Internet Files\Content.IE5\8KOXF4TQ\MC900432646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9657" y="4191001"/>
              <a:ext cx="228600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5029200" y="3276600"/>
            <a:ext cx="2286222" cy="82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800" b="1" dirty="0" smtClean="0">
                <a:solidFill>
                  <a:srgbClr val="C00000"/>
                </a:solidFill>
              </a:rPr>
              <a:t>Untrusted Cloud Storage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30099" y="4810780"/>
            <a:ext cx="1046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Client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Up-Down Arrow 12"/>
          <p:cNvSpPr/>
          <p:nvPr/>
        </p:nvSpPr>
        <p:spPr>
          <a:xfrm>
            <a:off x="7358665" y="3011497"/>
            <a:ext cx="328834" cy="1865303"/>
          </a:xfrm>
          <a:prstGeom prst="upDownArrow">
            <a:avLst/>
          </a:prstGeom>
          <a:solidFill>
            <a:srgbClr val="FF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/>
          <p:cNvSpPr/>
          <p:nvPr/>
        </p:nvSpPr>
        <p:spPr>
          <a:xfrm>
            <a:off x="2511054" y="76201"/>
            <a:ext cx="4800600" cy="30480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519266" y="4114800"/>
            <a:ext cx="2514600" cy="2362200"/>
            <a:chOff x="3425454" y="4191000"/>
            <a:chExt cx="2514600" cy="2362200"/>
          </a:xfrm>
        </p:grpSpPr>
        <p:sp>
          <p:nvSpPr>
            <p:cNvPr id="15" name="Rounded Rectangle 14"/>
            <p:cNvSpPr/>
            <p:nvPr/>
          </p:nvSpPr>
          <p:spPr>
            <a:xfrm>
              <a:off x="3425454" y="4191000"/>
              <a:ext cx="2514600" cy="23622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Emil\AppData\Local\Microsoft\Windows\Temporary Internet Files\Content.IE5\8KOXF4TQ\MC900432646[1]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9657" y="4191001"/>
              <a:ext cx="228600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76200" y="1966115"/>
            <a:ext cx="2819400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3200" b="1" dirty="0" smtClean="0">
                <a:solidFill>
                  <a:srgbClr val="C00000"/>
                </a:solidFill>
              </a:rPr>
              <a:t>Untrusted Cloud Storage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52600" y="5105400"/>
            <a:ext cx="1292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</a:rPr>
              <a:t>Client</a:t>
            </a:r>
            <a:endParaRPr lang="en-US" sz="3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28600" y="3581400"/>
            <a:ext cx="86868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086600" y="4419600"/>
            <a:ext cx="18288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Buy IBM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 rot="16200000">
            <a:off x="6403790" y="4215256"/>
            <a:ext cx="328834" cy="884385"/>
          </a:xfrm>
          <a:prstGeom prst="downArrow">
            <a:avLst>
              <a:gd name="adj1" fmla="val 50000"/>
              <a:gd name="adj2" fmla="val 80326"/>
            </a:avLst>
          </a:prstGeom>
          <a:solidFill>
            <a:srgbClr val="FF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086600" y="5029200"/>
            <a:ext cx="18288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Buy EMC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4" name="Down Arrow 33"/>
          <p:cNvSpPr/>
          <p:nvPr/>
        </p:nvSpPr>
        <p:spPr>
          <a:xfrm rot="16200000">
            <a:off x="6403790" y="4824856"/>
            <a:ext cx="328834" cy="884385"/>
          </a:xfrm>
          <a:prstGeom prst="downArrow">
            <a:avLst>
              <a:gd name="adj1" fmla="val 50000"/>
              <a:gd name="adj2" fmla="val 80326"/>
            </a:avLst>
          </a:prstGeom>
          <a:solidFill>
            <a:srgbClr val="FF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 rot="16200000">
            <a:off x="6403790" y="5434456"/>
            <a:ext cx="328834" cy="884385"/>
          </a:xfrm>
          <a:prstGeom prst="downArrow">
            <a:avLst>
              <a:gd name="adj1" fmla="val 50000"/>
              <a:gd name="adj2" fmla="val 80326"/>
            </a:avLst>
          </a:prstGeom>
          <a:solidFill>
            <a:srgbClr val="FF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086600" y="5638800"/>
            <a:ext cx="18288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Buy IBM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95400" y="5715000"/>
            <a:ext cx="2192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(stock trader)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3732" y="-76200"/>
            <a:ext cx="3653469" cy="123228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/>
              <a:t>Naïve Solution</a:t>
            </a:r>
            <a:endParaRPr lang="en-US" sz="3600" i="1" dirty="0"/>
          </a:p>
        </p:txBody>
      </p:sp>
      <p:sp>
        <p:nvSpPr>
          <p:cNvPr id="9" name="Can 8"/>
          <p:cNvSpPr/>
          <p:nvPr/>
        </p:nvSpPr>
        <p:spPr>
          <a:xfrm>
            <a:off x="4224116" y="1047750"/>
            <a:ext cx="1104900" cy="1104901"/>
          </a:xfrm>
          <a:prstGeom prst="can">
            <a:avLst/>
          </a:prstGeom>
          <a:solidFill>
            <a:srgbClr val="FF4B4B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043916"/>
                <a:ext cx="7391400" cy="498858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8000" b="1" dirty="0" smtClean="0">
                    <a:solidFill>
                      <a:srgbClr val="C00000"/>
                    </a:solidFill>
                  </a:rPr>
                  <a:t>Impractical</a:t>
                </a:r>
              </a:p>
              <a:p>
                <a:pPr algn="ctr"/>
                <a:endParaRPr lang="en-US" sz="4800" b="1" dirty="0" smtClean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4800" b="1" i="1" smtClean="0">
                        <a:solidFill>
                          <a:srgbClr val="C00000"/>
                        </a:solidFill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4800" b="1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48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𝑵</m:t>
                        </m:r>
                      </m:e>
                    </m:d>
                  </m:oMath>
                </a14:m>
                <a:r>
                  <a:rPr lang="en-US" sz="4800" b="1" dirty="0" smtClean="0">
                    <a:solidFill>
                      <a:srgbClr val="C00000"/>
                    </a:solidFill>
                  </a:rPr>
                  <a:t> bandwidth overhead</a:t>
                </a:r>
                <a:endParaRPr lang="en-US" sz="4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43916"/>
                <a:ext cx="7391400" cy="498858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4044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33333E-6 L 4.16667E-6 0.5333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33333E-6 L 4.16667E-6 0.53334 " pathEditMode="relative" rAng="0" ptsTypes="AA">
                                      <p:cBhvr>
                                        <p:cTn id="10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33333E-6 L 4.16667E-6 0.53334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6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33333E-6 L 4.16667E-6 0.53334 " pathEditMode="relative" rAng="0" ptsTypes="AA">
                                      <p:cBhvr>
                                        <p:cTn id="25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path" presetSubtype="0" accel="50000" decel="50000" fill="hold" grpId="4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16667E-6 -3.33333E-6 L 4.16667E-6 0.53334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6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33333E-6 L 4.16667E-6 0.5333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5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1" presetClass="exit" presetSubtype="0" fill="hold" grpId="1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 animBg="1"/>
      <p:bldP spid="29" grpId="1" animBg="1"/>
      <p:bldP spid="33" grpId="0" animBg="1"/>
      <p:bldP spid="34" grpId="0" animBg="1"/>
      <p:bldP spid="34" grpId="1" animBg="1"/>
      <p:bldP spid="36" grpId="0" animBg="1"/>
      <p:bldP spid="36" grpId="1" animBg="1"/>
      <p:bldP spid="38" grpId="0" animBg="1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Contribution 1</a:t>
            </a:r>
            <a:r>
              <a:rPr lang="en-US" dirty="0" smtClean="0"/>
              <a:t>: Performance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18709" y="1117937"/>
            <a:ext cx="64844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i="1" dirty="0" smtClean="0">
                <a:solidFill>
                  <a:srgbClr val="FF0000"/>
                </a:solidFill>
              </a:rPr>
              <a:t>63 </a:t>
            </a:r>
            <a:r>
              <a:rPr lang="en-US" sz="4800" b="1" i="1" dirty="0">
                <a:solidFill>
                  <a:srgbClr val="FF0000"/>
                </a:solidFill>
              </a:rPr>
              <a:t>times less bandwidth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04900" y="1828800"/>
            <a:ext cx="6912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than best existing </a:t>
            </a:r>
            <a:r>
              <a:rPr lang="en-US" sz="2000" dirty="0" smtClean="0">
                <a:solidFill>
                  <a:srgbClr val="FF0000"/>
                </a:solidFill>
              </a:rPr>
              <a:t>solution for </a:t>
            </a:r>
            <a:r>
              <a:rPr lang="en-US" sz="2000" dirty="0">
                <a:solidFill>
                  <a:srgbClr val="FF0000"/>
                </a:solidFill>
              </a:rPr>
              <a:t>the same amount of client </a:t>
            </a:r>
            <a:r>
              <a:rPr lang="en-US" sz="2000" dirty="0" smtClean="0">
                <a:solidFill>
                  <a:srgbClr val="FF0000"/>
                </a:solidFill>
              </a:rPr>
              <a:t>storage</a:t>
            </a:r>
            <a:endParaRPr 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1997851"/>
                  </p:ext>
                </p:extLst>
              </p:nvPr>
            </p:nvGraphicFramePr>
            <p:xfrm>
              <a:off x="685800" y="2362200"/>
              <a:ext cx="7750285" cy="159242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30611"/>
                    <a:gridCol w="1901572"/>
                    <a:gridCol w="1494093"/>
                    <a:gridCol w="3124009"/>
                  </a:tblGrid>
                  <a:tr h="3810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# Blocks</a:t>
                          </a:r>
                          <a:endParaRPr lang="en-US" sz="2000" b="1" dirty="0"/>
                        </a:p>
                      </a:txBody>
                      <a:tcPr marL="0" marR="0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Block Size</a:t>
                          </a:r>
                          <a:endParaRPr lang="en-US" sz="2000" b="1" dirty="0"/>
                        </a:p>
                      </a:txBody>
                      <a:tcPr marL="0" marR="0" marT="0" marB="0"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Bandwidth</a:t>
                          </a:r>
                          <a:r>
                            <a:rPr lang="en-US" sz="2000" b="1" baseline="0" dirty="0" smtClean="0"/>
                            <a:t> Overhead</a:t>
                          </a:r>
                          <a:endParaRPr lang="en-US" sz="2000" b="1" dirty="0"/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601824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Ours</a:t>
                          </a:r>
                          <a:endParaRPr lang="en-US" sz="2000" b="1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Best Known</a:t>
                          </a:r>
                          <a:br>
                            <a:rPr lang="en-US" sz="2000" b="1" dirty="0" smtClean="0"/>
                          </a:br>
                          <a:r>
                            <a:rPr lang="en-US" sz="2000" b="1" dirty="0" smtClean="0"/>
                            <a:t>(Goodrich-</a:t>
                          </a:r>
                          <a:r>
                            <a:rPr lang="en-US" sz="2000" b="1" dirty="0" err="1" smtClean="0"/>
                            <a:t>Mitzenmacher</a:t>
                          </a:r>
                          <a:r>
                            <a:rPr lang="en-US" sz="2000" b="1" dirty="0" smtClean="0"/>
                            <a:t>)</a:t>
                          </a:r>
                          <a:endParaRPr lang="en-US" sz="2000" b="1" dirty="0"/>
                        </a:p>
                      </a:txBody>
                      <a:tcPr marL="0" marR="0" marT="0" marB="0" anchor="ctr"/>
                    </a:tc>
                  </a:tr>
                  <a:tr h="60182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16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000" baseline="0" dirty="0" smtClean="0"/>
                            <a:t> –</a:t>
                          </a:r>
                          <a:r>
                            <a:rPr lang="en-US" sz="20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22</m:t>
                                  </m:r>
                                </m:sup>
                              </m:sSup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256 KB – 16 MB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18 X – 24X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1165X – 1529X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1997851"/>
                  </p:ext>
                </p:extLst>
              </p:nvPr>
            </p:nvGraphicFramePr>
            <p:xfrm>
              <a:off x="685800" y="2362200"/>
              <a:ext cx="7750285" cy="159242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30611"/>
                    <a:gridCol w="1901572"/>
                    <a:gridCol w="1494093"/>
                    <a:gridCol w="3124009"/>
                  </a:tblGrid>
                  <a:tr h="3810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# Blocks</a:t>
                          </a:r>
                          <a:endParaRPr lang="en-US" sz="2000" b="1" dirty="0"/>
                        </a:p>
                      </a:txBody>
                      <a:tcPr marL="0" marR="0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Block Size</a:t>
                          </a:r>
                          <a:endParaRPr lang="en-US" sz="2000" b="1" dirty="0"/>
                        </a:p>
                      </a:txBody>
                      <a:tcPr marL="0" marR="0" marT="0" marB="0"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Bandwidth</a:t>
                          </a:r>
                          <a:r>
                            <a:rPr lang="en-US" sz="2000" b="1" baseline="0" dirty="0" smtClean="0"/>
                            <a:t> Overhead</a:t>
                          </a:r>
                          <a:endParaRPr lang="en-US" sz="2000" b="1" dirty="0"/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6096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Ours</a:t>
                          </a:r>
                          <a:endParaRPr lang="en-US" sz="2000" b="1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Best Known</a:t>
                          </a:r>
                          <a:br>
                            <a:rPr lang="en-US" sz="2000" b="1" dirty="0" smtClean="0"/>
                          </a:br>
                          <a:r>
                            <a:rPr lang="en-US" sz="2000" b="1" dirty="0" smtClean="0"/>
                            <a:t>(</a:t>
                          </a:r>
                          <a:r>
                            <a:rPr lang="en-US" sz="2000" b="1" dirty="0" smtClean="0"/>
                            <a:t>Goodrich-</a:t>
                          </a:r>
                          <a:r>
                            <a:rPr lang="en-US" sz="2000" b="1" dirty="0" err="1" smtClean="0"/>
                            <a:t>Mitzenmacher</a:t>
                          </a:r>
                          <a:r>
                            <a:rPr lang="en-US" sz="2000" b="1" dirty="0" smtClean="0"/>
                            <a:t>)</a:t>
                          </a:r>
                          <a:endParaRPr lang="en-US" sz="2000" b="1" dirty="0"/>
                        </a:p>
                      </a:txBody>
                      <a:tcPr marL="0" marR="0" marT="0" marB="0" anchor="ctr"/>
                    </a:tc>
                  </a:tr>
                  <a:tr h="6018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495" t="-170707" r="-529208" b="-1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256 KB – 16 MB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18 X – 24X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1165X – 1529X</a:t>
                          </a:r>
                          <a:endParaRPr lang="en-US" sz="2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Rectangle 7"/>
          <p:cNvSpPr/>
          <p:nvPr/>
        </p:nvSpPr>
        <p:spPr>
          <a:xfrm>
            <a:off x="624528" y="4191000"/>
            <a:ext cx="80622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i="1" dirty="0" smtClean="0">
                <a:solidFill>
                  <a:srgbClr val="FF0000"/>
                </a:solidFill>
              </a:rPr>
              <a:t>&lt; 0.1% of data stored on client</a:t>
            </a:r>
            <a:endParaRPr lang="en-US" sz="4800" b="1" i="1" dirty="0">
              <a:solidFill>
                <a:srgbClr val="FF00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388979"/>
              </p:ext>
            </p:extLst>
          </p:nvPr>
        </p:nvGraphicFramePr>
        <p:xfrm>
          <a:off x="1055742" y="5257800"/>
          <a:ext cx="7010400" cy="990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4147"/>
                <a:gridCol w="4166253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O-RAM Capacity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Client Storage</a:t>
                      </a:r>
                      <a:endParaRPr lang="en-US" sz="2000" b="1" dirty="0"/>
                    </a:p>
                  </a:txBody>
                  <a:tcPr anchor="ctr"/>
                </a:tc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r>
                        <a:rPr lang="en-US" sz="2000" baseline="0" dirty="0" smtClean="0"/>
                        <a:t> TB – 256 TB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0.011 % – </a:t>
                      </a:r>
                      <a:r>
                        <a:rPr lang="en-US" sz="2000" dirty="0" smtClean="0"/>
                        <a:t>0.078 %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7600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5|2.2|1.5|3.7|7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4|0.3|0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3.6|16.6|2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3.2|3.4|4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5|5.1|15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5|2.3|21|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1|7|15.8|0.5|2.3|6.5|1.1|15.2|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5|0.4|0.4|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65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23.4|16.9|22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1|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.1|0.1|0.1|0.2|0.1|0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680</Words>
  <Application>Microsoft Macintosh PowerPoint</Application>
  <PresentationFormat>全屏显示(4:3)</PresentationFormat>
  <Paragraphs>267</Paragraphs>
  <Slides>28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Wingdings</vt:lpstr>
      <vt:lpstr>Office Theme</vt:lpstr>
      <vt:lpstr>Towards Practical Oblivious RAM</vt:lpstr>
      <vt:lpstr>Cloud Storage</vt:lpstr>
      <vt:lpstr>Cloud Storage</vt:lpstr>
      <vt:lpstr>Data Privacy</vt:lpstr>
      <vt:lpstr>But, encryption is not always enough.</vt:lpstr>
      <vt:lpstr>Example Attack by Pinkas &amp; Reinman</vt:lpstr>
      <vt:lpstr>Oblivious RAM (O-RAM)</vt:lpstr>
      <vt:lpstr>Naïve Solution</vt:lpstr>
      <vt:lpstr>Contribution 1: Performance</vt:lpstr>
      <vt:lpstr>Contribution 2: Techniques</vt:lpstr>
      <vt:lpstr>Existing Approaches</vt:lpstr>
      <vt:lpstr>Existing Approaches</vt:lpstr>
      <vt:lpstr>Existing Approaches</vt:lpstr>
      <vt:lpstr>Existing Approaches</vt:lpstr>
      <vt:lpstr>Continuous Shuffling</vt:lpstr>
      <vt:lpstr>The Problem with Existing Approaches</vt:lpstr>
      <vt:lpstr>Our Approach</vt:lpstr>
      <vt:lpstr>Answer: Partition the Storage</vt:lpstr>
      <vt:lpstr>Challenge: Partitioning Breaks Security</vt:lpstr>
      <vt:lpstr>Solution: Our Partitioning Framework</vt:lpstr>
      <vt:lpstr>Solution: Our Partitioning Framework</vt:lpstr>
      <vt:lpstr>Our Partition O-RAM</vt:lpstr>
      <vt:lpstr>Concurrent Constructions: Reduce Worst Case Cost</vt:lpstr>
      <vt:lpstr>Recursive Constructions:  Reduce Client Storage</vt:lpstr>
      <vt:lpstr>Client Storage vs. Bandwidth</vt:lpstr>
      <vt:lpstr>Source Code Available</vt:lpstr>
      <vt:lpstr>Related Work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Practical Oblivious RAM</dc:title>
  <dc:creator/>
  <cp:keywords>Oblivious RAM, ORAM</cp:keywords>
  <cp:lastModifiedBy/>
  <cp:revision>1</cp:revision>
  <dcterms:created xsi:type="dcterms:W3CDTF">2013-02-04T16:43:50Z</dcterms:created>
  <dcterms:modified xsi:type="dcterms:W3CDTF">2016-06-29T02:48:16Z</dcterms:modified>
</cp:coreProperties>
</file>