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7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Testo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Titolo Testo</a:t>
            </a:r>
          </a:p>
        </p:txBody>
      </p:sp>
      <p:sp>
        <p:nvSpPr>
          <p:cNvPr id="12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Giovanni Mela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–Giovanni Mela</a:t>
            </a:r>
          </a:p>
        </p:txBody>
      </p:sp>
      <p:sp>
        <p:nvSpPr>
          <p:cNvPr id="94" name="“Inserisci qui una citazione”.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“Inserisci qui una citazione”.</a:t>
            </a:r>
          </a:p>
        </p:txBody>
      </p:sp>
      <p:sp>
        <p:nvSpPr>
          <p:cNvPr id="9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magin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Oriz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magine"/>
          <p:cNvSpPr>
            <a:spLocks noGrp="1"/>
          </p:cNvSpPr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olo Testo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Titolo Testo</a:t>
            </a:r>
          </a:p>
        </p:txBody>
      </p:sp>
      <p:sp>
        <p:nvSpPr>
          <p:cNvPr id="22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3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Centr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olo Testo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31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magine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olo Testo"/>
          <p:cNvSpPr txBox="1"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Titolo Testo</a:t>
            </a:r>
          </a:p>
        </p:txBody>
      </p:sp>
      <p:sp>
        <p:nvSpPr>
          <p:cNvPr id="40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1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49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57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8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magin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67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8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orpo livello uno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6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magin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magine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magine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accent1">
                <a:lumMod val="80000"/>
                <a:lumOff val="20000"/>
              </a:schemeClr>
            </a:gs>
            <a:gs pos="100000">
              <a:srgbClr val="FF00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Testo"/>
          <p:cNvSpPr txBox="1"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Titolo Testo</a:t>
            </a:r>
          </a:p>
        </p:txBody>
      </p:sp>
      <p:sp>
        <p:nvSpPr>
          <p:cNvPr id="3" name="Corpo livello uno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getto di Metodi Quantitativi per l’Informatica: analisi sull’uso di tre reti neurali applicate al dataset CIFAR-10"/>
          <p:cNvSpPr txBox="1">
            <a:spLocks noGrp="1"/>
          </p:cNvSpPr>
          <p:nvPr>
            <p:ph type="ctrTitle"/>
          </p:nvPr>
        </p:nvSpPr>
        <p:spPr/>
        <p:txBody>
          <a:bodyPr/>
          <a:lstStyle>
            <a:lvl1pPr>
              <a:defRPr sz="4700"/>
            </a:lvl1pPr>
          </a:lstStyle>
          <a:p>
            <a:r>
              <a:rPr lang="it-IT" b="1" dirty="0"/>
              <a:t>Progetto di Metodi Quantitativi per l’Informatica: analisi sull’uso di tre reti neurali applicate al dataset CIFAR-10</a:t>
            </a:r>
          </a:p>
        </p:txBody>
      </p:sp>
      <p:sp>
        <p:nvSpPr>
          <p:cNvPr id="120" name="di Dario Zurlo, Andrea Tantucci, Andrea Wrona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784574"/>
            <a:ext cx="10464800" cy="1130300"/>
          </a:xfrm>
        </p:spPr>
        <p:txBody>
          <a:bodyPr/>
          <a:lstStyle/>
          <a:p>
            <a:r>
              <a:rPr lang="it-IT" dirty="0">
                <a:sym typeface="Helvetica"/>
              </a:rPr>
              <a:t>         </a:t>
            </a:r>
            <a:r>
              <a:rPr lang="it-IT" i="1" dirty="0">
                <a:sym typeface="Helvetica"/>
              </a:rPr>
              <a:t>di</a:t>
            </a:r>
            <a:r>
              <a:rPr lang="it-IT" dirty="0"/>
              <a:t> Dario Zurlo, Andrea Tantucci, Andrea Wrona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2. Risultati:"/>
          <p:cNvSpPr txBox="1"/>
          <p:nvPr/>
        </p:nvSpPr>
        <p:spPr>
          <a:xfrm>
            <a:off x="-1" y="301027"/>
            <a:ext cx="247469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2. Risultati:</a:t>
            </a:r>
          </a:p>
        </p:txBody>
      </p:sp>
      <p:pic>
        <p:nvPicPr>
          <p:cNvPr id="151" name="Cifar_II_2_Acc.png" descr="Cifar_II_2_Acc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9675" y="4830414"/>
            <a:ext cx="8610601" cy="478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Cifar_II_2_Loss.png" descr="Cifar_II_2_Loss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79675" y="135285"/>
            <a:ext cx="8610601" cy="4787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3. Risultati:"/>
          <p:cNvSpPr txBox="1"/>
          <p:nvPr/>
        </p:nvSpPr>
        <p:spPr>
          <a:xfrm>
            <a:off x="-1" y="253679"/>
            <a:ext cx="247469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3. Risultati:</a:t>
            </a:r>
          </a:p>
        </p:txBody>
      </p:sp>
      <p:pic>
        <p:nvPicPr>
          <p:cNvPr id="155" name="Cifar_II_3_Acc.png" descr="Cifar_II_3_Acc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7920" y="4864890"/>
            <a:ext cx="8610601" cy="478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Cifar_II_3_Loss.png" descr="Cifar_II_3_Loss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7920" y="76989"/>
            <a:ext cx="8610601" cy="4787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rza Rete: Introduzione del preprocessing come metodologia per la modifica delle immagini in input alla re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327152">
              <a:defRPr sz="4480"/>
            </a:lvl1pPr>
          </a:lstStyle>
          <a:p>
            <a:r>
              <a:rPr b="1" dirty="0" err="1"/>
              <a:t>Terza</a:t>
            </a:r>
            <a:r>
              <a:rPr b="1" dirty="0"/>
              <a:t> Rete: </a:t>
            </a:r>
            <a:r>
              <a:rPr b="1" dirty="0" err="1"/>
              <a:t>Introduzione</a:t>
            </a:r>
            <a:r>
              <a:rPr b="1" dirty="0"/>
              <a:t> del preprocessing come </a:t>
            </a:r>
            <a:r>
              <a:rPr b="1" dirty="0" err="1"/>
              <a:t>metodologia</a:t>
            </a:r>
            <a:r>
              <a:rPr b="1" dirty="0"/>
              <a:t> per la </a:t>
            </a:r>
            <a:r>
              <a:rPr b="1" dirty="0" err="1"/>
              <a:t>modifica</a:t>
            </a:r>
            <a:r>
              <a:rPr b="1" dirty="0"/>
              <a:t> </a:t>
            </a:r>
            <a:r>
              <a:rPr b="1" dirty="0" err="1"/>
              <a:t>delle</a:t>
            </a:r>
            <a:r>
              <a:rPr b="1" dirty="0"/>
              <a:t> </a:t>
            </a:r>
            <a:r>
              <a:rPr b="1" dirty="0" err="1"/>
              <a:t>immagini</a:t>
            </a:r>
            <a:r>
              <a:rPr b="1" dirty="0"/>
              <a:t> in input </a:t>
            </a:r>
            <a:r>
              <a:rPr b="1" dirty="0" err="1"/>
              <a:t>alla</a:t>
            </a:r>
            <a:r>
              <a:rPr b="1" dirty="0"/>
              <a:t> rete</a:t>
            </a:r>
          </a:p>
        </p:txBody>
      </p:sp>
      <p:sp>
        <p:nvSpPr>
          <p:cNvPr id="159" name="Pretty Tenso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6615" indent="-356615" defTabSz="455675">
              <a:spcBef>
                <a:spcPts val="3200"/>
              </a:spcBef>
              <a:defRPr sz="2964"/>
            </a:pPr>
            <a:r>
              <a:rPr dirty="0"/>
              <a:t>Pretty Tensor</a:t>
            </a:r>
            <a:r>
              <a:rPr lang="it-IT" dirty="0"/>
              <a:t>;</a:t>
            </a:r>
            <a:endParaRPr dirty="0"/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rPr dirty="0"/>
              <a:t>due strati convolutional da 64 </a:t>
            </a:r>
            <a:r>
              <a:rPr dirty="0" err="1"/>
              <a:t>filtri</a:t>
            </a:r>
            <a:r>
              <a:rPr dirty="0"/>
              <a:t> 5*5</a:t>
            </a:r>
            <a:r>
              <a:rPr lang="it-IT" dirty="0"/>
              <a:t> e </a:t>
            </a:r>
            <a:r>
              <a:rPr dirty="0"/>
              <a:t>due strati di pooling</a:t>
            </a:r>
            <a:r>
              <a:rPr lang="it-IT" dirty="0"/>
              <a:t>;</a:t>
            </a:r>
            <a:endParaRPr dirty="0"/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rPr dirty="0"/>
              <a:t>due strati fully connected da 256 e 128</a:t>
            </a:r>
            <a:r>
              <a:rPr lang="it-IT" dirty="0"/>
              <a:t>;</a:t>
            </a:r>
            <a:endParaRPr dirty="0"/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rPr dirty="0"/>
              <a:t>batch normalization</a:t>
            </a:r>
            <a:r>
              <a:rPr lang="it-IT" dirty="0"/>
              <a:t>;</a:t>
            </a:r>
            <a:endParaRPr dirty="0"/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rPr dirty="0"/>
              <a:t>RE-LU function</a:t>
            </a:r>
            <a:r>
              <a:rPr lang="it-IT" dirty="0"/>
              <a:t>;</a:t>
            </a:r>
            <a:endParaRPr dirty="0"/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rPr dirty="0"/>
              <a:t>Adam Optimizer</a:t>
            </a:r>
            <a:r>
              <a:rPr lang="it-IT" dirty="0"/>
              <a:t>;</a:t>
            </a:r>
            <a:endParaRPr dirty="0"/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rPr dirty="0" err="1"/>
              <a:t>Utilizzo</a:t>
            </a:r>
            <a:r>
              <a:rPr dirty="0"/>
              <a:t> del preprocessing </a:t>
            </a:r>
            <a:r>
              <a:rPr dirty="0" err="1"/>
              <a:t>statico</a:t>
            </a:r>
            <a:r>
              <a:rPr dirty="0"/>
              <a:t> e </a:t>
            </a:r>
            <a:r>
              <a:rPr dirty="0" err="1"/>
              <a:t>dinamico</a:t>
            </a:r>
            <a:r>
              <a:rPr lang="it-IT" dirty="0"/>
              <a:t>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Modifiche effettuate nel Preprocessing del training set:"/>
          <p:cNvSpPr txBox="1">
            <a:spLocks noGrp="1"/>
          </p:cNvSpPr>
          <p:nvPr>
            <p:ph type="title"/>
          </p:nvPr>
        </p:nvSpPr>
        <p:spPr>
          <a:xfrm>
            <a:off x="952500" y="406400"/>
            <a:ext cx="11099800" cy="152572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44677">
              <a:defRPr sz="4719"/>
            </a:lvl1pPr>
          </a:lstStyle>
          <a:p>
            <a:r>
              <a:rPr b="1" dirty="0" err="1"/>
              <a:t>Modifiche</a:t>
            </a:r>
            <a:r>
              <a:rPr b="1" dirty="0"/>
              <a:t> </a:t>
            </a:r>
            <a:r>
              <a:rPr b="1" dirty="0" err="1"/>
              <a:t>effettuate</a:t>
            </a:r>
            <a:r>
              <a:rPr b="1" dirty="0"/>
              <a:t> </a:t>
            </a:r>
            <a:r>
              <a:rPr b="1" dirty="0" err="1"/>
              <a:t>nel</a:t>
            </a:r>
            <a:r>
              <a:rPr b="1" dirty="0"/>
              <a:t> Preprocessing del training set:</a:t>
            </a:r>
          </a:p>
        </p:txBody>
      </p:sp>
      <p:sp>
        <p:nvSpPr>
          <p:cNvPr id="162" name="croppaggio delle immagini: da 32*32 a 24*24(effettuata anche nel test set)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4228188" cy="62865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02336" indent="-402336" defTabSz="514095">
              <a:spcBef>
                <a:spcPts val="3600"/>
              </a:spcBef>
              <a:defRPr sz="3343"/>
            </a:pPr>
            <a:r>
              <a:rPr i="1" dirty="0" err="1"/>
              <a:t>cropp</a:t>
            </a:r>
            <a:r>
              <a:rPr lang="it-IT" i="1" dirty="0" err="1"/>
              <a:t>ing</a:t>
            </a:r>
            <a:r>
              <a:rPr dirty="0"/>
              <a:t> </a:t>
            </a:r>
            <a:r>
              <a:rPr dirty="0" err="1"/>
              <a:t>delle</a:t>
            </a:r>
            <a:r>
              <a:rPr dirty="0"/>
              <a:t> </a:t>
            </a:r>
            <a:r>
              <a:rPr dirty="0" err="1"/>
              <a:t>immagini</a:t>
            </a:r>
            <a:r>
              <a:rPr dirty="0"/>
              <a:t>: da 32*32 a 24*24(</a:t>
            </a:r>
            <a:r>
              <a:rPr dirty="0" err="1"/>
              <a:t>effettuat</a:t>
            </a:r>
            <a:r>
              <a:rPr lang="it-IT" dirty="0"/>
              <a:t>o</a:t>
            </a:r>
            <a:r>
              <a:rPr dirty="0"/>
              <a:t> </a:t>
            </a:r>
            <a:r>
              <a:rPr dirty="0" err="1"/>
              <a:t>anche</a:t>
            </a:r>
            <a:r>
              <a:rPr dirty="0"/>
              <a:t> </a:t>
            </a:r>
            <a:r>
              <a:rPr dirty="0" err="1"/>
              <a:t>nel</a:t>
            </a:r>
            <a:r>
              <a:rPr dirty="0"/>
              <a:t> test set)</a:t>
            </a:r>
            <a:r>
              <a:rPr lang="it-IT" dirty="0"/>
              <a:t>;</a:t>
            </a:r>
            <a:endParaRPr dirty="0"/>
          </a:p>
          <a:p>
            <a:pPr marL="402336" indent="-402336" defTabSz="514095">
              <a:spcBef>
                <a:spcPts val="3600"/>
              </a:spcBef>
              <a:defRPr sz="3343"/>
            </a:pPr>
            <a:r>
              <a:rPr lang="it-IT" i="1" dirty="0"/>
              <a:t>f</a:t>
            </a:r>
            <a:r>
              <a:rPr i="1" dirty="0"/>
              <a:t>lipping</a:t>
            </a:r>
            <a:r>
              <a:rPr lang="it-IT" i="1" dirty="0"/>
              <a:t> da destra a sinistra</a:t>
            </a:r>
            <a:r>
              <a:rPr dirty="0"/>
              <a:t> con </a:t>
            </a:r>
            <a:r>
              <a:rPr dirty="0" err="1"/>
              <a:t>probabilità</a:t>
            </a:r>
            <a:r>
              <a:rPr dirty="0"/>
              <a:t> 0.5</a:t>
            </a:r>
            <a:r>
              <a:rPr lang="it-IT" dirty="0"/>
              <a:t>;</a:t>
            </a:r>
            <a:endParaRPr dirty="0"/>
          </a:p>
          <a:p>
            <a:pPr marL="402336" indent="-402336" defTabSz="514095">
              <a:spcBef>
                <a:spcPts val="3600"/>
              </a:spcBef>
              <a:defRPr sz="3343"/>
            </a:pPr>
            <a:r>
              <a:rPr dirty="0" err="1"/>
              <a:t>modifica</a:t>
            </a:r>
            <a:r>
              <a:rPr dirty="0"/>
              <a:t> </a:t>
            </a:r>
            <a:r>
              <a:rPr dirty="0" err="1"/>
              <a:t>casuale</a:t>
            </a:r>
            <a:r>
              <a:rPr dirty="0"/>
              <a:t> di </a:t>
            </a:r>
            <a:r>
              <a:rPr dirty="0" err="1"/>
              <a:t>colore</a:t>
            </a:r>
            <a:r>
              <a:rPr dirty="0"/>
              <a:t>, </a:t>
            </a:r>
            <a:r>
              <a:rPr dirty="0" err="1"/>
              <a:t>contrasto</a:t>
            </a:r>
            <a:r>
              <a:rPr dirty="0"/>
              <a:t>, </a:t>
            </a:r>
            <a:r>
              <a:rPr dirty="0" err="1"/>
              <a:t>luminosità</a:t>
            </a:r>
            <a:r>
              <a:rPr dirty="0"/>
              <a:t> e </a:t>
            </a:r>
            <a:r>
              <a:rPr dirty="0" err="1"/>
              <a:t>saturazione</a:t>
            </a:r>
            <a:r>
              <a:rPr lang="it-IT" dirty="0"/>
              <a:t>;</a:t>
            </a:r>
            <a:r>
              <a:rPr dirty="0"/>
              <a:t> </a:t>
            </a:r>
          </a:p>
        </p:txBody>
      </p:sp>
      <p:sp>
        <p:nvSpPr>
          <p:cNvPr id="165" name="before"/>
          <p:cNvSpPr txBox="1"/>
          <p:nvPr/>
        </p:nvSpPr>
        <p:spPr>
          <a:xfrm>
            <a:off x="6118480" y="2067066"/>
            <a:ext cx="767839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r>
              <a:rPr lang="it-IT" i="1" dirty="0"/>
              <a:t>Prima</a:t>
            </a:r>
            <a:endParaRPr i="1" dirty="0"/>
          </a:p>
        </p:txBody>
      </p:sp>
      <p:sp>
        <p:nvSpPr>
          <p:cNvPr id="166" name="after"/>
          <p:cNvSpPr txBox="1"/>
          <p:nvPr/>
        </p:nvSpPr>
        <p:spPr>
          <a:xfrm>
            <a:off x="6137716" y="5790794"/>
            <a:ext cx="729367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r>
              <a:rPr lang="it-IT" i="1" dirty="0"/>
              <a:t>Dopo</a:t>
            </a:r>
            <a:endParaRPr i="1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ABE2241-8418-4AEA-9CFB-E1D2F39CE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001" y="5877540"/>
            <a:ext cx="5487650" cy="365843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F7547B8-9953-4AD4-9BBE-DBBBD0A94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001" y="2075617"/>
            <a:ext cx="5487650" cy="36584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isultati con Preprocessing statico"/>
          <p:cNvSpPr txBox="1"/>
          <p:nvPr/>
        </p:nvSpPr>
        <p:spPr>
          <a:xfrm>
            <a:off x="2725851" y="83228"/>
            <a:ext cx="755309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Risultati con Preprocessing statico</a:t>
            </a:r>
          </a:p>
        </p:txBody>
      </p:sp>
      <p:pic>
        <p:nvPicPr>
          <p:cNvPr id="169" name="Cifar_III_1_Acc.png" descr="Cifar_III_1_Acc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53855" y="5396853"/>
            <a:ext cx="8097090" cy="41760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Cifar_III_1_Loss.png" descr="Cifar_III_1_Loss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53855" y="742783"/>
            <a:ext cx="8097090" cy="46540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isultati con preprocessing dinamico"/>
          <p:cNvSpPr txBox="1"/>
          <p:nvPr/>
        </p:nvSpPr>
        <p:spPr>
          <a:xfrm>
            <a:off x="2444496" y="102167"/>
            <a:ext cx="811580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Risultati</a:t>
            </a:r>
            <a:r>
              <a:rPr dirty="0"/>
              <a:t> con preprocessing </a:t>
            </a:r>
            <a:r>
              <a:rPr dirty="0" err="1"/>
              <a:t>dinamico</a:t>
            </a:r>
            <a:endParaRPr dirty="0"/>
          </a:p>
        </p:txBody>
      </p:sp>
      <p:pic>
        <p:nvPicPr>
          <p:cNvPr id="173" name="Cifar_III_2_Acc.png" descr="Cifar_III_2_Acc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0091" y="5129232"/>
            <a:ext cx="7824618" cy="445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Cifar_III_2_Loss.png" descr="Cifar_III_2_Loss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90091" y="973027"/>
            <a:ext cx="7824618" cy="41562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rima rete: problematiche relative all’uso di soli strati fully connected(1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9729">
              <a:defRPr sz="5200"/>
            </a:lvl1pPr>
          </a:lstStyle>
          <a:p>
            <a:r>
              <a:rPr b="1" dirty="0"/>
              <a:t>Prima rete: </a:t>
            </a:r>
            <a:r>
              <a:rPr b="1" dirty="0" err="1"/>
              <a:t>problematiche</a:t>
            </a:r>
            <a:r>
              <a:rPr b="1" dirty="0"/>
              <a:t> relative </a:t>
            </a:r>
            <a:r>
              <a:rPr b="1" dirty="0" err="1"/>
              <a:t>all’uso</a:t>
            </a:r>
            <a:r>
              <a:rPr b="1" dirty="0"/>
              <a:t> di soli strati fully connected</a:t>
            </a:r>
            <a:r>
              <a:rPr lang="it-IT" b="1" dirty="0"/>
              <a:t> </a:t>
            </a:r>
            <a:r>
              <a:rPr b="1" dirty="0"/>
              <a:t>(1)</a:t>
            </a:r>
          </a:p>
        </p:txBody>
      </p:sp>
      <p:sp>
        <p:nvSpPr>
          <p:cNvPr id="123" name="dataset non modificato passato in batch da 1000 immagini…"/>
          <p:cNvSpPr txBox="1">
            <a:spLocks noGrp="1"/>
          </p:cNvSpPr>
          <p:nvPr>
            <p:ph type="body" idx="1"/>
          </p:nvPr>
        </p:nvSpPr>
        <p:spPr>
          <a:xfrm>
            <a:off x="952500" y="2694964"/>
            <a:ext cx="11099800" cy="6286501"/>
          </a:xfrm>
          <a:prstGeom prst="rect">
            <a:avLst/>
          </a:prstGeom>
        </p:spPr>
        <p:txBody>
          <a:bodyPr/>
          <a:lstStyle/>
          <a:p>
            <a:r>
              <a:rPr dirty="0"/>
              <a:t>dataset non </a:t>
            </a:r>
            <a:r>
              <a:rPr dirty="0" err="1"/>
              <a:t>modificato</a:t>
            </a:r>
            <a:r>
              <a:rPr dirty="0"/>
              <a:t> </a:t>
            </a:r>
            <a:r>
              <a:rPr dirty="0" err="1"/>
              <a:t>passato</a:t>
            </a:r>
            <a:r>
              <a:rPr dirty="0"/>
              <a:t> in batch da 1000 </a:t>
            </a:r>
            <a:r>
              <a:rPr dirty="0" err="1"/>
              <a:t>immagini</a:t>
            </a:r>
            <a:r>
              <a:rPr lang="it-IT" dirty="0"/>
              <a:t>;</a:t>
            </a:r>
            <a:endParaRPr dirty="0"/>
          </a:p>
          <a:p>
            <a:r>
              <a:rPr dirty="0"/>
              <a:t>bias e </a:t>
            </a:r>
            <a:r>
              <a:rPr dirty="0" err="1"/>
              <a:t>pesi</a:t>
            </a:r>
            <a:r>
              <a:rPr dirty="0"/>
              <a:t> </a:t>
            </a:r>
            <a:r>
              <a:rPr dirty="0" err="1"/>
              <a:t>inizializzati</a:t>
            </a:r>
            <a:r>
              <a:rPr dirty="0"/>
              <a:t> con</a:t>
            </a:r>
            <a:r>
              <a:rPr lang="it-IT" dirty="0"/>
              <a:t> distribuzione</a:t>
            </a:r>
            <a:r>
              <a:rPr dirty="0"/>
              <a:t> random normal con </a:t>
            </a:r>
            <a:r>
              <a:rPr lang="it-IT" dirty="0"/>
              <a:t>media nulla e </a:t>
            </a:r>
            <a:r>
              <a:rPr dirty="0"/>
              <a:t>dev. standard </a:t>
            </a:r>
            <a:r>
              <a:rPr dirty="0" err="1"/>
              <a:t>pari</a:t>
            </a:r>
            <a:r>
              <a:rPr dirty="0"/>
              <a:t> a 1</a:t>
            </a:r>
            <a:r>
              <a:rPr lang="it-IT" dirty="0"/>
              <a:t>;</a:t>
            </a:r>
            <a:endParaRPr dirty="0"/>
          </a:p>
          <a:p>
            <a:r>
              <a:rPr dirty="0"/>
              <a:t>R</a:t>
            </a:r>
            <a:r>
              <a:rPr lang="it-IT" dirty="0" err="1"/>
              <a:t>eLu</a:t>
            </a:r>
            <a:r>
              <a:rPr dirty="0"/>
              <a:t> </a:t>
            </a:r>
            <a:r>
              <a:rPr lang="it-IT" dirty="0"/>
              <a:t>F</a:t>
            </a:r>
            <a:r>
              <a:rPr dirty="0"/>
              <a:t>unction</a:t>
            </a:r>
            <a:r>
              <a:rPr lang="it-IT" dirty="0"/>
              <a:t>;</a:t>
            </a:r>
            <a:endParaRPr dirty="0"/>
          </a:p>
          <a:p>
            <a:r>
              <a:rPr dirty="0"/>
              <a:t>Adam Optimizer</a:t>
            </a:r>
            <a:r>
              <a:rPr lang="it-IT" dirty="0"/>
              <a:t>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isultati:"/>
          <p:cNvSpPr txBox="1"/>
          <p:nvPr/>
        </p:nvSpPr>
        <p:spPr>
          <a:xfrm>
            <a:off x="75756" y="206331"/>
            <a:ext cx="193804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Risultati:</a:t>
            </a:r>
          </a:p>
        </p:txBody>
      </p:sp>
      <p:pic>
        <p:nvPicPr>
          <p:cNvPr id="126" name="Cifar_I_rn_Acc.png" descr="Cifar_I_rn_Acc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7098" y="4876800"/>
            <a:ext cx="8610601" cy="478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Cifar_I_rn_Loss.png" descr="Cifar_I_rn_Loss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7099" y="106877"/>
            <a:ext cx="8610601" cy="4787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rima rete: problematiche relative all’uso di soli strati fully connected(2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9729">
              <a:defRPr sz="5200"/>
            </a:lvl1pPr>
          </a:lstStyle>
          <a:p>
            <a:r>
              <a:rPr b="1" dirty="0"/>
              <a:t>Prima rete: </a:t>
            </a:r>
            <a:r>
              <a:rPr b="1" dirty="0" err="1"/>
              <a:t>problematiche</a:t>
            </a:r>
            <a:r>
              <a:rPr b="1" dirty="0"/>
              <a:t> relative </a:t>
            </a:r>
            <a:r>
              <a:rPr b="1" dirty="0" err="1"/>
              <a:t>all’uso</a:t>
            </a:r>
            <a:r>
              <a:rPr b="1" dirty="0"/>
              <a:t> di soli strati fully connected</a:t>
            </a:r>
            <a:r>
              <a:rPr lang="it-IT" b="1" dirty="0"/>
              <a:t> </a:t>
            </a:r>
            <a:r>
              <a:rPr b="1" dirty="0"/>
              <a:t>(2)</a:t>
            </a:r>
          </a:p>
        </p:txBody>
      </p:sp>
      <p:sp>
        <p:nvSpPr>
          <p:cNvPr id="130" name="dataset non modificato passato in batch da 1000 immagini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dataset non </a:t>
            </a:r>
            <a:r>
              <a:rPr dirty="0" err="1"/>
              <a:t>modificato</a:t>
            </a:r>
            <a:r>
              <a:rPr dirty="0"/>
              <a:t> </a:t>
            </a:r>
            <a:r>
              <a:rPr dirty="0" err="1"/>
              <a:t>passato</a:t>
            </a:r>
            <a:r>
              <a:rPr dirty="0"/>
              <a:t> in batch da 1000 </a:t>
            </a:r>
            <a:r>
              <a:rPr dirty="0" err="1"/>
              <a:t>immagini</a:t>
            </a:r>
            <a:r>
              <a:rPr lang="it-IT" dirty="0"/>
              <a:t>;</a:t>
            </a:r>
            <a:endParaRPr dirty="0"/>
          </a:p>
          <a:p>
            <a:r>
              <a:rPr dirty="0"/>
              <a:t>bias e </a:t>
            </a:r>
            <a:r>
              <a:rPr dirty="0" err="1"/>
              <a:t>pesi</a:t>
            </a:r>
            <a:r>
              <a:rPr dirty="0"/>
              <a:t> </a:t>
            </a:r>
            <a:r>
              <a:rPr dirty="0" err="1"/>
              <a:t>inizializzati</a:t>
            </a:r>
            <a:r>
              <a:rPr dirty="0"/>
              <a:t> con </a:t>
            </a:r>
            <a:r>
              <a:rPr lang="it-IT" dirty="0"/>
              <a:t>distribuzione </a:t>
            </a:r>
            <a:r>
              <a:rPr dirty="0"/>
              <a:t>truncated normal con </a:t>
            </a:r>
            <a:r>
              <a:rPr lang="it-IT" dirty="0"/>
              <a:t>media nulla e </a:t>
            </a:r>
            <a:r>
              <a:rPr dirty="0"/>
              <a:t>dev. standard </a:t>
            </a:r>
            <a:r>
              <a:rPr dirty="0" err="1"/>
              <a:t>pari</a:t>
            </a:r>
            <a:r>
              <a:rPr dirty="0"/>
              <a:t> a 1e(-4)</a:t>
            </a:r>
            <a:r>
              <a:rPr lang="it-IT" dirty="0"/>
              <a:t>;</a:t>
            </a:r>
            <a:endParaRPr dirty="0"/>
          </a:p>
          <a:p>
            <a:r>
              <a:rPr dirty="0"/>
              <a:t>R</a:t>
            </a:r>
            <a:r>
              <a:rPr lang="it-IT" dirty="0" err="1"/>
              <a:t>eLu</a:t>
            </a:r>
            <a:r>
              <a:rPr dirty="0"/>
              <a:t> </a:t>
            </a:r>
            <a:r>
              <a:rPr lang="it-IT" dirty="0"/>
              <a:t>F</a:t>
            </a:r>
            <a:r>
              <a:rPr dirty="0"/>
              <a:t>unction</a:t>
            </a:r>
            <a:r>
              <a:rPr lang="it-IT" dirty="0"/>
              <a:t>;</a:t>
            </a:r>
            <a:endParaRPr dirty="0"/>
          </a:p>
          <a:p>
            <a:r>
              <a:rPr dirty="0"/>
              <a:t>Adam Optimizer</a:t>
            </a:r>
            <a:r>
              <a:rPr lang="it-IT" dirty="0"/>
              <a:t>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isultati:"/>
          <p:cNvSpPr txBox="1"/>
          <p:nvPr/>
        </p:nvSpPr>
        <p:spPr>
          <a:xfrm>
            <a:off x="-25228" y="282087"/>
            <a:ext cx="193804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Risultati:</a:t>
            </a:r>
          </a:p>
        </p:txBody>
      </p:sp>
      <p:pic>
        <p:nvPicPr>
          <p:cNvPr id="133" name="Cifar_I_tn_Acc.png" descr="Cifar_I_tn_Acc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7098" y="4866369"/>
            <a:ext cx="8610601" cy="478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Cifar_I_tn_Loss.png" descr="Cifar_I_tn_Loss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7099" y="78468"/>
            <a:ext cx="8610601" cy="4787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econda rete: analisi sull’utilizzo di strati convoluzional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150">
              <a:defRPr sz="6000"/>
            </a:lvl1pPr>
          </a:lstStyle>
          <a:p>
            <a:r>
              <a:rPr b="1" dirty="0" err="1"/>
              <a:t>Seconda</a:t>
            </a:r>
            <a:r>
              <a:rPr b="1" dirty="0"/>
              <a:t> rete: </a:t>
            </a:r>
            <a:r>
              <a:rPr b="1" dirty="0" err="1"/>
              <a:t>analisi</a:t>
            </a:r>
            <a:r>
              <a:rPr b="1" dirty="0"/>
              <a:t> </a:t>
            </a:r>
            <a:r>
              <a:rPr b="1" dirty="0" err="1"/>
              <a:t>sull’utilizzo</a:t>
            </a:r>
            <a:r>
              <a:rPr b="1" dirty="0"/>
              <a:t> di strati </a:t>
            </a:r>
            <a:r>
              <a:rPr b="1" dirty="0" err="1"/>
              <a:t>convoluzionali</a:t>
            </a:r>
            <a:endParaRPr b="1" dirty="0"/>
          </a:p>
        </p:txBody>
      </p:sp>
      <p:sp>
        <p:nvSpPr>
          <p:cNvPr id="137" name="due strati convoluzionali, due strati di pooling(max pooling) e un flattened layer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197751" cy="66511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0039" indent="-320039" defTabSz="408940">
              <a:spcBef>
                <a:spcPts val="2900"/>
              </a:spcBef>
              <a:defRPr sz="2660"/>
            </a:pPr>
            <a:r>
              <a:rPr dirty="0"/>
              <a:t>due strati </a:t>
            </a:r>
            <a:r>
              <a:rPr dirty="0" err="1"/>
              <a:t>convoluzionali</a:t>
            </a:r>
            <a:r>
              <a:rPr lang="it-IT" dirty="0"/>
              <a:t> e </a:t>
            </a:r>
            <a:r>
              <a:rPr dirty="0"/>
              <a:t>due strati di pooling(max pooling)</a:t>
            </a:r>
            <a:r>
              <a:rPr lang="it-IT" dirty="0"/>
              <a:t>;</a:t>
            </a:r>
            <a:endParaRPr dirty="0"/>
          </a:p>
          <a:p>
            <a:pPr marL="320039" indent="-320039" defTabSz="408940">
              <a:spcBef>
                <a:spcPts val="2900"/>
              </a:spcBef>
              <a:defRPr sz="2660"/>
            </a:pPr>
            <a:r>
              <a:rPr dirty="0"/>
              <a:t>rete fully connected con 2 strati da 64 e 32 </a:t>
            </a:r>
            <a:r>
              <a:rPr dirty="0" err="1"/>
              <a:t>neuroni</a:t>
            </a:r>
            <a:r>
              <a:rPr lang="it-IT" dirty="0"/>
              <a:t>, rispettivamente;</a:t>
            </a:r>
            <a:endParaRPr dirty="0"/>
          </a:p>
          <a:p>
            <a:pPr marL="320039" indent="-320039" defTabSz="408940">
              <a:spcBef>
                <a:spcPts val="2900"/>
              </a:spcBef>
              <a:defRPr sz="2660"/>
            </a:pPr>
            <a:r>
              <a:rPr dirty="0" err="1"/>
              <a:t>pesi</a:t>
            </a:r>
            <a:r>
              <a:rPr dirty="0"/>
              <a:t> </a:t>
            </a:r>
            <a:r>
              <a:rPr dirty="0" err="1"/>
              <a:t>inizializzati</a:t>
            </a:r>
            <a:r>
              <a:rPr dirty="0"/>
              <a:t> con truncated normal e dev. standard </a:t>
            </a:r>
            <a:r>
              <a:rPr dirty="0" err="1"/>
              <a:t>pari</a:t>
            </a:r>
            <a:r>
              <a:rPr dirty="0"/>
              <a:t> a 0.03</a:t>
            </a:r>
            <a:r>
              <a:rPr lang="it-IT" dirty="0"/>
              <a:t>;</a:t>
            </a:r>
            <a:endParaRPr dirty="0"/>
          </a:p>
          <a:p>
            <a:pPr marL="320039" indent="-320039" defTabSz="408940">
              <a:spcBef>
                <a:spcPts val="2900"/>
              </a:spcBef>
              <a:defRPr sz="2660"/>
            </a:pPr>
            <a:r>
              <a:rPr dirty="0"/>
              <a:t>bias </a:t>
            </a:r>
            <a:r>
              <a:rPr dirty="0" err="1"/>
              <a:t>inizializzati</a:t>
            </a:r>
            <a:r>
              <a:rPr dirty="0"/>
              <a:t> con truncated normal e dev. standard </a:t>
            </a:r>
            <a:r>
              <a:rPr dirty="0" err="1"/>
              <a:t>pari</a:t>
            </a:r>
            <a:r>
              <a:rPr dirty="0"/>
              <a:t> a 0.01(convolutional) e 1(</a:t>
            </a:r>
            <a:r>
              <a:rPr dirty="0" err="1"/>
              <a:t>fully_connected</a:t>
            </a:r>
            <a:r>
              <a:rPr dirty="0"/>
              <a:t>)</a:t>
            </a:r>
            <a:r>
              <a:rPr lang="it-IT" dirty="0"/>
              <a:t>;</a:t>
            </a:r>
            <a:r>
              <a:rPr dirty="0"/>
              <a:t> </a:t>
            </a:r>
          </a:p>
          <a:p>
            <a:pPr marL="320039" indent="-320039" defTabSz="408940">
              <a:spcBef>
                <a:spcPts val="2900"/>
              </a:spcBef>
              <a:defRPr sz="2660"/>
            </a:pPr>
            <a:r>
              <a:rPr dirty="0"/>
              <a:t>dropout con </a:t>
            </a:r>
            <a:r>
              <a:rPr dirty="0" err="1"/>
              <a:t>probabilità</a:t>
            </a:r>
            <a:r>
              <a:rPr dirty="0"/>
              <a:t>= 0.5</a:t>
            </a:r>
            <a:r>
              <a:rPr lang="it-IT" dirty="0"/>
              <a:t>;</a:t>
            </a:r>
            <a:endParaRPr dirty="0"/>
          </a:p>
          <a:p>
            <a:pPr marL="320039" indent="-320039" defTabSz="408940">
              <a:spcBef>
                <a:spcPts val="2900"/>
              </a:spcBef>
              <a:defRPr sz="2660"/>
            </a:pPr>
            <a:r>
              <a:rPr dirty="0"/>
              <a:t>RE-LU function</a:t>
            </a:r>
            <a:r>
              <a:rPr lang="it-IT" dirty="0"/>
              <a:t>;</a:t>
            </a:r>
            <a:endParaRPr dirty="0"/>
          </a:p>
          <a:p>
            <a:pPr marL="320039" indent="-320039" defTabSz="408940">
              <a:spcBef>
                <a:spcPts val="2900"/>
              </a:spcBef>
              <a:defRPr sz="2660"/>
            </a:pPr>
            <a:r>
              <a:rPr dirty="0"/>
              <a:t>Adam Optimizer</a:t>
            </a:r>
            <a:r>
              <a:rPr lang="it-IT" dirty="0"/>
              <a:t>.</a:t>
            </a:r>
            <a:endParaRPr dirty="0"/>
          </a:p>
          <a:p>
            <a:pPr marL="0" indent="0" defTabSz="408940">
              <a:spcBef>
                <a:spcPts val="2900"/>
              </a:spcBef>
              <a:buNone/>
              <a:defRPr sz="2660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isultati:"/>
          <p:cNvSpPr txBox="1"/>
          <p:nvPr/>
        </p:nvSpPr>
        <p:spPr>
          <a:xfrm>
            <a:off x="0" y="206331"/>
            <a:ext cx="193804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Risultati:</a:t>
            </a:r>
          </a:p>
        </p:txBody>
      </p:sp>
      <p:pic>
        <p:nvPicPr>
          <p:cNvPr id="140" name="Cifar_II_1_Acc.png" descr="Cifar_II_1_Acc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7099" y="4876800"/>
            <a:ext cx="8610601" cy="478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Cifar_II_1_Loss.png" descr="Cifar_II_1_Loss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7100" y="88899"/>
            <a:ext cx="8610601" cy="4787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uccessive modifiche relative ai parametri della rete e/o agli input della rete stessa: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r>
              <a:rPr b="1" dirty="0"/>
              <a:t>Successive </a:t>
            </a:r>
            <a:r>
              <a:rPr b="1" dirty="0" err="1"/>
              <a:t>modifiche</a:t>
            </a:r>
            <a:r>
              <a:rPr b="1" dirty="0"/>
              <a:t> relative </a:t>
            </a:r>
            <a:r>
              <a:rPr b="1" dirty="0" err="1"/>
              <a:t>ai</a:t>
            </a:r>
            <a:r>
              <a:rPr b="1" dirty="0"/>
              <a:t> </a:t>
            </a:r>
            <a:r>
              <a:rPr b="1" dirty="0" err="1"/>
              <a:t>parametri</a:t>
            </a:r>
            <a:r>
              <a:rPr b="1" dirty="0"/>
              <a:t> </a:t>
            </a:r>
            <a:r>
              <a:rPr b="1" dirty="0" err="1"/>
              <a:t>della</a:t>
            </a:r>
            <a:r>
              <a:rPr b="1" dirty="0"/>
              <a:t> rete e/o </a:t>
            </a:r>
            <a:r>
              <a:rPr b="1" dirty="0" err="1"/>
              <a:t>agli</a:t>
            </a:r>
            <a:r>
              <a:rPr b="1" dirty="0"/>
              <a:t> input </a:t>
            </a:r>
            <a:r>
              <a:rPr b="1" dirty="0" err="1"/>
              <a:t>della</a:t>
            </a:r>
            <a:r>
              <a:rPr b="1" dirty="0"/>
              <a:t> rete </a:t>
            </a:r>
            <a:r>
              <a:rPr b="1" dirty="0" err="1"/>
              <a:t>stessa</a:t>
            </a:r>
            <a:r>
              <a:rPr b="1" dirty="0"/>
              <a:t>:</a:t>
            </a:r>
          </a:p>
        </p:txBody>
      </p:sp>
      <p:sp>
        <p:nvSpPr>
          <p:cNvPr id="144" name="Aumento delle epoche da 150 a 1000 (esempio di overfitting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85799" indent="-685799">
              <a:buSzPct val="100000"/>
              <a:buAutoNum type="arabicPeriod"/>
            </a:pPr>
            <a:r>
              <a:rPr dirty="0" err="1"/>
              <a:t>Aumento</a:t>
            </a:r>
            <a:r>
              <a:rPr dirty="0"/>
              <a:t> </a:t>
            </a:r>
            <a:r>
              <a:rPr dirty="0" err="1"/>
              <a:t>delle</a:t>
            </a:r>
            <a:r>
              <a:rPr dirty="0"/>
              <a:t> </a:t>
            </a:r>
            <a:r>
              <a:rPr dirty="0" err="1"/>
              <a:t>epoche</a:t>
            </a:r>
            <a:r>
              <a:rPr dirty="0"/>
              <a:t> da 150 a 1000 (</a:t>
            </a:r>
            <a:r>
              <a:rPr dirty="0" err="1"/>
              <a:t>esempio</a:t>
            </a:r>
            <a:r>
              <a:rPr dirty="0"/>
              <a:t> di </a:t>
            </a:r>
            <a:r>
              <a:rPr i="1" dirty="0"/>
              <a:t>overfitting</a:t>
            </a:r>
            <a:r>
              <a:rPr dirty="0"/>
              <a:t>)</a:t>
            </a:r>
            <a:r>
              <a:rPr lang="it-IT" dirty="0"/>
              <a:t>;</a:t>
            </a:r>
            <a:endParaRPr dirty="0"/>
          </a:p>
          <a:p>
            <a:pPr marL="685799" indent="-685799">
              <a:buSzPct val="100000"/>
              <a:buAutoNum type="arabicPeriod"/>
            </a:pPr>
            <a:r>
              <a:rPr dirty="0" err="1"/>
              <a:t>aumento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neuroni</a:t>
            </a:r>
            <a:r>
              <a:rPr dirty="0"/>
              <a:t> </a:t>
            </a:r>
            <a:r>
              <a:rPr dirty="0" err="1"/>
              <a:t>della</a:t>
            </a:r>
            <a:r>
              <a:rPr dirty="0"/>
              <a:t> fully connected da 32 a 300, da 64 a 500</a:t>
            </a:r>
            <a:r>
              <a:rPr lang="it-IT" dirty="0"/>
              <a:t>;</a:t>
            </a:r>
            <a:endParaRPr dirty="0"/>
          </a:p>
          <a:p>
            <a:pPr marL="685799" indent="-685799">
              <a:buSzPct val="100000"/>
              <a:buAutoNum type="arabicPeriod"/>
            </a:pPr>
            <a:r>
              <a:rPr dirty="0" err="1"/>
              <a:t>utilizzo</a:t>
            </a:r>
            <a:r>
              <a:rPr dirty="0"/>
              <a:t> dell’ </a:t>
            </a:r>
            <a:r>
              <a:rPr lang="it-IT" dirty="0"/>
              <a:t>AVG</a:t>
            </a:r>
            <a:r>
              <a:rPr dirty="0"/>
              <a:t> pooling al </a:t>
            </a:r>
            <a:r>
              <a:rPr dirty="0" err="1"/>
              <a:t>posto</a:t>
            </a:r>
            <a:r>
              <a:rPr dirty="0"/>
              <a:t> del max pooling e </a:t>
            </a:r>
            <a:r>
              <a:rPr dirty="0" err="1"/>
              <a:t>aumento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filtri</a:t>
            </a:r>
            <a:r>
              <a:rPr dirty="0"/>
              <a:t> del secondo </a:t>
            </a:r>
            <a:r>
              <a:rPr dirty="0" err="1"/>
              <a:t>strato</a:t>
            </a:r>
            <a:r>
              <a:rPr dirty="0"/>
              <a:t> convolutional da 32 a 64</a:t>
            </a:r>
            <a:r>
              <a:rPr lang="it-IT" dirty="0"/>
              <a:t>;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1. Risultati:"/>
          <p:cNvSpPr txBox="1"/>
          <p:nvPr/>
        </p:nvSpPr>
        <p:spPr>
          <a:xfrm>
            <a:off x="-10265" y="395722"/>
            <a:ext cx="247469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1. Risultati:</a:t>
            </a:r>
          </a:p>
        </p:txBody>
      </p:sp>
      <p:pic>
        <p:nvPicPr>
          <p:cNvPr id="147" name="Cifar_II_over_Acc.png" descr="Cifar_II_over_Acc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9406" y="4876800"/>
            <a:ext cx="8610601" cy="478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Cifar_II_over_Loss.png" descr="Cifar_II_over_Loss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79406" y="135285"/>
            <a:ext cx="8610601" cy="4787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416</Words>
  <Application>Microsoft Office PowerPoint</Application>
  <PresentationFormat>Personalizzato</PresentationFormat>
  <Paragraphs>46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Helvetica</vt:lpstr>
      <vt:lpstr>Helvetica Light</vt:lpstr>
      <vt:lpstr>Helvetica Neue</vt:lpstr>
      <vt:lpstr>Gradient</vt:lpstr>
      <vt:lpstr>Progetto di Metodi Quantitativi per l’Informatica: analisi sull’uso di tre reti neurali applicate al dataset CIFAR-10</vt:lpstr>
      <vt:lpstr>Prima rete: problematiche relative all’uso di soli strati fully connected (1)</vt:lpstr>
      <vt:lpstr>Presentazione standard di PowerPoint</vt:lpstr>
      <vt:lpstr>Prima rete: problematiche relative all’uso di soli strati fully connected (2)</vt:lpstr>
      <vt:lpstr>Presentazione standard di PowerPoint</vt:lpstr>
      <vt:lpstr>Seconda rete: analisi sull’utilizzo di strati convoluzionali</vt:lpstr>
      <vt:lpstr>Presentazione standard di PowerPoint</vt:lpstr>
      <vt:lpstr>Successive modifiche relative ai parametri della rete e/o agli input della rete stessa:</vt:lpstr>
      <vt:lpstr>Presentazione standard di PowerPoint</vt:lpstr>
      <vt:lpstr>Presentazione standard di PowerPoint</vt:lpstr>
      <vt:lpstr>Presentazione standard di PowerPoint</vt:lpstr>
      <vt:lpstr>Terza Rete: Introduzione del preprocessing come metodologia per la modifica delle immagini in input alla rete</vt:lpstr>
      <vt:lpstr>Modifiche effettuate nel Preprocessing del training set: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di Metodi Quantitativi per l’Informatica: analisi sull’uso di tre reti neurali applicate al dataset CIFAR-10</dc:title>
  <cp:lastModifiedBy>Andrea Wrona</cp:lastModifiedBy>
  <cp:revision>14</cp:revision>
  <dcterms:modified xsi:type="dcterms:W3CDTF">2018-04-06T00:26:05Z</dcterms:modified>
</cp:coreProperties>
</file>