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65" r:id="rId10"/>
    <p:sldId id="263" r:id="rId11"/>
  </p:sldIdLst>
  <p:sldSz cx="9144000" cy="5143500" type="screen16x9"/>
  <p:notesSz cx="6858000" cy="9144000"/>
  <p:embeddedFontLst>
    <p:embeddedFont>
      <p:font typeface="Raleway"/>
      <p:regular r:id="rId15"/>
    </p:embeddedFont>
    <p:embeddedFont>
      <p:font typeface="Lato" panose="020F0502020204030203"/>
      <p:regular r:id="rId16"/>
    </p:embeddedFont>
    <p:embeddedFont>
      <p:font typeface="Times" panose="02020603050405020304"/>
      <p:regular r:id="rId17"/>
      <p:bold r:id="rId18"/>
      <p:italic r:id="rId19"/>
      <p:boldItalic r:id="rId20"/>
    </p:embeddedFont>
    <p:embeddedFont>
      <p:font typeface="Times" panose="0202060305040502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8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6" d="100"/>
          <a:sy n="146" d="100"/>
        </p:scale>
        <p:origin x="594" y="114"/>
      </p:cViewPr>
      <p:guideLst>
        <p:guide orient="horz" pos="158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10.fntdata"/><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SLIDES_API1123568404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SLIDES_API112356840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SLIDES_API112356840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112356840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9"/>
        <p:cNvGrpSpPr/>
        <p:nvPr/>
      </p:nvGrpSpPr>
      <p:grpSpPr>
        <a:xfrm>
          <a:off x="0" y="0"/>
          <a:ext cx="0" cy="0"/>
          <a:chOff x="0" y="0"/>
          <a:chExt cx="0" cy="0"/>
        </a:xfrm>
      </p:grpSpPr>
      <p:sp>
        <p:nvSpPr>
          <p:cNvPr id="120" name="Google Shape;120;SLIDES_API1123568404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SLIDES_API1123568404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6"/>
        <p:cNvGrpSpPr/>
        <p:nvPr/>
      </p:nvGrpSpPr>
      <p:grpSpPr>
        <a:xfrm>
          <a:off x="0" y="0"/>
          <a:ext cx="0" cy="0"/>
          <a:chOff x="0" y="0"/>
          <a:chExt cx="0" cy="0"/>
        </a:xfrm>
      </p:grpSpPr>
      <p:sp>
        <p:nvSpPr>
          <p:cNvPr id="127" name="Google Shape;127;SLIDES_API1123568404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SLIDES_API1123568404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SLIDES_API112356840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SLIDES_API1123568404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SLIDES_API112356840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SLIDES_API112356840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9"/>
        <p:cNvGrpSpPr/>
        <p:nvPr/>
      </p:nvGrpSpPr>
      <p:grpSpPr>
        <a:xfrm>
          <a:off x="0" y="0"/>
          <a:ext cx="0" cy="0"/>
          <a:chOff x="0" y="0"/>
          <a:chExt cx="0" cy="0"/>
        </a:xfrm>
      </p:grpSpPr>
      <p:sp>
        <p:nvSpPr>
          <p:cNvPr id="140" name="Google Shape;140;g32a93ff0049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2a93ff0049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1pPr>
            <a:lvl2pPr lvl="1"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2pPr>
            <a:lvl3pPr lvl="2"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3pPr>
            <a:lvl4pPr lvl="3"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4pPr>
            <a:lvl5pPr lvl="4"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5pPr>
            <a:lvl6pPr lvl="5"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6pPr>
            <a:lvl7pPr lvl="6"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7pPr>
            <a:lvl8pPr lvl="7"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8pPr>
            <a:lvl9pPr lvl="8" algn="ctr">
              <a:spcBef>
                <a:spcPts val="0"/>
              </a:spcBef>
              <a:spcAft>
                <a:spcPts val="0"/>
              </a:spcAft>
              <a:buClr>
                <a:schemeClr val="dk1"/>
              </a:buClr>
              <a:buSzPts val="9600"/>
              <a:buFont typeface="Lato" panose="020F0502020204030203"/>
              <a:buNone/>
              <a:defRPr sz="9600">
                <a:solidFill>
                  <a:schemeClr val="dk1"/>
                </a:solidFill>
                <a:latin typeface="Lato" panose="020F0502020204030203"/>
                <a:ea typeface="Lato" panose="020F0502020204030203"/>
                <a:cs typeface="Lato" panose="020F0502020204030203"/>
                <a:sym typeface="Lato" panose="020F0502020204030203"/>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1">
  <p:cSld name="TITLE_1">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414000" y="860225"/>
            <a:ext cx="5036400" cy="5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71" name="Google Shape;71;p13"/>
          <p:cNvSpPr/>
          <p:nvPr/>
        </p:nvSpPr>
        <p:spPr>
          <a:xfrm>
            <a:off x="5900275" y="0"/>
            <a:ext cx="3243900" cy="5143500"/>
          </a:xfrm>
          <a:prstGeom prst="rect">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3"/>
          <p:cNvSpPr txBox="1">
            <a:spLocks noGrp="1"/>
          </p:cNvSpPr>
          <p:nvPr>
            <p:ph type="body" idx="1"/>
          </p:nvPr>
        </p:nvSpPr>
        <p:spPr>
          <a:xfrm>
            <a:off x="414000" y="1717200"/>
            <a:ext cx="5036400" cy="225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With Bullet Points v2">
  <p:cSld name="BIG_NUMBER_1">
    <p:spTree>
      <p:nvGrpSpPr>
        <p:cNvPr id="1" name="Shape 73"/>
        <p:cNvGrpSpPr/>
        <p:nvPr/>
      </p:nvGrpSpPr>
      <p:grpSpPr>
        <a:xfrm>
          <a:off x="0" y="0"/>
          <a:ext cx="0" cy="0"/>
          <a:chOff x="0" y="0"/>
          <a:chExt cx="0" cy="0"/>
        </a:xfrm>
      </p:grpSpPr>
      <p:sp>
        <p:nvSpPr>
          <p:cNvPr id="74" name="Google Shape;7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75" name="Google Shape;75;p14"/>
          <p:cNvSpPr>
            <a:spLocks noGrp="1"/>
          </p:cNvSpPr>
          <p:nvPr>
            <p:ph type="pic" idx="2"/>
          </p:nvPr>
        </p:nvSpPr>
        <p:spPr>
          <a:xfrm>
            <a:off x="0" y="0"/>
            <a:ext cx="9144000" cy="1051200"/>
          </a:xfrm>
          <a:prstGeom prst="rect">
            <a:avLst/>
          </a:prstGeom>
          <a:noFill/>
          <a:ln>
            <a:noFill/>
          </a:ln>
        </p:spPr>
      </p:sp>
      <p:sp>
        <p:nvSpPr>
          <p:cNvPr id="76" name="Google Shape;76;p14"/>
          <p:cNvSpPr/>
          <p:nvPr/>
        </p:nvSpPr>
        <p:spPr>
          <a:xfrm>
            <a:off x="0" y="1050600"/>
            <a:ext cx="9144000" cy="138900"/>
          </a:xfrm>
          <a:prstGeom prst="rect">
            <a:avLst/>
          </a:prstGeom>
          <a:gradFill>
            <a:gsLst>
              <a:gs pos="0">
                <a:schemeClr val="accent1"/>
              </a:gs>
              <a:gs pos="100000">
                <a:schemeClr val="accent3"/>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77" name="Google Shape;77;p14"/>
          <p:cNvSpPr txBox="1">
            <a:spLocks noGrp="1"/>
          </p:cNvSpPr>
          <p:nvPr>
            <p:ph type="ctrTitle"/>
          </p:nvPr>
        </p:nvSpPr>
        <p:spPr>
          <a:xfrm>
            <a:off x="356400" y="1360800"/>
            <a:ext cx="8431200" cy="5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4"/>
          <p:cNvSpPr txBox="1">
            <a:spLocks noGrp="1"/>
          </p:cNvSpPr>
          <p:nvPr>
            <p:ph type="body" idx="1"/>
          </p:nvPr>
        </p:nvSpPr>
        <p:spPr>
          <a:xfrm>
            <a:off x="356400" y="2012400"/>
            <a:ext cx="8431200" cy="27936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Bullet Points v1">
  <p:cSld name="CAPTION_ONLY_1">
    <p:spTree>
      <p:nvGrpSpPr>
        <p:cNvPr id="1" name="Shape 79"/>
        <p:cNvGrpSpPr/>
        <p:nvPr/>
      </p:nvGrpSpPr>
      <p:grpSpPr>
        <a:xfrm>
          <a:off x="0" y="0"/>
          <a:ext cx="0" cy="0"/>
          <a:chOff x="0" y="0"/>
          <a:chExt cx="0" cy="0"/>
        </a:xfrm>
      </p:grpSpPr>
      <p:sp>
        <p:nvSpPr>
          <p:cNvPr id="80" name="Google Shape;8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81" name="Google Shape;81;p15"/>
          <p:cNvSpPr/>
          <p:nvPr/>
        </p:nvSpPr>
        <p:spPr>
          <a:xfrm>
            <a:off x="0" y="0"/>
            <a:ext cx="3042900" cy="2994300"/>
          </a:xfrm>
          <a:prstGeom prst="rect">
            <a:avLst/>
          </a:prstGeom>
          <a:gradFill>
            <a:gsLst>
              <a:gs pos="0">
                <a:schemeClr val="accent1"/>
              </a:gs>
              <a:gs pos="100000">
                <a:schemeClr val="accent3"/>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2" name="Google Shape;82;p15"/>
          <p:cNvSpPr>
            <a:spLocks noGrp="1"/>
          </p:cNvSpPr>
          <p:nvPr>
            <p:ph type="pic" idx="2"/>
          </p:nvPr>
        </p:nvSpPr>
        <p:spPr>
          <a:xfrm>
            <a:off x="0" y="2995200"/>
            <a:ext cx="3042000" cy="2149200"/>
          </a:xfrm>
          <a:prstGeom prst="rect">
            <a:avLst/>
          </a:prstGeom>
          <a:noFill/>
          <a:ln>
            <a:noFill/>
          </a:ln>
        </p:spPr>
      </p:sp>
      <p:sp>
        <p:nvSpPr>
          <p:cNvPr id="83" name="Google Shape;83;p15"/>
          <p:cNvSpPr txBox="1">
            <a:spLocks noGrp="1"/>
          </p:cNvSpPr>
          <p:nvPr>
            <p:ph type="ctrTitle"/>
          </p:nvPr>
        </p:nvSpPr>
        <p:spPr>
          <a:xfrm>
            <a:off x="331200" y="388800"/>
            <a:ext cx="2383200" cy="5472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3000"/>
              <a:buNone/>
              <a:defRPr>
                <a:solidFill>
                  <a:schemeClr val="lt1"/>
                </a:solidFill>
              </a:defRPr>
            </a:lvl1pPr>
            <a:lvl2pPr lvl="1" algn="ctr">
              <a:spcBef>
                <a:spcPts val="0"/>
              </a:spcBef>
              <a:spcAft>
                <a:spcPts val="0"/>
              </a:spcAft>
              <a:buClr>
                <a:schemeClr val="lt1"/>
              </a:buClr>
              <a:buSzPts val="2000"/>
              <a:buNone/>
              <a:defRPr sz="2000">
                <a:solidFill>
                  <a:schemeClr val="lt1"/>
                </a:solidFill>
              </a:defRPr>
            </a:lvl2pPr>
            <a:lvl3pPr lvl="2" algn="ctr">
              <a:spcBef>
                <a:spcPts val="0"/>
              </a:spcBef>
              <a:spcAft>
                <a:spcPts val="0"/>
              </a:spcAft>
              <a:buClr>
                <a:schemeClr val="lt1"/>
              </a:buClr>
              <a:buSzPts val="2000"/>
              <a:buNone/>
              <a:defRPr sz="2000">
                <a:solidFill>
                  <a:schemeClr val="lt1"/>
                </a:solidFill>
              </a:defRPr>
            </a:lvl3pPr>
            <a:lvl4pPr lvl="3" algn="ctr">
              <a:spcBef>
                <a:spcPts val="0"/>
              </a:spcBef>
              <a:spcAft>
                <a:spcPts val="0"/>
              </a:spcAft>
              <a:buClr>
                <a:schemeClr val="lt1"/>
              </a:buClr>
              <a:buSzPts val="2000"/>
              <a:buNone/>
              <a:defRPr sz="2000">
                <a:solidFill>
                  <a:schemeClr val="lt1"/>
                </a:solidFill>
              </a:defRPr>
            </a:lvl4pPr>
            <a:lvl5pPr lvl="4" algn="ctr">
              <a:spcBef>
                <a:spcPts val="0"/>
              </a:spcBef>
              <a:spcAft>
                <a:spcPts val="0"/>
              </a:spcAft>
              <a:buClr>
                <a:schemeClr val="lt1"/>
              </a:buClr>
              <a:buSzPts val="2000"/>
              <a:buNone/>
              <a:defRPr sz="2000">
                <a:solidFill>
                  <a:schemeClr val="lt1"/>
                </a:solidFill>
              </a:defRPr>
            </a:lvl5pPr>
            <a:lvl6pPr lvl="5" algn="ctr">
              <a:spcBef>
                <a:spcPts val="0"/>
              </a:spcBef>
              <a:spcAft>
                <a:spcPts val="0"/>
              </a:spcAft>
              <a:buClr>
                <a:schemeClr val="lt1"/>
              </a:buClr>
              <a:buSzPts val="2000"/>
              <a:buNone/>
              <a:defRPr sz="2000">
                <a:solidFill>
                  <a:schemeClr val="lt1"/>
                </a:solidFill>
              </a:defRPr>
            </a:lvl6pPr>
            <a:lvl7pPr lvl="6" algn="ctr">
              <a:spcBef>
                <a:spcPts val="0"/>
              </a:spcBef>
              <a:spcAft>
                <a:spcPts val="0"/>
              </a:spcAft>
              <a:buClr>
                <a:schemeClr val="lt1"/>
              </a:buClr>
              <a:buSzPts val="2000"/>
              <a:buNone/>
              <a:defRPr sz="2000">
                <a:solidFill>
                  <a:schemeClr val="lt1"/>
                </a:solidFill>
              </a:defRPr>
            </a:lvl7pPr>
            <a:lvl8pPr lvl="7" algn="ctr">
              <a:spcBef>
                <a:spcPts val="0"/>
              </a:spcBef>
              <a:spcAft>
                <a:spcPts val="0"/>
              </a:spcAft>
              <a:buClr>
                <a:schemeClr val="lt1"/>
              </a:buClr>
              <a:buSzPts val="2000"/>
              <a:buNone/>
              <a:defRPr sz="2000">
                <a:solidFill>
                  <a:schemeClr val="lt1"/>
                </a:solidFill>
              </a:defRPr>
            </a:lvl8pPr>
            <a:lvl9pPr lvl="8" algn="ctr">
              <a:spcBef>
                <a:spcPts val="0"/>
              </a:spcBef>
              <a:spcAft>
                <a:spcPts val="0"/>
              </a:spcAft>
              <a:buClr>
                <a:schemeClr val="lt1"/>
              </a:buClr>
              <a:buSzPts val="2000"/>
              <a:buNone/>
              <a:defRPr sz="2000">
                <a:solidFill>
                  <a:schemeClr val="lt1"/>
                </a:solidFill>
              </a:defRPr>
            </a:lvl9pPr>
          </a:lstStyle>
          <a:p/>
        </p:txBody>
      </p:sp>
      <p:sp>
        <p:nvSpPr>
          <p:cNvPr id="84" name="Google Shape;84;p15"/>
          <p:cNvSpPr txBox="1">
            <a:spLocks noGrp="1"/>
          </p:cNvSpPr>
          <p:nvPr>
            <p:ph type="body" idx="1"/>
          </p:nvPr>
        </p:nvSpPr>
        <p:spPr>
          <a:xfrm>
            <a:off x="3481200" y="388800"/>
            <a:ext cx="5018400" cy="3679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2 - Image">
  <p:cSld name="SECTION_HEADER_1">
    <p:spTree>
      <p:nvGrpSpPr>
        <p:cNvPr id="1" name="Shape 85"/>
        <p:cNvGrpSpPr/>
        <p:nvPr/>
      </p:nvGrpSpPr>
      <p:grpSpPr>
        <a:xfrm>
          <a:off x="0" y="0"/>
          <a:ext cx="0" cy="0"/>
          <a:chOff x="0" y="0"/>
          <a:chExt cx="0" cy="0"/>
        </a:xfrm>
      </p:grpSpPr>
      <p:sp>
        <p:nvSpPr>
          <p:cNvPr id="86" name="Google Shape;8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
        <p:nvSpPr>
          <p:cNvPr id="87" name="Google Shape;87;p16"/>
          <p:cNvSpPr/>
          <p:nvPr/>
        </p:nvSpPr>
        <p:spPr>
          <a:xfrm>
            <a:off x="-87" y="0"/>
            <a:ext cx="5900400" cy="5143500"/>
          </a:xfrm>
          <a:prstGeom prst="rect">
            <a:avLst/>
          </a:prstGeom>
          <a:gradFill>
            <a:gsLst>
              <a:gs pos="0">
                <a:schemeClr val="accent1"/>
              </a:gs>
              <a:gs pos="100000">
                <a:schemeClr val="accent4"/>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6"/>
          <p:cNvSpPr>
            <a:spLocks noGrp="1"/>
          </p:cNvSpPr>
          <p:nvPr>
            <p:ph type="pic" idx="2"/>
          </p:nvPr>
        </p:nvSpPr>
        <p:spPr>
          <a:xfrm>
            <a:off x="5863700" y="-19075"/>
            <a:ext cx="3280500" cy="5199300"/>
          </a:xfrm>
          <a:prstGeom prst="rect">
            <a:avLst/>
          </a:prstGeom>
          <a:noFill/>
          <a:ln>
            <a:noFill/>
          </a:ln>
        </p:spPr>
      </p:sp>
      <p:sp>
        <p:nvSpPr>
          <p:cNvPr id="89" name="Google Shape;89;p16"/>
          <p:cNvSpPr txBox="1">
            <a:spLocks noGrp="1"/>
          </p:cNvSpPr>
          <p:nvPr>
            <p:ph type="ctrTitle"/>
          </p:nvPr>
        </p:nvSpPr>
        <p:spPr>
          <a:xfrm>
            <a:off x="446400" y="622800"/>
            <a:ext cx="5022000" cy="5472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2000"/>
              <a:buNone/>
              <a:defRPr sz="2000">
                <a:solidFill>
                  <a:schemeClr val="lt1"/>
                </a:solidFill>
              </a:defRPr>
            </a:lvl2pPr>
            <a:lvl3pPr lvl="2">
              <a:spcBef>
                <a:spcPts val="0"/>
              </a:spcBef>
              <a:spcAft>
                <a:spcPts val="0"/>
              </a:spcAft>
              <a:buClr>
                <a:schemeClr val="lt1"/>
              </a:buClr>
              <a:buSzPts val="2000"/>
              <a:buNone/>
              <a:defRPr sz="2000">
                <a:solidFill>
                  <a:schemeClr val="lt1"/>
                </a:solidFill>
              </a:defRPr>
            </a:lvl3pPr>
            <a:lvl4pPr lvl="3">
              <a:spcBef>
                <a:spcPts val="0"/>
              </a:spcBef>
              <a:spcAft>
                <a:spcPts val="0"/>
              </a:spcAft>
              <a:buClr>
                <a:schemeClr val="lt1"/>
              </a:buClr>
              <a:buSzPts val="2000"/>
              <a:buNone/>
              <a:defRPr sz="2000">
                <a:solidFill>
                  <a:schemeClr val="lt1"/>
                </a:solidFill>
              </a:defRPr>
            </a:lvl4pPr>
            <a:lvl5pPr lvl="4">
              <a:spcBef>
                <a:spcPts val="0"/>
              </a:spcBef>
              <a:spcAft>
                <a:spcPts val="0"/>
              </a:spcAft>
              <a:buClr>
                <a:schemeClr val="lt1"/>
              </a:buClr>
              <a:buSzPts val="2000"/>
              <a:buNone/>
              <a:defRPr sz="2000">
                <a:solidFill>
                  <a:schemeClr val="lt1"/>
                </a:solidFill>
              </a:defRPr>
            </a:lvl5pPr>
            <a:lvl6pPr lvl="5">
              <a:spcBef>
                <a:spcPts val="0"/>
              </a:spcBef>
              <a:spcAft>
                <a:spcPts val="0"/>
              </a:spcAft>
              <a:buClr>
                <a:schemeClr val="lt1"/>
              </a:buClr>
              <a:buSzPts val="2000"/>
              <a:buNone/>
              <a:defRPr sz="2000">
                <a:solidFill>
                  <a:schemeClr val="lt1"/>
                </a:solidFill>
              </a:defRPr>
            </a:lvl6pPr>
            <a:lvl7pPr lvl="6">
              <a:spcBef>
                <a:spcPts val="0"/>
              </a:spcBef>
              <a:spcAft>
                <a:spcPts val="0"/>
              </a:spcAft>
              <a:buClr>
                <a:schemeClr val="lt1"/>
              </a:buClr>
              <a:buSzPts val="2000"/>
              <a:buNone/>
              <a:defRPr sz="2000">
                <a:solidFill>
                  <a:schemeClr val="lt1"/>
                </a:solidFill>
              </a:defRPr>
            </a:lvl7pPr>
            <a:lvl8pPr lvl="7">
              <a:spcBef>
                <a:spcPts val="0"/>
              </a:spcBef>
              <a:spcAft>
                <a:spcPts val="0"/>
              </a:spcAft>
              <a:buClr>
                <a:schemeClr val="lt1"/>
              </a:buClr>
              <a:buSzPts val="2000"/>
              <a:buNone/>
              <a:defRPr sz="2000">
                <a:solidFill>
                  <a:schemeClr val="lt1"/>
                </a:solidFill>
              </a:defRPr>
            </a:lvl8pPr>
            <a:lvl9pPr lvl="8">
              <a:spcBef>
                <a:spcPts val="0"/>
              </a:spcBef>
              <a:spcAft>
                <a:spcPts val="0"/>
              </a:spcAft>
              <a:buClr>
                <a:schemeClr val="lt1"/>
              </a:buClr>
              <a:buSzPts val="2000"/>
              <a:buNone/>
              <a:defRPr sz="2000">
                <a:solidFill>
                  <a:schemeClr val="lt1"/>
                </a:solidFill>
              </a:defRPr>
            </a:lvl9pPr>
          </a:lstStyle>
          <a:p/>
        </p:txBody>
      </p:sp>
      <p:sp>
        <p:nvSpPr>
          <p:cNvPr id="90" name="Google Shape;90;p16"/>
          <p:cNvSpPr txBox="1">
            <a:spLocks noGrp="1"/>
          </p:cNvSpPr>
          <p:nvPr>
            <p:ph type="body" idx="1"/>
          </p:nvPr>
        </p:nvSpPr>
        <p:spPr>
          <a:xfrm>
            <a:off x="446400" y="1519200"/>
            <a:ext cx="5022000" cy="2998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panose="020F0502020204030203"/>
              <a:buChar char="●"/>
              <a:defRPr sz="1800">
                <a:solidFill>
                  <a:schemeClr val="dk2"/>
                </a:solidFill>
                <a:latin typeface="Lato" panose="020F0502020204030203"/>
                <a:ea typeface="Lato" panose="020F0502020204030203"/>
                <a:cs typeface="Lato" panose="020F0502020204030203"/>
                <a:sym typeface="Lato" panose="020F0502020204030203"/>
              </a:defRPr>
            </a:lvl1pPr>
            <a:lvl2pPr marL="914400" lvl="1"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2pPr>
            <a:lvl3pPr marL="1371600" lvl="2"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3pPr>
            <a:lvl4pPr marL="1828800" lvl="3"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4pPr>
            <a:lvl5pPr marL="2286000" lvl="4"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5pPr>
            <a:lvl6pPr marL="2743200" lvl="5"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6pPr>
            <a:lvl7pPr marL="3200400" lvl="6"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7pPr>
            <a:lvl8pPr marL="3657600" lvl="7"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8pPr>
            <a:lvl9pPr marL="4114800" lvl="8" indent="-317500">
              <a:lnSpc>
                <a:spcPct val="115000"/>
              </a:lnSpc>
              <a:spcBef>
                <a:spcPts val="0"/>
              </a:spcBef>
              <a:spcAft>
                <a:spcPts val="0"/>
              </a:spcAft>
              <a:buClr>
                <a:schemeClr val="dk2"/>
              </a:buClr>
              <a:buSzPts val="1400"/>
              <a:buFont typeface="Lato" panose="020F0502020204030203"/>
              <a:buChar char="■"/>
              <a:defRPr>
                <a:solidFill>
                  <a:schemeClr val="dk2"/>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panose="020F0502020204030203"/>
                <a:ea typeface="Lato" panose="020F0502020204030203"/>
                <a:cs typeface="Lato" panose="020F0502020204030203"/>
                <a:sym typeface="Lato" panose="020F0502020204030203"/>
              </a:defRPr>
            </a:lvl1pPr>
            <a:lvl2pPr lvl="1" algn="r">
              <a:buNone/>
              <a:defRPr sz="1000">
                <a:solidFill>
                  <a:schemeClr val="dk2"/>
                </a:solidFill>
                <a:latin typeface="Lato" panose="020F0502020204030203"/>
                <a:ea typeface="Lato" panose="020F0502020204030203"/>
                <a:cs typeface="Lato" panose="020F0502020204030203"/>
                <a:sym typeface="Lato" panose="020F0502020204030203"/>
              </a:defRPr>
            </a:lvl2pPr>
            <a:lvl3pPr lvl="2" algn="r">
              <a:buNone/>
              <a:defRPr sz="1000">
                <a:solidFill>
                  <a:schemeClr val="dk2"/>
                </a:solidFill>
                <a:latin typeface="Lato" panose="020F0502020204030203"/>
                <a:ea typeface="Lato" panose="020F0502020204030203"/>
                <a:cs typeface="Lato" panose="020F0502020204030203"/>
                <a:sym typeface="Lato" panose="020F0502020204030203"/>
              </a:defRPr>
            </a:lvl3pPr>
            <a:lvl4pPr lvl="3" algn="r">
              <a:buNone/>
              <a:defRPr sz="1000">
                <a:solidFill>
                  <a:schemeClr val="dk2"/>
                </a:solidFill>
                <a:latin typeface="Lato" panose="020F0502020204030203"/>
                <a:ea typeface="Lato" panose="020F0502020204030203"/>
                <a:cs typeface="Lato" panose="020F0502020204030203"/>
                <a:sym typeface="Lato" panose="020F0502020204030203"/>
              </a:defRPr>
            </a:lvl4pPr>
            <a:lvl5pPr lvl="4" algn="r">
              <a:buNone/>
              <a:defRPr sz="1000">
                <a:solidFill>
                  <a:schemeClr val="dk2"/>
                </a:solidFill>
                <a:latin typeface="Lato" panose="020F0502020204030203"/>
                <a:ea typeface="Lato" panose="020F0502020204030203"/>
                <a:cs typeface="Lato" panose="020F0502020204030203"/>
                <a:sym typeface="Lato" panose="020F0502020204030203"/>
              </a:defRPr>
            </a:lvl5pPr>
            <a:lvl6pPr lvl="5" algn="r">
              <a:buNone/>
              <a:defRPr sz="1000">
                <a:solidFill>
                  <a:schemeClr val="dk2"/>
                </a:solidFill>
                <a:latin typeface="Lato" panose="020F0502020204030203"/>
                <a:ea typeface="Lato" panose="020F0502020204030203"/>
                <a:cs typeface="Lato" panose="020F0502020204030203"/>
                <a:sym typeface="Lato" panose="020F0502020204030203"/>
              </a:defRPr>
            </a:lvl6pPr>
            <a:lvl7pPr lvl="6" algn="r">
              <a:buNone/>
              <a:defRPr sz="1000">
                <a:solidFill>
                  <a:schemeClr val="dk2"/>
                </a:solidFill>
                <a:latin typeface="Lato" panose="020F0502020204030203"/>
                <a:ea typeface="Lato" panose="020F0502020204030203"/>
                <a:cs typeface="Lato" panose="020F0502020204030203"/>
                <a:sym typeface="Lato" panose="020F0502020204030203"/>
              </a:defRPr>
            </a:lvl7pPr>
            <a:lvl8pPr lvl="7" algn="r">
              <a:buNone/>
              <a:defRPr sz="1000">
                <a:solidFill>
                  <a:schemeClr val="dk2"/>
                </a:solidFill>
                <a:latin typeface="Lato" panose="020F0502020204030203"/>
                <a:ea typeface="Lato" panose="020F0502020204030203"/>
                <a:cs typeface="Lato" panose="020F0502020204030203"/>
                <a:sym typeface="Lato" panose="020F0502020204030203"/>
              </a:defRPr>
            </a:lvl8pPr>
            <a:lvl9pPr lvl="8" algn="r">
              <a:buNone/>
              <a:defRPr sz="1000">
                <a:solidFill>
                  <a:schemeClr val="dk2"/>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94"/>
        <p:cNvGrpSpPr/>
        <p:nvPr/>
      </p:nvGrpSpPr>
      <p:grpSpPr>
        <a:xfrm>
          <a:off x="0" y="0"/>
          <a:ext cx="0" cy="0"/>
          <a:chOff x="0" y="0"/>
          <a:chExt cx="0" cy="0"/>
        </a:xfrm>
      </p:grpSpPr>
      <p:sp>
        <p:nvSpPr>
          <p:cNvPr id="95" name="Google Shape;95;p17"/>
          <p:cNvSpPr txBox="1">
            <a:spLocks noGrp="1"/>
          </p:cNvSpPr>
          <p:nvPr>
            <p:ph type="ctrTitle"/>
          </p:nvPr>
        </p:nvSpPr>
        <p:spPr>
          <a:xfrm>
            <a:off x="236700" y="691350"/>
            <a:ext cx="8670600" cy="102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altLang="en-US" sz="4300">
                <a:solidFill>
                  <a:srgbClr val="20124D"/>
                </a:solidFill>
                <a:latin typeface="Times" panose="02020603050405020304"/>
                <a:ea typeface="Times" panose="02020603050405020304"/>
                <a:cs typeface="Times" panose="02020603050405020304"/>
                <a:sym typeface="Times" panose="02020603050405020304"/>
              </a:rPr>
              <a:t>Bài tập lớn </a:t>
            </a:r>
            <a:r>
              <a:rPr lang="vi-VN" altLang="en-US" sz="4300">
                <a:solidFill>
                  <a:srgbClr val="20124D"/>
                </a:solidFill>
                <a:latin typeface="Times" panose="02020603050405020304"/>
                <a:ea typeface="Times" panose="02020603050405020304"/>
                <a:cs typeface="Times" panose="02020603050405020304"/>
                <a:sym typeface="Times" panose="02020603050405020304"/>
              </a:rPr>
              <a:t>python</a:t>
            </a:r>
            <a:endParaRPr lang="vi-VN" altLang="en-US" sz="4300">
              <a:solidFill>
                <a:srgbClr val="20124D"/>
              </a:solidFill>
              <a:latin typeface="Times" panose="02020603050405020304"/>
              <a:ea typeface="Times" panose="02020603050405020304"/>
              <a:cs typeface="Times" panose="02020603050405020304"/>
              <a:sym typeface="Times" panose="02020603050405020304"/>
            </a:endParaRPr>
          </a:p>
        </p:txBody>
      </p:sp>
      <p:sp>
        <p:nvSpPr>
          <p:cNvPr id="96" name="Google Shape;96;p17"/>
          <p:cNvSpPr txBox="1">
            <a:spLocks noGrp="1"/>
          </p:cNvSpPr>
          <p:nvPr>
            <p:ph type="subTitle" idx="1"/>
          </p:nvPr>
        </p:nvSpPr>
        <p:spPr>
          <a:xfrm>
            <a:off x="236855" y="1933575"/>
            <a:ext cx="6034405" cy="86423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b="1">
                <a:solidFill>
                  <a:srgbClr val="20124D"/>
                </a:solidFill>
                <a:latin typeface="Times" panose="02020603050405020304"/>
                <a:ea typeface="Times" panose="02020603050405020304"/>
                <a:cs typeface="Times" panose="02020603050405020304"/>
                <a:sym typeface="Times" panose="02020603050405020304"/>
              </a:rPr>
              <a:t>Đề tài : </a:t>
            </a:r>
            <a:r>
              <a:rPr lang="en-US" altLang="en-US" sz="2800" b="1">
                <a:solidFill>
                  <a:srgbClr val="20124D"/>
                </a:solidFill>
                <a:latin typeface="Times" panose="02020603050405020304"/>
                <a:ea typeface="Times" panose="02020603050405020304"/>
                <a:cs typeface="Times" panose="02020603050405020304"/>
                <a:sym typeface="Times" panose="02020603050405020304"/>
              </a:rPr>
              <a:t>Xây dựng ứng dụng nhận diện chữ cái thông qua hình ảnh các </a:t>
            </a:r>
            <a:r>
              <a:rPr lang="" altLang="en-US" sz="2800" b="1">
                <a:solidFill>
                  <a:srgbClr val="20124D"/>
                </a:solidFill>
                <a:latin typeface="Times" panose="02020603050405020304"/>
                <a:ea typeface="Times" panose="02020603050405020304"/>
                <a:cs typeface="Times" panose="02020603050405020304"/>
                <a:sym typeface="Times" panose="02020603050405020304"/>
              </a:rPr>
              <a:t>đ</a:t>
            </a:r>
            <a:r>
              <a:rPr lang="en-US" altLang="en-US" sz="2800" b="1">
                <a:solidFill>
                  <a:srgbClr val="20124D"/>
                </a:solidFill>
                <a:latin typeface="Times" panose="02020603050405020304"/>
                <a:ea typeface="Times" panose="02020603050405020304"/>
                <a:cs typeface="Times" panose="02020603050405020304"/>
                <a:sym typeface="Times" panose="02020603050405020304"/>
              </a:rPr>
              <a:t>ồ vật xung quanh</a:t>
            </a:r>
            <a:endParaRPr lang="en-US" altLang="en-US" sz="2800" b="1">
              <a:solidFill>
                <a:srgbClr val="20124D"/>
              </a:solidFill>
              <a:latin typeface="Times" panose="02020603050405020304"/>
              <a:ea typeface="Times" panose="02020603050405020304"/>
              <a:cs typeface="Times" panose="02020603050405020304"/>
              <a:sym typeface="Times" panose="02020603050405020304"/>
            </a:endParaRPr>
          </a:p>
        </p:txBody>
      </p:sp>
      <p:sp>
        <p:nvSpPr>
          <p:cNvPr id="97" name="Google Shape;97;p17"/>
          <p:cNvSpPr txBox="1"/>
          <p:nvPr/>
        </p:nvSpPr>
        <p:spPr>
          <a:xfrm>
            <a:off x="305300" y="2984525"/>
            <a:ext cx="1278000" cy="48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20124D"/>
              </a:solidFill>
              <a:latin typeface="Times" panose="02020603050405020304"/>
              <a:ea typeface="Times" panose="02020603050405020304"/>
              <a:cs typeface="Times" panose="02020603050405020304"/>
              <a:sym typeface="Times" panose="02020603050405020304"/>
            </a:endParaRPr>
          </a:p>
        </p:txBody>
      </p:sp>
      <p:sp>
        <p:nvSpPr>
          <p:cNvPr id="98" name="Google Shape;98;p17"/>
          <p:cNvSpPr txBox="1"/>
          <p:nvPr/>
        </p:nvSpPr>
        <p:spPr>
          <a:xfrm>
            <a:off x="236700" y="2797400"/>
            <a:ext cx="3594000" cy="7969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VN" altLang="en-US" sz="2000" b="1">
                <a:solidFill>
                  <a:srgbClr val="20124D"/>
                </a:solidFill>
                <a:latin typeface="Times" panose="02020603050405020304"/>
                <a:ea typeface="Times" panose="02020603050405020304"/>
                <a:cs typeface="Times" panose="02020603050405020304"/>
                <a:sym typeface="Times" panose="02020603050405020304"/>
              </a:rPr>
              <a:t>Vũ Trường Quang - </a:t>
            </a:r>
            <a:r>
              <a:rPr lang="vi-VN" altLang="en-US" sz="2000" b="1">
                <a:solidFill>
                  <a:srgbClr val="20124D"/>
                </a:solidFill>
                <a:latin typeface="Times" panose="02020603050405020304"/>
                <a:ea typeface="Times" panose="02020603050405020304"/>
                <a:cs typeface="Times" panose="02020603050405020304"/>
                <a:sym typeface="Times" panose="02020603050405020304"/>
              </a:rPr>
              <a:t>K215480106117</a:t>
            </a:r>
            <a:endParaRPr lang="vi-VN" altLang="en-US" sz="2000" b="1">
              <a:solidFill>
                <a:srgbClr val="20124D"/>
              </a:solidFill>
              <a:latin typeface="Times" panose="02020603050405020304"/>
              <a:ea typeface="Times" panose="02020603050405020304"/>
              <a:cs typeface="Times" panose="02020603050405020304"/>
              <a:sym typeface="Times" panose="02020603050405020304"/>
            </a:endParaRPr>
          </a:p>
        </p:txBody>
      </p:sp>
      <p:sp>
        <p:nvSpPr>
          <p:cNvPr id="99" name="Google Shape;99;p17"/>
          <p:cNvSpPr txBox="1"/>
          <p:nvPr/>
        </p:nvSpPr>
        <p:spPr>
          <a:xfrm>
            <a:off x="5993777" y="4289008"/>
            <a:ext cx="3000000" cy="45847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lt1"/>
                </a:solidFill>
                <a:latin typeface="Times" panose="02020603050405020304"/>
                <a:ea typeface="Times" panose="02020603050405020304"/>
                <a:cs typeface="Times" panose="02020603050405020304"/>
                <a:sym typeface="Times" panose="02020603050405020304"/>
              </a:rPr>
              <a:t>GVHD: </a:t>
            </a:r>
            <a:r>
              <a:rPr lang="vi-VN" altLang="en-US" sz="1800" b="1">
                <a:solidFill>
                  <a:schemeClr val="lt1"/>
                </a:solidFill>
                <a:latin typeface="Times" panose="02020603050405020304"/>
                <a:ea typeface="Times" panose="02020603050405020304"/>
                <a:cs typeface="Times" panose="02020603050405020304"/>
                <a:sym typeface="Times" panose="02020603050405020304"/>
              </a:rPr>
              <a:t>Nguyễn Tuấn </a:t>
            </a:r>
            <a:r>
              <a:rPr lang="vi-VN" altLang="en-US" sz="1800" b="1">
                <a:solidFill>
                  <a:schemeClr val="lt1"/>
                </a:solidFill>
                <a:latin typeface="Times" panose="02020603050405020304"/>
                <a:ea typeface="Times" panose="02020603050405020304"/>
                <a:cs typeface="Times" panose="02020603050405020304"/>
                <a:sym typeface="Times" panose="02020603050405020304"/>
              </a:rPr>
              <a:t>Linh</a:t>
            </a:r>
            <a:endParaRPr lang="vi-VN" altLang="en-US" sz="1800" b="1">
              <a:solidFill>
                <a:schemeClr val="lt1"/>
              </a:solidFill>
              <a:latin typeface="Times" panose="02020603050405020304"/>
              <a:ea typeface="Times" panose="02020603050405020304"/>
              <a:cs typeface="Times" panose="02020603050405020304"/>
              <a:sym typeface="Times"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ctrTitle"/>
          </p:nvPr>
        </p:nvSpPr>
        <p:spPr>
          <a:xfrm>
            <a:off x="604595" y="231865"/>
            <a:ext cx="1818566" cy="67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500">
                <a:latin typeface="Times" panose="02020603050405020304" pitchFamily="18" charset="0"/>
                <a:cs typeface="Times" panose="02020603050405020304" pitchFamily="18" charset="0"/>
              </a:rPr>
              <a:t>Mở đầu </a:t>
            </a:r>
            <a:endParaRPr sz="3500">
              <a:latin typeface="Times" panose="02020603050405020304" pitchFamily="18" charset="0"/>
              <a:cs typeface="Times" panose="02020603050405020304" pitchFamily="18" charset="0"/>
            </a:endParaRPr>
          </a:p>
        </p:txBody>
      </p:sp>
      <p:sp>
        <p:nvSpPr>
          <p:cNvPr id="111" name="Google Shape;111;p19"/>
          <p:cNvSpPr txBox="1">
            <a:spLocks noGrp="1"/>
          </p:cNvSpPr>
          <p:nvPr>
            <p:ph type="body" idx="1"/>
          </p:nvPr>
        </p:nvSpPr>
        <p:spPr>
          <a:xfrm>
            <a:off x="356400" y="1352726"/>
            <a:ext cx="8431200" cy="3467469"/>
          </a:xfrm>
          <a:prstGeom prst="rect">
            <a:avLst/>
          </a:prstGeom>
        </p:spPr>
        <p:txBody>
          <a:bodyPr spcFirstLastPara="1" wrap="square" lIns="91425" tIns="91425" rIns="91425" bIns="91425" anchor="t" anchorCtr="0">
            <a:noAutofit/>
          </a:bodyPr>
          <a:lstStyle/>
          <a:p>
            <a:pPr marL="0" lvl="0" indent="12700" algn="just" rtl="0">
              <a:lnSpc>
                <a:spcPct val="150000"/>
              </a:lnSpc>
              <a:spcBef>
                <a:spcPts val="1200"/>
              </a:spcBef>
              <a:spcAft>
                <a:spcPts val="0"/>
              </a:spcAft>
              <a:buNone/>
            </a:pPr>
            <a:r>
              <a:rPr lang="en-US" sz="1500">
                <a:solidFill>
                  <a:srgbClr val="000000"/>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US" altLang="en-US" sz="1500">
                <a:latin typeface="Times New Roman" panose="02020603050405020304" charset="0"/>
                <a:cs typeface="Times New Roman" panose="02020603050405020304" charset="0"/>
              </a:rPr>
              <a:t>Dự án "Nhận diện chữ cái từ vật thể bằng mô hình YOLOv5"</a:t>
            </a:r>
            <a:r>
              <a:rPr lang="" altLang="en-US" sz="1500">
                <a:latin typeface="Times New Roman" panose="02020603050405020304" charset="0"/>
                <a:cs typeface="Times New Roman" panose="02020603050405020304" charset="0"/>
              </a:rPr>
              <a:t> </a:t>
            </a:r>
            <a:r>
              <a:rPr lang="en-US" altLang="en-US" sz="1500">
                <a:latin typeface="Times New Roman" panose="02020603050405020304" charset="0"/>
                <a:cs typeface="Times New Roman" panose="02020603050405020304" charset="0"/>
              </a:rPr>
              <a:t>là một hệ thống AI ứng dụng trong giáo dục sớm, sử dụng công nghệ computer vision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ể phát hiện và nhận diện các chữ cái từ vật thể thực tế trong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ời sống. Với bộ dữ liệu tự xây dựng gồm hơn 5.000 hình ảnh vật thể </a:t>
            </a:r>
            <a:r>
              <a:rPr lang="" altLang="en-US" sz="1500">
                <a:latin typeface="Times New Roman" panose="02020603050405020304" charset="0"/>
                <a:cs typeface="Times New Roman" panose="02020603050405020304" charset="0"/>
              </a:rPr>
              <a:t>đư</a:t>
            </a:r>
            <a:r>
              <a:rPr lang="en-US" altLang="en-US" sz="1500">
                <a:latin typeface="Times New Roman" panose="02020603050405020304" charset="0"/>
                <a:cs typeface="Times New Roman" panose="02020603050405020304" charset="0"/>
              </a:rPr>
              <a:t>ợc gán nhãn chính xác cùng 26 lớp chữ cái t</a:t>
            </a:r>
            <a:r>
              <a:rPr lang="" altLang="en-US" sz="1500">
                <a:latin typeface="Times New Roman" panose="02020603050405020304" charset="0"/>
                <a:cs typeface="Times New Roman" panose="02020603050405020304" charset="0"/>
              </a:rPr>
              <a:t>ư</a:t>
            </a:r>
            <a:r>
              <a:rPr lang="en-US" altLang="en-US" sz="1500">
                <a:latin typeface="Times New Roman" panose="02020603050405020304" charset="0"/>
                <a:cs typeface="Times New Roman" panose="02020603050405020304" charset="0"/>
              </a:rPr>
              <a:t>ơng ứng, mô hình YOLOv5s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ã </a:t>
            </a:r>
            <a:r>
              <a:rPr lang="" altLang="en-US" sz="1500">
                <a:latin typeface="Times New Roman" panose="02020603050405020304" charset="0"/>
                <a:cs typeface="Times New Roman" panose="02020603050405020304" charset="0"/>
              </a:rPr>
              <a:t>đư</a:t>
            </a:r>
            <a:r>
              <a:rPr lang="en-US" altLang="en-US" sz="1500">
                <a:latin typeface="Times New Roman" panose="02020603050405020304" charset="0"/>
                <a:cs typeface="Times New Roman" panose="02020603050405020304" charset="0"/>
              </a:rPr>
              <a:t>ợc fine-tune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ạt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ộ chính xác 89.4% (mAP@0.5) và tốc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ộ xử l</a:t>
            </a:r>
            <a:r>
              <a:rPr lang="" altLang="en-US" sz="1500">
                <a:latin typeface="Times New Roman" panose="02020603050405020304" charset="0"/>
                <a:cs typeface="Times New Roman" panose="02020603050405020304" charset="0"/>
              </a:rPr>
              <a:t>ý</a:t>
            </a:r>
            <a:r>
              <a:rPr lang="en-US" altLang="en-US" sz="1500">
                <a:latin typeface="Times New Roman" panose="02020603050405020304" charset="0"/>
                <a:cs typeface="Times New Roman" panose="02020603050405020304" charset="0"/>
              </a:rPr>
              <a:t> 45 FPS, cho phép nhận diện real-time thông qua giao diện web thân thiện phát triển bằng Streamlit. Hệ thống không chỉ hỗ trợ hiệu quả việc học chữ cái cho trẻ em thông qua hình ảnh trực quan với bounding box và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ộ tin cậy hiển thị r</a:t>
            </a:r>
            <a:r>
              <a:rPr lang="" altLang="en-US" sz="1500">
                <a:latin typeface="Times New Roman" panose="02020603050405020304" charset="0"/>
                <a:cs typeface="Times New Roman" panose="02020603050405020304" charset="0"/>
              </a:rPr>
              <a:t>õ</a:t>
            </a:r>
            <a:r>
              <a:rPr lang="en-US" altLang="en-US" sz="1500">
                <a:latin typeface="Times New Roman" panose="02020603050405020304" charset="0"/>
                <a:cs typeface="Times New Roman" panose="02020603050405020304" charset="0"/>
              </a:rPr>
              <a:t> ràng, mà còn có tiềm n</a:t>
            </a:r>
            <a:r>
              <a:rPr lang="" altLang="en-US" sz="1500">
                <a:latin typeface="Times New Roman" panose="02020603050405020304" charset="0"/>
                <a:cs typeface="Times New Roman" panose="02020603050405020304" charset="0"/>
              </a:rPr>
              <a:t>ă</a:t>
            </a:r>
            <a:r>
              <a:rPr lang="en-US" altLang="en-US" sz="1500">
                <a:latin typeface="Times New Roman" panose="02020603050405020304" charset="0"/>
                <a:cs typeface="Times New Roman" panose="02020603050405020304" charset="0"/>
              </a:rPr>
              <a:t>ng ứng dụng trong giáo dục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ặc biệt và hỗ trợ ng</a:t>
            </a:r>
            <a:r>
              <a:rPr lang="" altLang="en-US" sz="1500">
                <a:latin typeface="Times New Roman" panose="02020603050405020304" charset="0"/>
                <a:cs typeface="Times New Roman" panose="02020603050405020304" charset="0"/>
              </a:rPr>
              <a:t>ư</a:t>
            </a:r>
            <a:r>
              <a:rPr lang="en-US" altLang="en-US" sz="1500">
                <a:latin typeface="Times New Roman" panose="02020603050405020304" charset="0"/>
                <a:cs typeface="Times New Roman" panose="02020603050405020304" charset="0"/>
              </a:rPr>
              <a:t>ời khuyết tật. Các h</a:t>
            </a:r>
            <a:r>
              <a:rPr lang="" altLang="en-US" sz="1500">
                <a:latin typeface="Times New Roman" panose="02020603050405020304" charset="0"/>
                <a:cs typeface="Times New Roman" panose="02020603050405020304" charset="0"/>
              </a:rPr>
              <a:t>ư</a:t>
            </a:r>
            <a:r>
              <a:rPr lang="en-US" altLang="en-US" sz="1500">
                <a:latin typeface="Times New Roman" panose="02020603050405020304" charset="0"/>
                <a:cs typeface="Times New Roman" panose="02020603050405020304" charset="0"/>
              </a:rPr>
              <a:t>ớng phát triển tiếp theo bao gồm mở rộng nhận diện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ầy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ủ 29 chữ cái tiếng Việt, nâng cấp lên phiên bản YOLOv8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ể t</a:t>
            </a:r>
            <a:r>
              <a:rPr lang="" altLang="en-US" sz="1500">
                <a:latin typeface="Times New Roman" panose="02020603050405020304" charset="0"/>
                <a:cs typeface="Times New Roman" panose="02020603050405020304" charset="0"/>
              </a:rPr>
              <a:t>ă</a:t>
            </a:r>
            <a:r>
              <a:rPr lang="en-US" altLang="en-US" sz="1500">
                <a:latin typeface="Times New Roman" panose="02020603050405020304" charset="0"/>
                <a:cs typeface="Times New Roman" panose="02020603050405020304" charset="0"/>
              </a:rPr>
              <a:t>ng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ộ chính xác, và phát triển ứng dụng di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ộng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a nền tảng, hứa hẹn mang lại giải pháp công nghệ giáo dục toàn diện và hiện </a:t>
            </a:r>
            <a:r>
              <a:rPr lang="" altLang="en-US" sz="1500">
                <a:latin typeface="Times New Roman" panose="02020603050405020304" charset="0"/>
                <a:cs typeface="Times New Roman" panose="02020603050405020304" charset="0"/>
              </a:rPr>
              <a:t>đ</a:t>
            </a:r>
            <a:r>
              <a:rPr lang="en-US" altLang="en-US" sz="1500">
                <a:latin typeface="Times New Roman" panose="02020603050405020304" charset="0"/>
                <a:cs typeface="Times New Roman" panose="02020603050405020304" charset="0"/>
              </a:rPr>
              <a:t>ại.</a:t>
            </a:r>
            <a:endParaRPr lang="en-US" altLang="en-US" sz="15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0"/>
          <p:cNvPicPr preferRelativeResize="0">
            <a:picLocks noGrp="1"/>
          </p:cNvPicPr>
          <p:nvPr>
            <p:ph type="pic" idx="2"/>
          </p:nvPr>
        </p:nvPicPr>
        <p:blipFill rotWithShape="1">
          <a:blip r:embed="rId1"/>
          <a:srcRect t="14674" b="14674"/>
          <a:stretch>
            <a:fillRect/>
          </a:stretch>
        </p:blipFill>
        <p:spPr>
          <a:xfrm>
            <a:off x="0" y="2995200"/>
            <a:ext cx="3041999" cy="2149199"/>
          </a:xfrm>
          <a:prstGeom prst="rect">
            <a:avLst/>
          </a:prstGeom>
        </p:spPr>
      </p:pic>
      <p:sp>
        <p:nvSpPr>
          <p:cNvPr id="117" name="Google Shape;117;p20"/>
          <p:cNvSpPr txBox="1">
            <a:spLocks noGrp="1"/>
          </p:cNvSpPr>
          <p:nvPr>
            <p:ph type="ctrTitle"/>
          </p:nvPr>
        </p:nvSpPr>
        <p:spPr>
          <a:xfrm>
            <a:off x="71846" y="814353"/>
            <a:ext cx="2913016" cy="164182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atin typeface="Times" panose="02020603050405020304" pitchFamily="18" charset="0"/>
                <a:ea typeface="Arial" panose="020B0604020202020204"/>
                <a:cs typeface="Times" panose="02020603050405020304" pitchFamily="18" charset="0"/>
                <a:sym typeface="Arial" panose="020B0604020202020204"/>
              </a:rPr>
              <a:t>1</a:t>
            </a:r>
            <a:r>
              <a:rPr lang="en-US">
                <a:latin typeface="Times" panose="02020603050405020304" pitchFamily="18" charset="0"/>
                <a:cs typeface="Times" panose="02020603050405020304" pitchFamily="18" charset="0"/>
              </a:rPr>
              <a:t>.</a:t>
            </a:r>
            <a:r>
              <a:rPr lang="en-US" altLang="en-US">
                <a:latin typeface="Times New Roman" panose="02020603050405020304" charset="0"/>
                <a:cs typeface="Times New Roman" panose="02020603050405020304" charset="0"/>
              </a:rPr>
              <a:t>GIỚI THIỆU MÔN HỌC V</a:t>
            </a:r>
            <a:r>
              <a:rPr lang="" altLang="en-US">
                <a:latin typeface="Times New Roman" panose="02020603050405020304" charset="0"/>
                <a:cs typeface="Times New Roman" panose="02020603050405020304" charset="0"/>
              </a:rPr>
              <a:t>À</a:t>
            </a:r>
            <a:r>
              <a:rPr lang="en-US" altLang="en-US">
                <a:latin typeface="Times New Roman" panose="02020603050405020304" charset="0"/>
                <a:cs typeface="Times New Roman" panose="02020603050405020304" charset="0"/>
              </a:rPr>
              <a:t>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Ề T</a:t>
            </a:r>
            <a:r>
              <a:rPr lang="" altLang="en-US">
                <a:latin typeface="Times New Roman" panose="02020603050405020304" charset="0"/>
                <a:cs typeface="Times New Roman" panose="02020603050405020304" charset="0"/>
              </a:rPr>
              <a:t>À</a:t>
            </a:r>
            <a:r>
              <a:rPr lang="en-US" altLang="en-US">
                <a:latin typeface="Times New Roman" panose="02020603050405020304" charset="0"/>
                <a:cs typeface="Times New Roman" panose="02020603050405020304" charset="0"/>
              </a:rPr>
              <a:t>I </a:t>
            </a:r>
            <a:endParaRPr lang="en-US" altLang="en-US">
              <a:latin typeface="Times New Roman" panose="02020603050405020304" charset="0"/>
              <a:cs typeface="Times New Roman" panose="02020603050405020304" charset="0"/>
            </a:endParaRPr>
          </a:p>
        </p:txBody>
      </p:sp>
      <p:sp>
        <p:nvSpPr>
          <p:cNvPr id="118" name="Google Shape;118;p20"/>
          <p:cNvSpPr txBox="1">
            <a:spLocks noGrp="1"/>
          </p:cNvSpPr>
          <p:nvPr>
            <p:ph type="body" idx="1"/>
          </p:nvPr>
        </p:nvSpPr>
        <p:spPr>
          <a:xfrm>
            <a:off x="3481200" y="388800"/>
            <a:ext cx="5590954" cy="4268109"/>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altLang="en-US">
                <a:latin typeface="Times New Roman" panose="02020603050405020304" charset="0"/>
                <a:cs typeface="Times New Roman" panose="02020603050405020304" charset="0"/>
              </a:rPr>
              <a:t>Vấn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ề: Khó kh</a:t>
            </a:r>
            <a:r>
              <a:rPr lang="" altLang="en-US">
                <a:latin typeface="Times New Roman" panose="02020603050405020304" charset="0"/>
                <a:cs typeface="Times New Roman" panose="02020603050405020304" charset="0"/>
              </a:rPr>
              <a:t>ă</a:t>
            </a:r>
            <a:r>
              <a:rPr lang="en-US" altLang="en-US">
                <a:latin typeface="Times New Roman" panose="02020603050405020304" charset="0"/>
                <a:cs typeface="Times New Roman" panose="02020603050405020304" charset="0"/>
              </a:rPr>
              <a:t>n trong dạy chữ cái cho trẻ qua vật thể thực tế.</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US">
                <a:latin typeface="Times New Roman" panose="02020603050405020304" charset="0"/>
                <a:cs typeface="Times New Roman" panose="02020603050405020304" charset="0"/>
              </a:rPr>
              <a:t>Giải pháp: Ứng dụng AI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ể nhận diện tự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ộng chữ cái từ hình ảnh vật thể.</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US">
                <a:latin typeface="Times New Roman" panose="02020603050405020304" charset="0"/>
                <a:cs typeface="Times New Roman" panose="02020603050405020304" charset="0"/>
              </a:rPr>
              <a:t>Mục tiêu: Xây dựng hệ thống real-time,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ộ chính xác &gt;85%, giao diện thân thiện.</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21"/>
          <p:cNvPicPr preferRelativeResize="0">
            <a:picLocks noGrp="1"/>
          </p:cNvPicPr>
          <p:nvPr>
            <p:ph type="pic" idx="2"/>
          </p:nvPr>
        </p:nvPicPr>
        <p:blipFill rotWithShape="1">
          <a:blip r:embed="rId1"/>
          <a:srcRect t="14674" b="14674"/>
          <a:stretch>
            <a:fillRect/>
          </a:stretch>
        </p:blipFill>
        <p:spPr>
          <a:xfrm>
            <a:off x="0" y="2995200"/>
            <a:ext cx="3041999" cy="2149199"/>
          </a:xfrm>
          <a:prstGeom prst="rect">
            <a:avLst/>
          </a:prstGeom>
        </p:spPr>
      </p:pic>
      <p:sp>
        <p:nvSpPr>
          <p:cNvPr id="124" name="Google Shape;124;p21"/>
          <p:cNvSpPr txBox="1">
            <a:spLocks noGrp="1"/>
          </p:cNvSpPr>
          <p:nvPr>
            <p:ph type="ctrTitle"/>
          </p:nvPr>
        </p:nvSpPr>
        <p:spPr>
          <a:xfrm>
            <a:off x="142770" y="1077010"/>
            <a:ext cx="2847900" cy="918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atin typeface="Times" panose="02020603050405020304" pitchFamily="18" charset="0"/>
                <a:ea typeface="Arial" panose="020B0604020202020204"/>
                <a:cs typeface="Times" panose="02020603050405020304" pitchFamily="18" charset="0"/>
                <a:sym typeface="Arial" panose="020B0604020202020204"/>
              </a:rPr>
              <a:t>2.</a:t>
            </a:r>
            <a:r>
              <a:rPr lang="en-US" altLang="en-US">
                <a:latin typeface="Times New Roman" panose="02020603050405020304" charset="0"/>
                <a:ea typeface="Arial" panose="020B0604020202020204"/>
                <a:cs typeface="Times New Roman" panose="02020603050405020304" charset="0"/>
                <a:sym typeface="Arial" panose="020B0604020202020204"/>
              </a:rPr>
              <a:t>Tổng quan công nghệ</a:t>
            </a:r>
            <a:endParaRPr lang="en-US" altLang="en-US">
              <a:latin typeface="Times New Roman" panose="02020603050405020304" charset="0"/>
              <a:ea typeface="Arial" panose="020B0604020202020204"/>
              <a:cs typeface="Times New Roman" panose="02020603050405020304" charset="0"/>
              <a:sym typeface="Arial" panose="020B0604020202020204"/>
            </a:endParaRPr>
          </a:p>
        </p:txBody>
      </p:sp>
      <p:sp>
        <p:nvSpPr>
          <p:cNvPr id="3" name="Text Box 2"/>
          <p:cNvSpPr txBox="1"/>
          <p:nvPr/>
        </p:nvSpPr>
        <p:spPr>
          <a:xfrm>
            <a:off x="3425825" y="549910"/>
            <a:ext cx="5080000" cy="3165475"/>
          </a:xfrm>
          <a:prstGeom prst="rect">
            <a:avLst/>
          </a:prstGeom>
        </p:spPr>
        <p:txBody>
          <a:bodyPr>
            <a:noAutofit/>
          </a:bodyPr>
          <a:p>
            <a:pPr marL="0" indent="0" algn="just" eaLnBrk="1" fontAlgn="auto" latinLnBrk="0" hangingPunct="1">
              <a:lnSpc>
                <a:spcPct val="150000"/>
              </a:lnSpc>
              <a:spcBef>
                <a:spcPct val="0"/>
              </a:spcBef>
              <a:spcAft>
                <a:spcPct val="0"/>
              </a:spcAft>
              <a:buFont typeface="Arial" panose="020B0604020202020204"/>
              <a:buChar char="•"/>
            </a:pPr>
            <a:r>
              <a:rPr lang="en-US" altLang="en-US" sz="2000" b="0" i="0">
                <a:solidFill>
                  <a:srgbClr val="404040"/>
                </a:solidFill>
                <a:latin typeface="Times New Roman" panose="02020603050405020304" charset="0"/>
                <a:ea typeface="quote-cjk-patch"/>
                <a:cs typeface="Times New Roman" panose="02020603050405020304" charset="0"/>
              </a:rPr>
              <a:t>Giới thiệu YOLOv5: </a:t>
            </a:r>
            <a:r>
              <a:rPr lang="" altLang="en-US" sz="2000" b="0" i="0">
                <a:solidFill>
                  <a:srgbClr val="404040"/>
                </a:solidFill>
                <a:latin typeface="Times New Roman" panose="02020603050405020304" charset="0"/>
                <a:ea typeface="quote-cjk-patch"/>
                <a:cs typeface="Times New Roman" panose="02020603050405020304" charset="0"/>
              </a:rPr>
              <a:t>Ư</a:t>
            </a:r>
            <a:r>
              <a:rPr lang="en-US" altLang="en-US" sz="2000" b="0" i="0">
                <a:solidFill>
                  <a:srgbClr val="404040"/>
                </a:solidFill>
                <a:latin typeface="Times New Roman" panose="02020603050405020304" charset="0"/>
                <a:ea typeface="quote-cjk-patch"/>
                <a:cs typeface="Times New Roman" panose="02020603050405020304" charset="0"/>
              </a:rPr>
              <a:t>u </a:t>
            </a:r>
            <a:r>
              <a:rPr lang="" altLang="en-US" sz="2000" b="0" i="0">
                <a:solidFill>
                  <a:srgbClr val="404040"/>
                </a:solidFill>
                <a:latin typeface="Times New Roman" panose="02020603050405020304" charset="0"/>
                <a:ea typeface="quote-cjk-patch"/>
                <a:cs typeface="Times New Roman" panose="02020603050405020304" charset="0"/>
              </a:rPr>
              <a:t>đ</a:t>
            </a:r>
            <a:r>
              <a:rPr lang="en-US" altLang="en-US" sz="2000" b="0" i="0">
                <a:solidFill>
                  <a:srgbClr val="404040"/>
                </a:solidFill>
                <a:latin typeface="Times New Roman" panose="02020603050405020304" charset="0"/>
                <a:ea typeface="quote-cjk-patch"/>
                <a:cs typeface="Times New Roman" panose="02020603050405020304" charset="0"/>
              </a:rPr>
              <a:t>iểm về tốc </a:t>
            </a:r>
            <a:r>
              <a:rPr lang="" altLang="en-US" sz="2000" b="0" i="0">
                <a:solidFill>
                  <a:srgbClr val="404040"/>
                </a:solidFill>
                <a:latin typeface="Times New Roman" panose="02020603050405020304" charset="0"/>
                <a:ea typeface="quote-cjk-patch"/>
                <a:cs typeface="Times New Roman" panose="02020603050405020304" charset="0"/>
              </a:rPr>
              <a:t>đ</a:t>
            </a:r>
            <a:r>
              <a:rPr lang="en-US" altLang="en-US" sz="2000" b="0" i="0">
                <a:solidFill>
                  <a:srgbClr val="404040"/>
                </a:solidFill>
                <a:latin typeface="Times New Roman" panose="02020603050405020304" charset="0"/>
                <a:ea typeface="quote-cjk-patch"/>
                <a:cs typeface="Times New Roman" panose="02020603050405020304" charset="0"/>
              </a:rPr>
              <a:t>ộ, </a:t>
            </a:r>
            <a:r>
              <a:rPr lang="" altLang="en-US" sz="2000" b="0" i="0">
                <a:solidFill>
                  <a:srgbClr val="404040"/>
                </a:solidFill>
                <a:latin typeface="Times New Roman" panose="02020603050405020304" charset="0"/>
                <a:ea typeface="quote-cjk-patch"/>
                <a:cs typeface="Times New Roman" panose="02020603050405020304" charset="0"/>
              </a:rPr>
              <a:t>đ</a:t>
            </a:r>
            <a:r>
              <a:rPr lang="en-US" altLang="en-US" sz="2000" b="0" i="0">
                <a:solidFill>
                  <a:srgbClr val="404040"/>
                </a:solidFill>
                <a:latin typeface="Times New Roman" panose="02020603050405020304" charset="0"/>
                <a:ea typeface="quote-cjk-patch"/>
                <a:cs typeface="Times New Roman" panose="02020603050405020304" charset="0"/>
              </a:rPr>
              <a:t>ộ chính xác so với các mô hình khác (YOLOv4, Faster R-CNN).</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r>
              <a:rPr lang="en-US" altLang="en-US" sz="2000" b="0" i="0">
                <a:solidFill>
                  <a:srgbClr val="404040"/>
                </a:solidFill>
                <a:latin typeface="Times New Roman" panose="02020603050405020304" charset="0"/>
                <a:ea typeface="quote-cjk-patch"/>
                <a:cs typeface="Times New Roman" panose="02020603050405020304" charset="0"/>
              </a:rPr>
              <a:t>Kiến trúc mô hình (hình ảnh minh họa khối Backbone, Neck, Head).</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r>
              <a:rPr lang="en-US" altLang="en-US" sz="2000" b="0" i="0">
                <a:solidFill>
                  <a:srgbClr val="404040"/>
                </a:solidFill>
                <a:latin typeface="Times New Roman" panose="02020603050405020304" charset="0"/>
                <a:ea typeface="quote-cjk-patch"/>
                <a:cs typeface="Times New Roman" panose="02020603050405020304" charset="0"/>
              </a:rPr>
              <a:t>L</a:t>
            </a:r>
            <a:r>
              <a:rPr lang="" altLang="en-US" sz="2000" b="0" i="0">
                <a:solidFill>
                  <a:srgbClr val="404040"/>
                </a:solidFill>
                <a:latin typeface="Times New Roman" panose="02020603050405020304" charset="0"/>
                <a:ea typeface="quote-cjk-patch"/>
                <a:cs typeface="Times New Roman" panose="02020603050405020304" charset="0"/>
              </a:rPr>
              <a:t>ý</a:t>
            </a:r>
            <a:r>
              <a:rPr lang="en-US" altLang="en-US" sz="2000" b="0" i="0">
                <a:solidFill>
                  <a:srgbClr val="404040"/>
                </a:solidFill>
                <a:latin typeface="Times New Roman" panose="02020603050405020304" charset="0"/>
                <a:ea typeface="quote-cjk-patch"/>
                <a:cs typeface="Times New Roman" panose="02020603050405020304" charset="0"/>
              </a:rPr>
              <a:t> do chọn YOLOv5s: Nhẹ, phù hợp triển khai real-time.</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algn="just" eaLnBrk="1" fontAlgn="auto" latinLnBrk="0" hangingPunct="1">
              <a:lnSpc>
                <a:spcPct val="150000"/>
              </a:lnSpc>
              <a:spcBef>
                <a:spcPct val="0"/>
              </a:spcBef>
              <a:spcAft>
                <a:spcPct val="0"/>
              </a:spcAft>
              <a:buFont typeface="Arial" panose="020B0604020202020204"/>
              <a:buChar char="•"/>
            </a:pPr>
            <a:endParaRPr lang="en-US" altLang="en-US" sz="2000" b="0" i="0">
              <a:solidFill>
                <a:srgbClr val="404040"/>
              </a:solidFill>
              <a:latin typeface="Times New Roman" panose="02020603050405020304" charset="0"/>
              <a:ea typeface="quote-cjk-patch"/>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2"/>
          <p:cNvPicPr preferRelativeResize="0">
            <a:picLocks noGrp="1"/>
          </p:cNvPicPr>
          <p:nvPr>
            <p:ph type="pic" idx="2"/>
          </p:nvPr>
        </p:nvPicPr>
        <p:blipFill rotWithShape="1">
          <a:blip r:embed="rId1"/>
          <a:srcRect t="14674" b="14674"/>
          <a:stretch>
            <a:fillRect/>
          </a:stretch>
        </p:blipFill>
        <p:spPr>
          <a:xfrm>
            <a:off x="0" y="2995200"/>
            <a:ext cx="3041999" cy="2149199"/>
          </a:xfrm>
          <a:prstGeom prst="rect">
            <a:avLst/>
          </a:prstGeom>
        </p:spPr>
      </p:pic>
      <p:sp>
        <p:nvSpPr>
          <p:cNvPr id="131" name="Google Shape;131;p22"/>
          <p:cNvSpPr txBox="1">
            <a:spLocks noGrp="1"/>
          </p:cNvSpPr>
          <p:nvPr>
            <p:ph type="ctrTitle"/>
          </p:nvPr>
        </p:nvSpPr>
        <p:spPr>
          <a:xfrm>
            <a:off x="211223" y="961675"/>
            <a:ext cx="2619551" cy="15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US" sz="2700">
                <a:latin typeface="Times" panose="02020603050405020304" pitchFamily="18" charset="0"/>
                <a:ea typeface="Arial" panose="020B0604020202020204"/>
                <a:cs typeface="Times" panose="02020603050405020304" pitchFamily="18" charset="0"/>
                <a:sym typeface="Arial" panose="020B0604020202020204"/>
              </a:rPr>
              <a:t>3. </a:t>
            </a:r>
            <a:r>
              <a:rPr lang="en-US" altLang="en-US" sz="2700">
                <a:latin typeface="Times" panose="02020603050405020304" pitchFamily="18" charset="0"/>
                <a:ea typeface="Arial" panose="020B0604020202020204"/>
                <a:cs typeface="Times" panose="02020603050405020304" pitchFamily="18" charset="0"/>
                <a:sym typeface="Arial" panose="020B0604020202020204"/>
              </a:rPr>
              <a:t>Quy trình thực hiện</a:t>
            </a:r>
            <a:endParaRPr lang="en-US" altLang="en-US" sz="2700">
              <a:latin typeface="Times" panose="02020603050405020304" pitchFamily="18" charset="0"/>
              <a:ea typeface="Arial" panose="020B0604020202020204"/>
              <a:cs typeface="Times" panose="02020603050405020304" pitchFamily="18" charset="0"/>
              <a:sym typeface="Arial" panose="020B0604020202020204"/>
            </a:endParaRPr>
          </a:p>
        </p:txBody>
      </p:sp>
      <p:sp>
        <p:nvSpPr>
          <p:cNvPr id="2" name="Text Box 1"/>
          <p:cNvSpPr txBox="1"/>
          <p:nvPr/>
        </p:nvSpPr>
        <p:spPr>
          <a:xfrm>
            <a:off x="3365500" y="277495"/>
            <a:ext cx="5080000" cy="2891155"/>
          </a:xfrm>
          <a:prstGeom prst="rect">
            <a:avLst/>
          </a:prstGeom>
        </p:spPr>
        <p:txBody>
          <a:bodyPr>
            <a:noAutofit/>
          </a:bodyPr>
          <a:p>
            <a:pPr marL="0" indent="0" eaLnBrk="1" fontAlgn="auto" latinLnBrk="0" hangingPunct="1">
              <a:lnSpc>
                <a:spcPct val="100000"/>
              </a:lnSpc>
              <a:spcBef>
                <a:spcPct val="0"/>
              </a:spcBef>
              <a:spcAft>
                <a:spcPct val="0"/>
              </a:spcAft>
              <a:buAutoNum type="arabicPeriod"/>
            </a:pPr>
            <a:r>
              <a:rPr lang="en-US" altLang="en-US" sz="2000" b="0" i="0">
                <a:solidFill>
                  <a:srgbClr val="404040"/>
                </a:solidFill>
                <a:latin typeface="Times New Roman" panose="02020603050405020304" charset="0"/>
                <a:ea typeface="quote-cjk-patch"/>
                <a:cs typeface="Times New Roman" panose="02020603050405020304" charset="0"/>
              </a:rPr>
              <a:t>Thu thập dữ liệu: 5,000+ ảnh vật thể (ví dụ: "a" - áo, "b" - bàn).</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r>
              <a:rPr lang="en-US" altLang="en-US" sz="2000" b="0" i="0">
                <a:solidFill>
                  <a:srgbClr val="404040"/>
                </a:solidFill>
                <a:latin typeface="Times New Roman" panose="02020603050405020304" charset="0"/>
                <a:ea typeface="quote-cjk-patch"/>
                <a:cs typeface="Times New Roman" panose="02020603050405020304" charset="0"/>
              </a:rPr>
              <a:t>Tiền xử l</a:t>
            </a:r>
            <a:r>
              <a:rPr lang="" altLang="en-US" sz="2000" b="0" i="0">
                <a:solidFill>
                  <a:srgbClr val="404040"/>
                </a:solidFill>
                <a:latin typeface="Times New Roman" panose="02020603050405020304" charset="0"/>
                <a:ea typeface="quote-cjk-patch"/>
                <a:cs typeface="Times New Roman" panose="02020603050405020304" charset="0"/>
              </a:rPr>
              <a:t>ý</a:t>
            </a:r>
            <a:r>
              <a:rPr lang="en-US" altLang="en-US" sz="2000" b="0" i="0">
                <a:solidFill>
                  <a:srgbClr val="404040"/>
                </a:solidFill>
                <a:latin typeface="Times New Roman" panose="02020603050405020304" charset="0"/>
                <a:ea typeface="quote-cjk-patch"/>
                <a:cs typeface="Times New Roman" panose="02020603050405020304" charset="0"/>
              </a:rPr>
              <a:t>: Resize 640x640, augment dữ liệu (xoay, lật, cân bằng sáng).</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r>
              <a:rPr lang="en-US" altLang="en-US" sz="2000" b="0" i="0">
                <a:solidFill>
                  <a:srgbClr val="404040"/>
                </a:solidFill>
                <a:latin typeface="Times New Roman" panose="02020603050405020304" charset="0"/>
                <a:ea typeface="quote-cjk-patch"/>
                <a:cs typeface="Times New Roman" panose="02020603050405020304" charset="0"/>
              </a:rPr>
              <a:t>Huấn luyện: Fine-tune YOLOv5s trên GPU, sử dụng CIoU Loss.</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r>
              <a:rPr lang="" altLang="en-US" sz="2000" b="0" i="0">
                <a:solidFill>
                  <a:srgbClr val="404040"/>
                </a:solidFill>
                <a:latin typeface="Times New Roman" panose="02020603050405020304" charset="0"/>
                <a:ea typeface="quote-cjk-patch"/>
                <a:cs typeface="Times New Roman" panose="02020603050405020304" charset="0"/>
              </a:rPr>
              <a:t>Đ</a:t>
            </a:r>
            <a:r>
              <a:rPr lang="en-US" altLang="en-US" sz="2000" b="0" i="0">
                <a:solidFill>
                  <a:srgbClr val="404040"/>
                </a:solidFill>
                <a:latin typeface="Times New Roman" panose="02020603050405020304" charset="0"/>
                <a:ea typeface="quote-cjk-patch"/>
                <a:cs typeface="Times New Roman" panose="02020603050405020304" charset="0"/>
              </a:rPr>
              <a:t>ánh giá: mAP@0.5, FPS, confusion matrix.</a:t>
            </a: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endParaRPr lang="en-US" altLang="en-US" sz="2000" b="0" i="0">
              <a:solidFill>
                <a:srgbClr val="404040"/>
              </a:solidFill>
              <a:latin typeface="Times New Roman" panose="02020603050405020304" charset="0"/>
              <a:ea typeface="quote-cjk-patch"/>
              <a:cs typeface="Times New Roman" panose="02020603050405020304" charset="0"/>
            </a:endParaRPr>
          </a:p>
          <a:p>
            <a:pPr marL="0" indent="0" eaLnBrk="1" fontAlgn="auto" latinLnBrk="0" hangingPunct="1">
              <a:lnSpc>
                <a:spcPct val="100000"/>
              </a:lnSpc>
              <a:spcBef>
                <a:spcPct val="0"/>
              </a:spcBef>
              <a:spcAft>
                <a:spcPct val="0"/>
              </a:spcAft>
              <a:buAutoNum type="arabicPeriod"/>
            </a:pPr>
            <a:r>
              <a:rPr lang="en-US" altLang="en-US" sz="2000" b="0" i="0">
                <a:solidFill>
                  <a:srgbClr val="404040"/>
                </a:solidFill>
                <a:latin typeface="Times New Roman" panose="02020603050405020304" charset="0"/>
                <a:ea typeface="quote-cjk-patch"/>
                <a:cs typeface="Times New Roman" panose="02020603050405020304" charset="0"/>
              </a:rPr>
              <a:t>Triển khai: Giao diện Streamlit hoặc ứng dụng mobile.</a:t>
            </a:r>
            <a:endParaRPr lang="en-US" altLang="en-US" sz="2000" b="0" i="0">
              <a:solidFill>
                <a:srgbClr val="404040"/>
              </a:solidFill>
              <a:latin typeface="Times New Roman" panose="02020603050405020304" charset="0"/>
              <a:ea typeface="quote-cjk-patch"/>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ctrTitle"/>
          </p:nvPr>
        </p:nvSpPr>
        <p:spPr>
          <a:xfrm>
            <a:off x="257962" y="830280"/>
            <a:ext cx="2817300" cy="21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latin typeface="Times" panose="02020603050405020304" pitchFamily="18" charset="0"/>
                <a:ea typeface="Arial" panose="020B0604020202020204"/>
                <a:cs typeface="Times" panose="02020603050405020304" pitchFamily="18" charset="0"/>
                <a:sym typeface="Arial" panose="020B0604020202020204"/>
              </a:rPr>
              <a:t>4 .</a:t>
            </a:r>
            <a:r>
              <a:rPr lang="en-US" altLang="en-US">
                <a:latin typeface="Times" panose="02020603050405020304" pitchFamily="18" charset="0"/>
                <a:ea typeface="Arial" panose="020B0604020202020204"/>
                <a:cs typeface="Times" panose="02020603050405020304" pitchFamily="18" charset="0"/>
                <a:sym typeface="Arial" panose="020B0604020202020204"/>
              </a:rPr>
              <a:t>Ứng dụng &amp; </a:t>
            </a:r>
            <a:r>
              <a:rPr lang="" altLang="en-US">
                <a:latin typeface="Times" panose="02020603050405020304" pitchFamily="18" charset="0"/>
                <a:ea typeface="Arial" panose="020B0604020202020204"/>
                <a:cs typeface="Times" panose="02020603050405020304" pitchFamily="18" charset="0"/>
                <a:sym typeface="Arial" panose="020B0604020202020204"/>
              </a:rPr>
              <a:t>ý</a:t>
            </a:r>
            <a:r>
              <a:rPr lang="en-US" altLang="en-US">
                <a:latin typeface="Times" panose="02020603050405020304" pitchFamily="18" charset="0"/>
                <a:ea typeface="Arial" panose="020B0604020202020204"/>
                <a:cs typeface="Times" panose="02020603050405020304" pitchFamily="18" charset="0"/>
                <a:sym typeface="Arial" panose="020B0604020202020204"/>
              </a:rPr>
              <a:t> ngh</a:t>
            </a:r>
            <a:r>
              <a:rPr lang="" altLang="en-US">
                <a:latin typeface="Times" panose="02020603050405020304" pitchFamily="18" charset="0"/>
                <a:ea typeface="Arial" panose="020B0604020202020204"/>
                <a:cs typeface="Times" panose="02020603050405020304" pitchFamily="18" charset="0"/>
                <a:sym typeface="Arial" panose="020B0604020202020204"/>
              </a:rPr>
              <a:t>ĩ</a:t>
            </a:r>
            <a:r>
              <a:rPr lang="en-US" altLang="en-US">
                <a:latin typeface="Times" panose="02020603050405020304" pitchFamily="18" charset="0"/>
                <a:ea typeface="Arial" panose="020B0604020202020204"/>
                <a:cs typeface="Times" panose="02020603050405020304" pitchFamily="18" charset="0"/>
                <a:sym typeface="Arial" panose="020B0604020202020204"/>
              </a:rPr>
              <a:t>a</a:t>
            </a:r>
            <a:endParaRPr lang="en-US" altLang="en-US">
              <a:latin typeface="Times" panose="02020603050405020304" pitchFamily="18" charset="0"/>
              <a:ea typeface="Arial" panose="020B0604020202020204"/>
              <a:cs typeface="Times" panose="02020603050405020304" pitchFamily="18" charset="0"/>
              <a:sym typeface="Arial" panose="020B0604020202020204"/>
            </a:endParaRPr>
          </a:p>
          <a:p>
            <a:pPr marL="0" lvl="0" indent="0" algn="ctr" rtl="0">
              <a:spcBef>
                <a:spcPts val="0"/>
              </a:spcBef>
              <a:spcAft>
                <a:spcPts val="0"/>
              </a:spcAft>
              <a:buNone/>
            </a:pPr>
            <a:endParaRPr>
              <a:latin typeface="Times" panose="02020603050405020304" pitchFamily="18" charset="0"/>
              <a:ea typeface="Arial" panose="020B0604020202020204"/>
              <a:cs typeface="Times" panose="02020603050405020304" pitchFamily="18" charset="0"/>
              <a:sym typeface="Arial" panose="020B0604020202020204"/>
            </a:endParaRPr>
          </a:p>
        </p:txBody>
      </p:sp>
      <p:sp>
        <p:nvSpPr>
          <p:cNvPr id="138" name="Google Shape;138;p23"/>
          <p:cNvSpPr txBox="1">
            <a:spLocks noGrp="1"/>
          </p:cNvSpPr>
          <p:nvPr>
            <p:ph type="body" idx="1"/>
          </p:nvPr>
        </p:nvSpPr>
        <p:spPr>
          <a:xfrm>
            <a:off x="3616990" y="313831"/>
            <a:ext cx="4903500" cy="264314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Giáo dục: Hỗ trợ trẻ học chữ qua hình ảnh.</a:t>
            </a:r>
            <a:endPar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endParaRPr>
          </a:p>
          <a:p>
            <a:pPr marL="0" lvl="0" indent="0" algn="l" rtl="0">
              <a:spcBef>
                <a:spcPts val="0"/>
              </a:spcBef>
              <a:spcAft>
                <a:spcPts val="0"/>
              </a:spcAft>
              <a:buNone/>
            </a:pPr>
            <a:endPar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endParaRPr>
          </a:p>
          <a:p>
            <a:pPr marL="0" lvl="0" indent="0" algn="l" rtl="0">
              <a:spcBef>
                <a:spcPts val="0"/>
              </a:spcBef>
              <a:spcAft>
                <a:spcPts val="0"/>
              </a:spcAft>
              <a:buNone/>
            </a:pP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Xã hội: Tiềm n</a:t>
            </a:r>
            <a:r>
              <a:rPr lang=""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ă</a:t>
            </a: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ng ứng dụng cho ng</a:t>
            </a:r>
            <a:r>
              <a:rPr lang=""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ư</a:t>
            </a: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ời khuyết tật.</a:t>
            </a:r>
            <a:endPar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endParaRPr>
          </a:p>
          <a:p>
            <a:pPr marL="0" lvl="0" indent="0" algn="l" rtl="0">
              <a:spcBef>
                <a:spcPts val="0"/>
              </a:spcBef>
              <a:spcAft>
                <a:spcPts val="0"/>
              </a:spcAft>
              <a:buNone/>
            </a:pPr>
            <a:endPar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endParaRPr>
          </a:p>
          <a:p>
            <a:pPr marL="0" lvl="0" indent="0" algn="l" rtl="0">
              <a:spcBef>
                <a:spcPts val="0"/>
              </a:spcBef>
              <a:spcAft>
                <a:spcPts val="0"/>
              </a:spcAft>
              <a:buNone/>
            </a:pP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Công nghệ: Mở rộng sang nhận diện ngôn ngữ k</a:t>
            </a:r>
            <a:r>
              <a:rPr lang=""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ý</a:t>
            </a:r>
            <a:r>
              <a:rPr lang="en-US" altLang="en-US"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rPr>
              <a:t> hiệu.</a:t>
            </a:r>
            <a:br>
              <a:rPr lang="en-US" sz="2000" b="1">
                <a:solidFill>
                  <a:srgbClr val="000000"/>
                </a:solidFill>
                <a:latin typeface="Times" panose="02020603050405020304" pitchFamily="18" charset="0"/>
                <a:ea typeface="Arial" panose="020B0604020202020204"/>
                <a:cs typeface="Times" panose="02020603050405020304" pitchFamily="18" charset="0"/>
                <a:sym typeface="Arial" panose="020B0604020202020204"/>
              </a:rPr>
            </a:br>
            <a:endParaRPr sz="2000">
              <a:solidFill>
                <a:srgbClr val="000000"/>
              </a:solidFill>
              <a:latin typeface="Times" panose="02020603050405020304" pitchFamily="18" charset="0"/>
              <a:ea typeface="Arial" panose="020B0604020202020204"/>
              <a:cs typeface="Times" panose="02020603050405020304" pitchFamily="18" charset="0"/>
              <a:sym typeface="Arial" panose="020B0604020202020204"/>
            </a:endParaRPr>
          </a:p>
        </p:txBody>
      </p:sp>
      <p:pic>
        <p:nvPicPr>
          <p:cNvPr id="1026" name="Picture 2" descr="Phân biệt Java và JavaScrip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1" y="2956980"/>
            <a:ext cx="3076303" cy="2186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0"/>
          <p:cNvPicPr preferRelativeResize="0">
            <a:picLocks noGrp="1"/>
          </p:cNvPicPr>
          <p:nvPr>
            <p:ph type="pic" idx="2"/>
          </p:nvPr>
        </p:nvPicPr>
        <p:blipFill rotWithShape="1">
          <a:blip r:embed="rId1"/>
          <a:srcRect t="14674" b="14674"/>
          <a:stretch>
            <a:fillRect/>
          </a:stretch>
        </p:blipFill>
        <p:spPr>
          <a:xfrm>
            <a:off x="0" y="2995200"/>
            <a:ext cx="3041999" cy="2149199"/>
          </a:xfrm>
          <a:prstGeom prst="rect">
            <a:avLst/>
          </a:prstGeom>
        </p:spPr>
      </p:pic>
      <p:sp>
        <p:nvSpPr>
          <p:cNvPr id="117" name="Google Shape;117;p20"/>
          <p:cNvSpPr txBox="1">
            <a:spLocks noGrp="1"/>
          </p:cNvSpPr>
          <p:nvPr>
            <p:ph type="ctrTitle"/>
          </p:nvPr>
        </p:nvSpPr>
        <p:spPr>
          <a:xfrm>
            <a:off x="71846" y="814353"/>
            <a:ext cx="2913016" cy="164182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VN" altLang="en-US">
                <a:latin typeface="Times" panose="02020603050405020304" pitchFamily="18" charset="0"/>
                <a:cs typeface="Times" panose="02020603050405020304" pitchFamily="18" charset="0"/>
              </a:rPr>
              <a:t>5</a:t>
            </a:r>
            <a:r>
              <a:rPr lang="en-US">
                <a:latin typeface="Times" panose="02020603050405020304" pitchFamily="18" charset="0"/>
                <a:cs typeface="Times" panose="02020603050405020304" pitchFamily="18" charset="0"/>
              </a:rPr>
              <a:t>.</a:t>
            </a:r>
            <a:r>
              <a:rPr lang="en-US" altLang="en-US">
                <a:latin typeface="Times New Roman" panose="02020603050405020304" charset="0"/>
                <a:cs typeface="Times New Roman" panose="02020603050405020304" charset="0"/>
              </a:rPr>
              <a:t>Hạn chế &amp; H</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ớng phát triển</a:t>
            </a:r>
            <a:endParaRPr lang="en-US" altLang="en-US">
              <a:latin typeface="Times New Roman" panose="02020603050405020304" charset="0"/>
              <a:cs typeface="Times New Roman" panose="02020603050405020304" charset="0"/>
            </a:endParaRPr>
          </a:p>
        </p:txBody>
      </p:sp>
      <p:sp>
        <p:nvSpPr>
          <p:cNvPr id="118" name="Google Shape;118;p20"/>
          <p:cNvSpPr txBox="1">
            <a:spLocks noGrp="1"/>
          </p:cNvSpPr>
          <p:nvPr>
            <p:ph type="body" idx="1"/>
          </p:nvPr>
        </p:nvSpPr>
        <p:spPr>
          <a:xfrm>
            <a:off x="3481200" y="388800"/>
            <a:ext cx="5590954" cy="4268109"/>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altLang="en-US">
                <a:latin typeface="Times New Roman" panose="02020603050405020304" charset="0"/>
                <a:cs typeface="Times New Roman" panose="02020603050405020304" charset="0"/>
              </a:rPr>
              <a:t>Hạn chế:</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US">
                <a:latin typeface="Times New Roman" panose="02020603050405020304" charset="0"/>
                <a:cs typeface="Times New Roman" panose="02020603050405020304" charset="0"/>
              </a:rPr>
              <a:t>Ch</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a nhận diện </a:t>
            </a:r>
            <a:r>
              <a:rPr lang="" altLang="en-US">
                <a:latin typeface="Times New Roman" panose="02020603050405020304" charset="0"/>
                <a:cs typeface="Times New Roman" panose="02020603050405020304" charset="0"/>
              </a:rPr>
              <a:t>đư</a:t>
            </a:r>
            <a:r>
              <a:rPr lang="en-US" altLang="en-US">
                <a:latin typeface="Times New Roman" panose="02020603050405020304" charset="0"/>
                <a:cs typeface="Times New Roman" panose="02020603050405020304" charset="0"/>
              </a:rPr>
              <a:t>ợc 29 chữ cái tiếng Việt.</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US">
                <a:latin typeface="Times New Roman" panose="02020603050405020304" charset="0"/>
                <a:cs typeface="Times New Roman" panose="02020603050405020304" charset="0"/>
              </a:rPr>
              <a:t>Hiệu n</a:t>
            </a:r>
            <a:r>
              <a:rPr lang="" altLang="en-US">
                <a:latin typeface="Times New Roman" panose="02020603050405020304" charset="0"/>
                <a:cs typeface="Times New Roman" panose="02020603050405020304" charset="0"/>
              </a:rPr>
              <a:t>ă</a:t>
            </a:r>
            <a:r>
              <a:rPr lang="en-US" altLang="en-US">
                <a:latin typeface="Times New Roman" panose="02020603050405020304" charset="0"/>
                <a:cs typeface="Times New Roman" panose="02020603050405020304" charset="0"/>
              </a:rPr>
              <a:t>ng trên mobile cần tối </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u.</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r>
              <a:rPr lang="en-US" altLang="en-US">
                <a:latin typeface="Times New Roman" panose="02020603050405020304" charset="0"/>
                <a:cs typeface="Times New Roman" panose="02020603050405020304" charset="0"/>
              </a:rPr>
              <a:t>H</a:t>
            </a:r>
            <a:r>
              <a:rPr lang=""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ớng phát triển:</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US">
                <a:latin typeface="Times New Roman" panose="02020603050405020304" charset="0"/>
                <a:cs typeface="Times New Roman" panose="02020603050405020304" charset="0"/>
              </a:rPr>
              <a:t>Tích hợp text-to-speech </a:t>
            </a:r>
            <a:r>
              <a:rPr lang=""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ọc chữ cái.</a:t>
            </a:r>
            <a:endParaRPr lang="en-US" altLang="en-US">
              <a:latin typeface="Times New Roman" panose="02020603050405020304" charset="0"/>
              <a:cs typeface="Times New Roman" panose="02020603050405020304" charset="0"/>
            </a:endParaRPr>
          </a:p>
          <a:p>
            <a:pPr marL="0" lvl="0" indent="0" algn="just" rtl="0">
              <a:spcBef>
                <a:spcPts val="0"/>
              </a:spcBef>
              <a:spcAft>
                <a:spcPts val="0"/>
              </a:spcAft>
              <a:buNone/>
            </a:pPr>
            <a:endParaRPr lang="en-US" altLang="en-US">
              <a:latin typeface="Times New Roman" panose="02020603050405020304" charset="0"/>
              <a:cs typeface="Times New Roman" panose="02020603050405020304" charset="0"/>
            </a:endParaRPr>
          </a:p>
          <a:p>
            <a:pPr marL="0" lvl="0" indent="457200" algn="just" rtl="0">
              <a:spcBef>
                <a:spcPts val="0"/>
              </a:spcBef>
              <a:spcAft>
                <a:spcPts val="0"/>
              </a:spcAft>
              <a:buNone/>
            </a:pPr>
            <a:r>
              <a:rPr lang="en-US" altLang="en-US">
                <a:latin typeface="Times New Roman" panose="02020603050405020304" charset="0"/>
                <a:cs typeface="Times New Roman" panose="02020603050405020304" charset="0"/>
              </a:rPr>
              <a:t>Nâng cấp lên YOLOv8, phát triển app mobile.</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p24"/>
          <p:cNvSpPr txBox="1"/>
          <p:nvPr/>
        </p:nvSpPr>
        <p:spPr>
          <a:xfrm>
            <a:off x="6055232" y="1787361"/>
            <a:ext cx="30000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a:solidFill>
                  <a:schemeClr val="lt1"/>
                </a:solidFill>
                <a:latin typeface="Times" panose="02020603050405020304" pitchFamily="18" charset="0"/>
                <a:cs typeface="Times" panose="02020603050405020304" pitchFamily="18" charset="0"/>
              </a:rPr>
              <a:t>5.Demo chương trình</a:t>
            </a:r>
            <a:endParaRPr>
              <a:latin typeface="Times" panose="02020603050405020304" pitchFamily="18" charset="0"/>
              <a:cs typeface="Times" panose="02020603050405020304" pitchFamily="18" charset="0"/>
            </a:endParaRPr>
          </a:p>
        </p:txBody>
      </p:sp>
      <p:pic>
        <p:nvPicPr>
          <p:cNvPr id="2" name="Picture 1"/>
          <p:cNvPicPr>
            <a:picLocks noChangeAspect="1"/>
          </p:cNvPicPr>
          <p:nvPr/>
        </p:nvPicPr>
        <p:blipFill>
          <a:blip r:embed="rId1"/>
          <a:stretch>
            <a:fillRect/>
          </a:stretch>
        </p:blipFill>
        <p:spPr>
          <a:xfrm>
            <a:off x="0" y="0"/>
            <a:ext cx="5787390" cy="1499870"/>
          </a:xfrm>
          <a:prstGeom prst="rect">
            <a:avLst/>
          </a:prstGeom>
          <a:noFill/>
          <a:ln>
            <a:noFill/>
          </a:ln>
        </p:spPr>
      </p:pic>
      <p:pic>
        <p:nvPicPr>
          <p:cNvPr id="3" name="Picture 2"/>
          <p:cNvPicPr>
            <a:picLocks noChangeAspect="1"/>
          </p:cNvPicPr>
          <p:nvPr/>
        </p:nvPicPr>
        <p:blipFill>
          <a:blip r:embed="rId2"/>
          <a:stretch>
            <a:fillRect/>
          </a:stretch>
        </p:blipFill>
        <p:spPr>
          <a:xfrm>
            <a:off x="6350" y="1499870"/>
            <a:ext cx="5781040" cy="1717675"/>
          </a:xfrm>
          <a:prstGeom prst="rect">
            <a:avLst/>
          </a:prstGeom>
          <a:noFill/>
          <a:ln>
            <a:noFill/>
          </a:ln>
        </p:spPr>
      </p:pic>
      <p:pic>
        <p:nvPicPr>
          <p:cNvPr id="4" name="Picture 3"/>
          <p:cNvPicPr>
            <a:picLocks noChangeAspect="1"/>
          </p:cNvPicPr>
          <p:nvPr/>
        </p:nvPicPr>
        <p:blipFill>
          <a:blip r:embed="rId3"/>
          <a:stretch>
            <a:fillRect/>
          </a:stretch>
        </p:blipFill>
        <p:spPr>
          <a:xfrm>
            <a:off x="85725" y="3301365"/>
            <a:ext cx="5781040" cy="127381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2329</Words>
  <Application>WPS Presentation</Application>
  <PresentationFormat>On-screen Show (16:9)</PresentationFormat>
  <Paragraphs>67</Paragraphs>
  <Slides>8</Slides>
  <Notes>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8</vt:i4>
      </vt:variant>
    </vt:vector>
  </HeadingPairs>
  <TitlesOfParts>
    <vt:vector size="23" baseType="lpstr">
      <vt:lpstr>Arial</vt:lpstr>
      <vt:lpstr>SimSun</vt:lpstr>
      <vt:lpstr>Wingdings</vt:lpstr>
      <vt:lpstr>Arial</vt:lpstr>
      <vt:lpstr>Raleway</vt:lpstr>
      <vt:lpstr>Lato</vt:lpstr>
      <vt:lpstr>Times</vt:lpstr>
      <vt:lpstr>Times</vt:lpstr>
      <vt:lpstr>Times New Roman</vt:lpstr>
      <vt:lpstr>Microsoft YaHei</vt:lpstr>
      <vt:lpstr>Arial Unicode MS</vt:lpstr>
      <vt:lpstr>Times New Roman</vt:lpstr>
      <vt:lpstr>quote-cjk-patch</vt:lpstr>
      <vt:lpstr>Segoe Print</vt:lpstr>
      <vt:lpstr>Swiss</vt:lpstr>
      <vt:lpstr>Báo cáo thực tập chuyên ngành</vt:lpstr>
      <vt:lpstr>Mở đầu </vt:lpstr>
      <vt:lpstr>1.Các chức năng của hệ thống</vt:lpstr>
      <vt:lpstr>2.Cơ sở dữ liệu</vt:lpstr>
      <vt:lpstr>3. Sơ đồ usecase tổng quát</vt:lpstr>
      <vt:lpstr>4 .Các công nghệ sử dụng</vt:lpstr>
      <vt:lpstr>1.GIỚI THIỆU MÔN HỌC VÀ ĐỀ TÀI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Quốc Dương Nguyễn</dc:creator>
  <cp:lastModifiedBy>WPS_1697070697</cp:lastModifiedBy>
  <cp:revision>6</cp:revision>
  <dcterms:created xsi:type="dcterms:W3CDTF">2025-05-29T15:09:34Z</dcterms:created>
  <dcterms:modified xsi:type="dcterms:W3CDTF">2025-05-29T15:21:58Z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4B70E5B44FB54B938DFDF460400C7593_12</vt:lpwstr>
  </property>
  <property fmtid="{D5CDD505-2E9C-101B-9397-08002B2CF9AE}" pid="3" name="KSOProductBuildVer">
    <vt:lpwstr>1033-12.2.0.21179</vt:lpwstr>
  </property>
</Properties>
</file>