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Mako"/>
      <p:regular r:id="rId34"/>
    </p:embeddedFont>
    <p:embeddedFont>
      <p:font typeface="Crimson Tex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42" Type="http://schemas.openxmlformats.org/officeDocument/2006/relationships/font" Target="fonts/OpenSans-boldItalic.fntdata"/><Relationship Id="rId4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33" Type="http://schemas.openxmlformats.org/officeDocument/2006/relationships/font" Target="fonts/RussoOne-regular.fntdata"/><Relationship Id="rId32" Type="http://schemas.openxmlformats.org/officeDocument/2006/relationships/font" Target="fonts/Vidaloka-regular.fntdata"/><Relationship Id="rId35" Type="http://schemas.openxmlformats.org/officeDocument/2006/relationships/font" Target="fonts/CrimsonText-regular.fntdata"/><Relationship Id="rId34" Type="http://schemas.openxmlformats.org/officeDocument/2006/relationships/font" Target="fonts/Mako-regular.fntdata"/><Relationship Id="rId37" Type="http://schemas.openxmlformats.org/officeDocument/2006/relationships/font" Target="fonts/CrimsonText-italic.fntdata"/><Relationship Id="rId36" Type="http://schemas.openxmlformats.org/officeDocument/2006/relationships/font" Target="fonts/CrimsonText-bold.fntdata"/><Relationship Id="rId39" Type="http://schemas.openxmlformats.org/officeDocument/2006/relationships/font" Target="fonts/OpenSans-regular.fntdata"/><Relationship Id="rId38" Type="http://schemas.openxmlformats.org/officeDocument/2006/relationships/font" Target="fonts/CrimsonText-boldItalic.fntdata"/><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29" Type="http://schemas.openxmlformats.org/officeDocument/2006/relationships/font" Target="fonts/OpenSansSemiBo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31600c6ec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31600c6ec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31600c6ec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31600c6e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31600c6ec4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31600c6ec4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31600c6ec4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31600c6ec4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1600c6ec4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1600c6ec4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31600c6ec4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31600c6ec4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7a9a8b4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7a9a8b4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31600c6ec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31600c6ec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1600c6ec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1600c6ec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31600c6ec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31600c6ec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1600c6ec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1600c6e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1600c6ec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1600c6ec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31600c6e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31600c6e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31600c6ec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31600c6ec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https://husteduvn-my.sharepoint.com/:v:/g/personal/quan_dm210710_sis_hust_edu_vn/ERfiM1OJX3VOtN_XjVINrpUB5yiaRyzZt98U3yubsjaTqw?e=HuFF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visualgo.net/en" TargetMode="External"/><Relationship Id="rId4" Type="http://schemas.openxmlformats.org/officeDocument/2006/relationships/hyperlink" Target="https://visualgo.net/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846600"/>
            <a:ext cx="7064100" cy="280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ambria"/>
                <a:ea typeface="Cambria"/>
                <a:cs typeface="Cambria"/>
                <a:sym typeface="Cambria"/>
              </a:rPr>
              <a:t>OOP-Mini Project</a:t>
            </a:r>
            <a:endParaRPr sz="4800">
              <a:latin typeface="Cambria"/>
              <a:ea typeface="Cambria"/>
              <a:cs typeface="Cambria"/>
              <a:sym typeface="Cambria"/>
            </a:endParaRPr>
          </a:p>
          <a:p>
            <a:pPr indent="0" lvl="0" marL="0" rtl="0" algn="ctr">
              <a:spcBef>
                <a:spcPts val="0"/>
              </a:spcBef>
              <a:spcAft>
                <a:spcPts val="0"/>
              </a:spcAft>
              <a:buNone/>
            </a:pPr>
            <a:r>
              <a:rPr lang="en" sz="5500">
                <a:latin typeface="Cambria"/>
                <a:ea typeface="Cambria"/>
                <a:cs typeface="Cambria"/>
                <a:sym typeface="Cambria"/>
              </a:rPr>
              <a:t>Sorting Algorithm Demonstration</a:t>
            </a:r>
            <a:endParaRPr sz="5500">
              <a:latin typeface="Cambria"/>
              <a:ea typeface="Cambria"/>
              <a:cs typeface="Cambria"/>
              <a:sym typeface="Cambria"/>
            </a:endParaRPr>
          </a:p>
        </p:txBody>
      </p:sp>
      <p:sp>
        <p:nvSpPr>
          <p:cNvPr id="473" name="Google Shape;473;p54"/>
          <p:cNvSpPr txBox="1"/>
          <p:nvPr>
            <p:ph idx="1" type="subTitle"/>
          </p:nvPr>
        </p:nvSpPr>
        <p:spPr>
          <a:xfrm>
            <a:off x="1039975" y="4113275"/>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Team 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3"/>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Detailed Class Diagram- exception</a:t>
            </a:r>
            <a:endParaRPr b="1" sz="1900">
              <a:latin typeface="Montserrat"/>
              <a:ea typeface="Montserrat"/>
              <a:cs typeface="Montserrat"/>
              <a:sym typeface="Montserrat"/>
            </a:endParaRPr>
          </a:p>
        </p:txBody>
      </p:sp>
      <p:pic>
        <p:nvPicPr>
          <p:cNvPr id="552" name="Google Shape;552;p63"/>
          <p:cNvPicPr preferRelativeResize="0"/>
          <p:nvPr/>
        </p:nvPicPr>
        <p:blipFill>
          <a:blip r:embed="rId3">
            <a:alphaModFix/>
          </a:blip>
          <a:stretch>
            <a:fillRect/>
          </a:stretch>
        </p:blipFill>
        <p:spPr>
          <a:xfrm>
            <a:off x="152400" y="1065550"/>
            <a:ext cx="8839200" cy="2175890"/>
          </a:xfrm>
          <a:prstGeom prst="rect">
            <a:avLst/>
          </a:prstGeom>
          <a:noFill/>
          <a:ln>
            <a:noFill/>
          </a:ln>
        </p:spPr>
      </p:pic>
      <p:sp>
        <p:nvSpPr>
          <p:cNvPr id="553" name="Google Shape;553;p63"/>
          <p:cNvSpPr txBox="1"/>
          <p:nvPr/>
        </p:nvSpPr>
        <p:spPr>
          <a:xfrm>
            <a:off x="757475" y="3723475"/>
            <a:ext cx="809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Exception is the parent class.</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There are 4 specific exception for specific case: min and max value, object indication, data type, and the number of value.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4"/>
          <p:cNvSpPr txBox="1"/>
          <p:nvPr/>
        </p:nvSpPr>
        <p:spPr>
          <a:xfrm>
            <a:off x="0" y="293277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59" name="Google Shape;559;p64"/>
          <p:cNvSpPr txBox="1"/>
          <p:nvPr/>
        </p:nvSpPr>
        <p:spPr>
          <a:xfrm>
            <a:off x="181150" y="448825"/>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Inheritance</a:t>
            </a:r>
            <a:endParaRPr b="1" sz="1900">
              <a:latin typeface="Montserrat"/>
              <a:ea typeface="Montserrat"/>
              <a:cs typeface="Montserrat"/>
              <a:sym typeface="Montserrat"/>
            </a:endParaRPr>
          </a:p>
        </p:txBody>
      </p:sp>
      <p:sp>
        <p:nvSpPr>
          <p:cNvPr id="560" name="Google Shape;560;p64"/>
          <p:cNvSpPr txBox="1"/>
          <p:nvPr/>
        </p:nvSpPr>
        <p:spPr>
          <a:xfrm>
            <a:off x="1222900" y="1751775"/>
            <a:ext cx="17874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61" name="Google Shape;561;p64"/>
          <p:cNvSpPr txBox="1"/>
          <p:nvPr/>
        </p:nvSpPr>
        <p:spPr>
          <a:xfrm>
            <a:off x="1300050" y="1366025"/>
            <a:ext cx="7020900" cy="2571600"/>
          </a:xfrm>
          <a:prstGeom prst="rect">
            <a:avLst/>
          </a:prstGeom>
          <a:noFill/>
          <a:ln>
            <a:noFill/>
          </a:ln>
        </p:spPr>
        <p:txBody>
          <a:bodyPr anchorCtr="0" anchor="t" bIns="91425" lIns="91425" spcFirstLastPara="1" rIns="91425" wrap="square" tIns="91425">
            <a:noAutofit/>
          </a:bodyPr>
          <a:lstStyle/>
          <a:p>
            <a:pPr indent="-317500" lvl="0" marL="457200" rtl="0" algn="l">
              <a:lnSpc>
                <a:spcPct val="107000"/>
              </a:lnSpc>
              <a:spcBef>
                <a:spcPts val="0"/>
              </a:spcBef>
              <a:spcAft>
                <a:spcPts val="0"/>
              </a:spcAft>
              <a:buClr>
                <a:schemeClr val="dk1"/>
              </a:buClr>
              <a:buSzPts val="1400"/>
              <a:buChar char="+"/>
            </a:pPr>
            <a:r>
              <a:rPr lang="en">
                <a:solidFill>
                  <a:schemeClr val="dk1"/>
                </a:solidFill>
              </a:rPr>
              <a:t>In the data collection section, the program uses abstract classes and interfaces.</a:t>
            </a:r>
            <a:endParaRPr>
              <a:solidFill>
                <a:schemeClr val="dk1"/>
              </a:solidFill>
            </a:endParaRPr>
          </a:p>
          <a:p>
            <a:pPr indent="0" lvl="0" marL="457200" rtl="0" algn="l">
              <a:lnSpc>
                <a:spcPct val="107000"/>
              </a:lnSpc>
              <a:spcBef>
                <a:spcPts val="0"/>
              </a:spcBef>
              <a:spcAft>
                <a:spcPts val="0"/>
              </a:spcAft>
              <a:buNone/>
            </a:pPr>
            <a:r>
              <a:rPr lang="en">
                <a:solidFill>
                  <a:schemeClr val="dk1"/>
                </a:solidFill>
              </a:rPr>
              <a:t>The apps are created as separate classes and inherit from the abstract classes and</a:t>
            </a:r>
            <a:endParaRPr>
              <a:solidFill>
                <a:schemeClr val="dk1"/>
              </a:solidFill>
            </a:endParaRPr>
          </a:p>
          <a:p>
            <a:pPr indent="0" lvl="0" marL="457200" rtl="0" algn="l">
              <a:spcBef>
                <a:spcPts val="0"/>
              </a:spcBef>
              <a:spcAft>
                <a:spcPts val="0"/>
              </a:spcAft>
              <a:buNone/>
            </a:pPr>
            <a:r>
              <a:rPr lang="en">
                <a:solidFill>
                  <a:schemeClr val="dk1"/>
                </a:solidFill>
              </a:rPr>
              <a:t>Interfaces.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Font typeface="Times New Roman"/>
              <a:buChar char="+"/>
            </a:pPr>
            <a:r>
              <a:rPr lang="en">
                <a:solidFill>
                  <a:schemeClr val="dk1"/>
                </a:solidFill>
              </a:rPr>
              <a:t>In the program, single-level inheritance is used in many classes,. The use of inheritance helps make the code more concise and readable. For example when setting sorting classes in package controller they call diffferent component such as column’s value and input array </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Benefits: Inheritance facilitates rapid and concise programming.</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5"/>
          <p:cNvSpPr txBox="1"/>
          <p:nvPr/>
        </p:nvSpPr>
        <p:spPr>
          <a:xfrm>
            <a:off x="0" y="293277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67" name="Google Shape;567;p65"/>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Polymorphism</a:t>
            </a:r>
            <a:endParaRPr b="1" sz="1900">
              <a:latin typeface="Montserrat"/>
              <a:ea typeface="Montserrat"/>
              <a:cs typeface="Montserrat"/>
              <a:sym typeface="Montserrat"/>
            </a:endParaRPr>
          </a:p>
        </p:txBody>
      </p:sp>
      <p:sp>
        <p:nvSpPr>
          <p:cNvPr id="568" name="Google Shape;568;p65"/>
          <p:cNvSpPr txBox="1"/>
          <p:nvPr/>
        </p:nvSpPr>
        <p:spPr>
          <a:xfrm>
            <a:off x="1274325" y="1584650"/>
            <a:ext cx="6904500" cy="2301600"/>
          </a:xfrm>
          <a:prstGeom prst="rect">
            <a:avLst/>
          </a:prstGeom>
          <a:noFill/>
          <a:ln>
            <a:noFill/>
          </a:ln>
        </p:spPr>
        <p:txBody>
          <a:bodyPr anchorCtr="0" anchor="t" bIns="91425" lIns="91425" spcFirstLastPara="1" rIns="91425" wrap="square" tIns="91425">
            <a:noAutofit/>
          </a:bodyPr>
          <a:lstStyle/>
          <a:p>
            <a:pPr indent="-317500" lvl="0" marL="457200" rtl="0" algn="l">
              <a:lnSpc>
                <a:spcPct val="107000"/>
              </a:lnSpc>
              <a:spcBef>
                <a:spcPts val="0"/>
              </a:spcBef>
              <a:spcAft>
                <a:spcPts val="0"/>
              </a:spcAft>
              <a:buSzPts val="1400"/>
              <a:buChar char="+"/>
            </a:pPr>
            <a:r>
              <a:rPr lang="en">
                <a:solidFill>
                  <a:schemeClr val="dk1"/>
                </a:solidFill>
              </a:rPr>
              <a:t>Polymorphism is demonstrated in the program through the following points:</a:t>
            </a:r>
            <a:endParaRPr>
              <a:solidFill>
                <a:schemeClr val="dk1"/>
              </a:solidFill>
            </a:endParaRPr>
          </a:p>
          <a:p>
            <a:pPr indent="0" lvl="0" marL="457200" rtl="0" algn="l">
              <a:lnSpc>
                <a:spcPct val="107000"/>
              </a:lnSpc>
              <a:spcBef>
                <a:spcPts val="0"/>
              </a:spcBef>
              <a:spcAft>
                <a:spcPts val="0"/>
              </a:spcAft>
              <a:buNone/>
            </a:pPr>
            <a:r>
              <a:rPr lang="en">
                <a:solidFill>
                  <a:schemeClr val="dk1"/>
                </a:solidFill>
              </a:rPr>
              <a:t>Method overloading is implemented in the classes of vlalgo_utils package, allowing the creation of methods with different types of input parameters.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Benefits: Polymorphism allows writing a single method with multiple parameter types. Additionally, it enables customization of inherited methods to suit specific objects, such as pressent animation of different algorithms in different ways.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6"/>
          <p:cNvSpPr txBox="1"/>
          <p:nvPr/>
        </p:nvSpPr>
        <p:spPr>
          <a:xfrm>
            <a:off x="0" y="293277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74" name="Google Shape;574;p66"/>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Encapsulation</a:t>
            </a:r>
            <a:endParaRPr b="1" sz="1900">
              <a:latin typeface="Montserrat"/>
              <a:ea typeface="Montserrat"/>
              <a:cs typeface="Montserrat"/>
              <a:sym typeface="Montserrat"/>
            </a:endParaRPr>
          </a:p>
        </p:txBody>
      </p:sp>
      <p:sp>
        <p:nvSpPr>
          <p:cNvPr id="575" name="Google Shape;575;p66"/>
          <p:cNvSpPr txBox="1"/>
          <p:nvPr/>
        </p:nvSpPr>
        <p:spPr>
          <a:xfrm>
            <a:off x="1120025" y="1481750"/>
            <a:ext cx="7226700" cy="2970300"/>
          </a:xfrm>
          <a:prstGeom prst="rect">
            <a:avLst/>
          </a:prstGeom>
          <a:noFill/>
          <a:ln>
            <a:noFill/>
          </a:ln>
        </p:spPr>
        <p:txBody>
          <a:bodyPr anchorCtr="0" anchor="t" bIns="91425" lIns="91425" spcFirstLastPara="1" rIns="91425" wrap="square" tIns="91425">
            <a:noAutofit/>
          </a:bodyPr>
          <a:lstStyle/>
          <a:p>
            <a:pPr indent="-317500" lvl="0" marL="457200" rtl="0" algn="l">
              <a:lnSpc>
                <a:spcPct val="107000"/>
              </a:lnSpc>
              <a:spcBef>
                <a:spcPts val="0"/>
              </a:spcBef>
              <a:spcAft>
                <a:spcPts val="0"/>
              </a:spcAft>
              <a:buSzPts val="1400"/>
              <a:buChar char="+"/>
            </a:pPr>
            <a:r>
              <a:rPr lang="en">
                <a:solidFill>
                  <a:schemeClr val="dk1"/>
                </a:solidFill>
              </a:rPr>
              <a:t>Properties are hidden using the private access modifier, and public methods are</a:t>
            </a:r>
            <a:endParaRPr>
              <a:solidFill>
                <a:schemeClr val="dk1"/>
              </a:solidFill>
            </a:endParaRPr>
          </a:p>
          <a:p>
            <a:pPr indent="0" lvl="0" marL="457200" rtl="0" algn="l">
              <a:spcBef>
                <a:spcPts val="0"/>
              </a:spcBef>
              <a:spcAft>
                <a:spcPts val="0"/>
              </a:spcAft>
              <a:buNone/>
            </a:pPr>
            <a:r>
              <a:rPr lang="en">
                <a:solidFill>
                  <a:schemeClr val="dk1"/>
                </a:solidFill>
              </a:rPr>
              <a:t>used to access and modify the data.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Benefits: Ensures data security</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7"/>
          <p:cNvSpPr txBox="1"/>
          <p:nvPr/>
        </p:nvSpPr>
        <p:spPr>
          <a:xfrm>
            <a:off x="0" y="293277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67"/>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Abstraction</a:t>
            </a:r>
            <a:endParaRPr b="1" sz="1900">
              <a:latin typeface="Montserrat"/>
              <a:ea typeface="Montserrat"/>
              <a:cs typeface="Montserrat"/>
              <a:sym typeface="Montserrat"/>
            </a:endParaRPr>
          </a:p>
        </p:txBody>
      </p:sp>
      <p:sp>
        <p:nvSpPr>
          <p:cNvPr id="582" name="Google Shape;582;p67"/>
          <p:cNvSpPr txBox="1"/>
          <p:nvPr/>
        </p:nvSpPr>
        <p:spPr>
          <a:xfrm>
            <a:off x="1093800" y="1453000"/>
            <a:ext cx="6956400" cy="1800300"/>
          </a:xfrm>
          <a:prstGeom prst="rect">
            <a:avLst/>
          </a:prstGeom>
          <a:noFill/>
          <a:ln>
            <a:noFill/>
          </a:ln>
        </p:spPr>
        <p:txBody>
          <a:bodyPr anchorCtr="0" anchor="t" bIns="91425" lIns="91425" spcFirstLastPara="1" rIns="91425" wrap="square" tIns="91425">
            <a:noAutofit/>
          </a:bodyPr>
          <a:lstStyle/>
          <a:p>
            <a:pPr indent="-317500" lvl="0" marL="457200" rtl="0" algn="l">
              <a:lnSpc>
                <a:spcPct val="107000"/>
              </a:lnSpc>
              <a:spcBef>
                <a:spcPts val="0"/>
              </a:spcBef>
              <a:spcAft>
                <a:spcPts val="0"/>
              </a:spcAft>
              <a:buSzPts val="1400"/>
              <a:buChar char="+"/>
            </a:pPr>
            <a:r>
              <a:rPr lang="en">
                <a:solidFill>
                  <a:schemeClr val="dk1"/>
                </a:solidFill>
              </a:rPr>
              <a:t>Abstraction is implemented through abstract classes and interfaces, with</a:t>
            </a:r>
            <a:endParaRPr>
              <a:solidFill>
                <a:schemeClr val="dk1"/>
              </a:solidFill>
            </a:endParaRPr>
          </a:p>
          <a:p>
            <a:pPr indent="0" lvl="0" marL="457200" rtl="0" algn="l">
              <a:lnSpc>
                <a:spcPct val="107000"/>
              </a:lnSpc>
              <a:spcBef>
                <a:spcPts val="0"/>
              </a:spcBef>
              <a:spcAft>
                <a:spcPts val="0"/>
              </a:spcAft>
              <a:buNone/>
            </a:pPr>
            <a:r>
              <a:rPr lang="en">
                <a:solidFill>
                  <a:schemeClr val="dk1"/>
                </a:solidFill>
              </a:rPr>
              <a:t>subsequent classes inheriting from them</a:t>
            </a:r>
            <a:endParaRPr>
              <a:solidFill>
                <a:schemeClr val="dk1"/>
              </a:solidFill>
            </a:endParaRPr>
          </a:p>
          <a:p>
            <a:pPr indent="0" lvl="0" marL="457200" rtl="0" algn="l">
              <a:lnSpc>
                <a:spcPct val="107000"/>
              </a:lnSpc>
              <a:spcBef>
                <a:spcPts val="0"/>
              </a:spcBef>
              <a:spcAft>
                <a:spcPts val="0"/>
              </a:spcAft>
              <a:buNone/>
            </a:pPr>
            <a:r>
              <a:t/>
            </a:r>
            <a:endParaRPr>
              <a:solidFill>
                <a:schemeClr val="dk1"/>
              </a:solidFill>
            </a:endParaRPr>
          </a:p>
          <a:p>
            <a:pPr indent="-317500" lvl="0" marL="457200" rtl="0" algn="l">
              <a:lnSpc>
                <a:spcPct val="107000"/>
              </a:lnSpc>
              <a:spcBef>
                <a:spcPts val="0"/>
              </a:spcBef>
              <a:spcAft>
                <a:spcPts val="0"/>
              </a:spcAft>
              <a:buClr>
                <a:schemeClr val="dk1"/>
              </a:buClr>
              <a:buSzPts val="1400"/>
              <a:buChar char="+"/>
            </a:pPr>
            <a:r>
              <a:rPr lang="en">
                <a:solidFill>
                  <a:schemeClr val="dk1"/>
                </a:solidFill>
              </a:rPr>
              <a:t>Benefits: Abstracting common attributes of entities helps simplify and</a:t>
            </a:r>
            <a:endParaRPr>
              <a:solidFill>
                <a:schemeClr val="dk1"/>
              </a:solidFill>
            </a:endParaRPr>
          </a:p>
          <a:p>
            <a:pPr indent="457200" lvl="0" marL="0" rtl="0" algn="l">
              <a:lnSpc>
                <a:spcPct val="107000"/>
              </a:lnSpc>
              <a:spcBef>
                <a:spcPts val="0"/>
              </a:spcBef>
              <a:spcAft>
                <a:spcPts val="0"/>
              </a:spcAft>
              <a:buNone/>
            </a:pPr>
            <a:r>
              <a:rPr lang="en">
                <a:solidFill>
                  <a:schemeClr val="dk1"/>
                </a:solidFill>
              </a:rPr>
              <a:t>expedite programming.</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nvSpPr>
        <p:spPr>
          <a:xfrm>
            <a:off x="0" y="293277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88" name="Google Shape;588;p68"/>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Demo Scenario</a:t>
            </a:r>
            <a:endParaRPr b="1" sz="1900">
              <a:latin typeface="Montserrat"/>
              <a:ea typeface="Montserrat"/>
              <a:cs typeface="Montserrat"/>
              <a:sym typeface="Montserrat"/>
            </a:endParaRPr>
          </a:p>
        </p:txBody>
      </p:sp>
      <p:sp>
        <p:nvSpPr>
          <p:cNvPr id="589" name="Google Shape;589;p68"/>
          <p:cNvSpPr txBox="1"/>
          <p:nvPr/>
        </p:nvSpPr>
        <p:spPr>
          <a:xfrm>
            <a:off x="862850" y="4542125"/>
            <a:ext cx="31119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90" name="Google Shape;590;p68"/>
          <p:cNvSpPr txBox="1"/>
          <p:nvPr/>
        </p:nvSpPr>
        <p:spPr>
          <a:xfrm>
            <a:off x="1621450" y="3924900"/>
            <a:ext cx="3900300" cy="30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Click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nvSpPr>
        <p:spPr>
          <a:xfrm>
            <a:off x="426250" y="935475"/>
            <a:ext cx="187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Đường Minh Quân </a:t>
            </a:r>
            <a:endParaRPr sz="1200">
              <a:latin typeface="Montserrat"/>
              <a:ea typeface="Montserrat"/>
              <a:cs typeface="Montserrat"/>
              <a:sym typeface="Montserrat"/>
            </a:endParaRPr>
          </a:p>
        </p:txBody>
      </p:sp>
      <p:sp>
        <p:nvSpPr>
          <p:cNvPr id="479" name="Google Shape;479;p55"/>
          <p:cNvSpPr txBox="1"/>
          <p:nvPr/>
        </p:nvSpPr>
        <p:spPr>
          <a:xfrm>
            <a:off x="426250" y="2187825"/>
            <a:ext cx="208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480" name="Google Shape;480;p55"/>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Teams Members and Contribution</a:t>
            </a:r>
            <a:endParaRPr b="1" sz="1900">
              <a:latin typeface="Montserrat"/>
              <a:ea typeface="Montserrat"/>
              <a:cs typeface="Montserrat"/>
              <a:sym typeface="Montserrat"/>
            </a:endParaRPr>
          </a:p>
        </p:txBody>
      </p:sp>
      <p:sp>
        <p:nvSpPr>
          <p:cNvPr id="481" name="Google Shape;481;p55"/>
          <p:cNvSpPr txBox="1"/>
          <p:nvPr/>
        </p:nvSpPr>
        <p:spPr>
          <a:xfrm>
            <a:off x="271150" y="1458150"/>
            <a:ext cx="2028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-Controller (Home, Sort, BubbleSort, InsertionSort, QuickSort) -50%</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-View</a:t>
            </a:r>
            <a:r>
              <a:rPr lang="en" sz="1000">
                <a:solidFill>
                  <a:schemeClr val="dk1"/>
                </a:solidFill>
                <a:latin typeface="Montserrat"/>
                <a:ea typeface="Montserrat"/>
                <a:cs typeface="Montserrat"/>
                <a:sym typeface="Montserrat"/>
              </a:rPr>
              <a:t>(Home, Sort, BubbleSort, InsertionSort, QuickSort) -70%</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-Main Application.</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 Column Bar and TextValue</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-Utilities (Animation, SetVisible).</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Application Assets.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a:t>
            </a:r>
            <a:r>
              <a:rPr lang="en" sz="1000">
                <a:solidFill>
                  <a:schemeClr val="dk1"/>
                </a:solidFill>
                <a:latin typeface="Montserrat"/>
                <a:ea typeface="Montserrat"/>
                <a:cs typeface="Montserrat"/>
                <a:sym typeface="Montserrat"/>
              </a:rPr>
              <a:t>Report.</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482" name="Google Shape;482;p55"/>
          <p:cNvSpPr txBox="1"/>
          <p:nvPr/>
        </p:nvSpPr>
        <p:spPr>
          <a:xfrm>
            <a:off x="2299450" y="920013"/>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Phạm Ngọc Quân</a:t>
            </a:r>
            <a:endParaRPr>
              <a:latin typeface="Montserrat"/>
              <a:ea typeface="Montserrat"/>
              <a:cs typeface="Montserrat"/>
              <a:sym typeface="Montserrat"/>
            </a:endParaRPr>
          </a:p>
        </p:txBody>
      </p:sp>
      <p:sp>
        <p:nvSpPr>
          <p:cNvPr id="483" name="Google Shape;483;p55"/>
          <p:cNvSpPr txBox="1"/>
          <p:nvPr/>
        </p:nvSpPr>
        <p:spPr>
          <a:xfrm>
            <a:off x="2454550" y="2187813"/>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84" name="Google Shape;484;p55"/>
          <p:cNvSpPr txBox="1"/>
          <p:nvPr/>
        </p:nvSpPr>
        <p:spPr>
          <a:xfrm>
            <a:off x="2299450" y="1458138"/>
            <a:ext cx="20283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-Controller (Home, Sort, BubbleSort, InsertionSort, QuickSort) - 50%</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-View</a:t>
            </a:r>
            <a:r>
              <a:rPr lang="en" sz="1000">
                <a:solidFill>
                  <a:schemeClr val="dk1"/>
                </a:solidFill>
                <a:latin typeface="Montserrat"/>
                <a:ea typeface="Montserrat"/>
                <a:cs typeface="Montserrat"/>
                <a:sym typeface="Montserrat"/>
              </a:rPr>
              <a:t>(Home, Sort, BubbleSort, InsertionSort, QuickSort).</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-Utilities (Array).</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Sorting, InsertionSort Algorithm.</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-Input Parser (65%).</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-QuickSort Algorithm (25%)</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5" name="Google Shape;485;p55"/>
          <p:cNvSpPr txBox="1"/>
          <p:nvPr/>
        </p:nvSpPr>
        <p:spPr>
          <a:xfrm>
            <a:off x="4745650" y="935463"/>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Nguyễn Văn Quốc</a:t>
            </a:r>
            <a:endParaRPr>
              <a:latin typeface="Montserrat"/>
              <a:ea typeface="Montserrat"/>
              <a:cs typeface="Montserrat"/>
              <a:sym typeface="Montserrat"/>
            </a:endParaRPr>
          </a:p>
        </p:txBody>
      </p:sp>
      <p:sp>
        <p:nvSpPr>
          <p:cNvPr id="486" name="Google Shape;486;p55"/>
          <p:cNvSpPr txBox="1"/>
          <p:nvPr/>
        </p:nvSpPr>
        <p:spPr>
          <a:xfrm>
            <a:off x="4745650" y="2187813"/>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87" name="Google Shape;487;p55"/>
          <p:cNvSpPr txBox="1"/>
          <p:nvPr/>
        </p:nvSpPr>
        <p:spPr>
          <a:xfrm>
            <a:off x="4590550" y="1458138"/>
            <a:ext cx="20283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-Exceptions Handling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Datatype, MinMaxValue, Null, Number of Value)</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-Specific packages Class Diagram.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-Input Parser (35%).</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-Presentation Design (50%).</a:t>
            </a:r>
            <a:endParaRPr sz="1000">
              <a:latin typeface="Montserrat"/>
              <a:ea typeface="Montserrat"/>
              <a:cs typeface="Montserrat"/>
              <a:sym typeface="Montserrat"/>
            </a:endParaRPr>
          </a:p>
          <a:p>
            <a:pPr indent="0" lvl="0" marL="0" rtl="0" algn="l">
              <a:spcBef>
                <a:spcPts val="0"/>
              </a:spcBef>
              <a:spcAft>
                <a:spcPts val="0"/>
              </a:spcAft>
              <a:buNone/>
            </a:pPr>
            <a:r>
              <a:t/>
            </a:r>
            <a:endParaRPr sz="8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-QuickSort Algorithm (25%)</a:t>
            </a:r>
            <a:endParaRPr sz="1000">
              <a:latin typeface="Montserrat"/>
              <a:ea typeface="Montserrat"/>
              <a:cs typeface="Montserrat"/>
              <a:sym typeface="Montserrat"/>
            </a:endParaRPr>
          </a:p>
        </p:txBody>
      </p:sp>
      <p:sp>
        <p:nvSpPr>
          <p:cNvPr id="488" name="Google Shape;488;p55"/>
          <p:cNvSpPr txBox="1"/>
          <p:nvPr/>
        </p:nvSpPr>
        <p:spPr>
          <a:xfrm>
            <a:off x="6826150" y="920013"/>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Bùi Minh Quang</a:t>
            </a:r>
            <a:endParaRPr>
              <a:latin typeface="Montserrat"/>
              <a:ea typeface="Montserrat"/>
              <a:cs typeface="Montserrat"/>
              <a:sym typeface="Montserrat"/>
            </a:endParaRPr>
          </a:p>
        </p:txBody>
      </p:sp>
      <p:sp>
        <p:nvSpPr>
          <p:cNvPr id="489" name="Google Shape;489;p55"/>
          <p:cNvSpPr txBox="1"/>
          <p:nvPr/>
        </p:nvSpPr>
        <p:spPr>
          <a:xfrm>
            <a:off x="6981250" y="2218313"/>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nvSpPr>
        <p:spPr>
          <a:xfrm>
            <a:off x="6826150" y="1488638"/>
            <a:ext cx="2028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-View(Home, Sort, BubbleSort, InsertionSort, QuickSort) -30%</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-QuickSort Algorithm (50%).</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-General Class Diagram.</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-Use Case Diagram.</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-Presentation design (50%).</a:t>
            </a:r>
            <a:endParaRPr sz="1000">
              <a:solidFill>
                <a:schemeClr val="dk1"/>
              </a:solidFill>
              <a:latin typeface="Montserrat"/>
              <a:ea typeface="Montserrat"/>
              <a:cs typeface="Montserrat"/>
              <a:sym typeface="Montserrat"/>
            </a:endParaRPr>
          </a:p>
        </p:txBody>
      </p:sp>
      <p:sp>
        <p:nvSpPr>
          <p:cNvPr id="491" name="Google Shape;491;p55"/>
          <p:cNvSpPr txBox="1"/>
          <p:nvPr/>
        </p:nvSpPr>
        <p:spPr>
          <a:xfrm>
            <a:off x="2999125" y="3857800"/>
            <a:ext cx="5961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Claimer: </a:t>
            </a:r>
            <a:endParaRPr>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HomePage design is inspired by a K65 Project.</a:t>
            </a:r>
            <a:endParaRPr sz="1100">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rgbClr val="FFFFFF"/>
                </a:highlight>
                <a:latin typeface="Montserrat"/>
                <a:ea typeface="Montserrat"/>
                <a:cs typeface="Montserrat"/>
                <a:sym typeface="Montserrat"/>
              </a:rPr>
              <a:t>The pseudocode, color and animation is inspired by</a:t>
            </a:r>
            <a:r>
              <a:rPr lang="en" sz="1100">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 </a:t>
            </a:r>
            <a:r>
              <a:rPr lang="en" sz="1100" u="sng">
                <a:solidFill>
                  <a:srgbClr val="0563C1"/>
                </a:solidFill>
                <a:highlight>
                  <a:srgbClr val="FFFFFF"/>
                </a:highlight>
                <a:latin typeface="Montserrat"/>
                <a:ea typeface="Montserrat"/>
                <a:cs typeface="Montserrat"/>
                <a:sym typeface="Montserrat"/>
                <a:hlinkClick r:id="rId4">
                  <a:extLst>
                    <a:ext uri="{A12FA001-AC4F-418D-AE19-62706E023703}">
                      <ahyp:hlinkClr val="tx"/>
                    </a:ext>
                  </a:extLst>
                </a:hlinkClick>
              </a:rPr>
              <a:t>VisualAlgo by NUS University</a:t>
            </a:r>
            <a:endParaRPr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rgbClr val="FFFFFF"/>
                </a:highlight>
                <a:latin typeface="Montserrat"/>
                <a:ea typeface="Montserrat"/>
                <a:cs typeface="Montserrat"/>
                <a:sym typeface="Montserrat"/>
              </a:rPr>
              <a:t>More details and reference links are available in our report. </a:t>
            </a:r>
            <a:endParaRPr sz="1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Project Statement</a:t>
            </a:r>
            <a:endParaRPr b="1" sz="1900">
              <a:latin typeface="Montserrat"/>
              <a:ea typeface="Montserrat"/>
              <a:cs typeface="Montserrat"/>
              <a:sym typeface="Montserrat"/>
            </a:endParaRPr>
          </a:p>
        </p:txBody>
      </p:sp>
      <p:sp>
        <p:nvSpPr>
          <p:cNvPr id="497" name="Google Shape;497;p56"/>
          <p:cNvSpPr txBox="1"/>
          <p:nvPr/>
        </p:nvSpPr>
        <p:spPr>
          <a:xfrm>
            <a:off x="271150" y="1101150"/>
            <a:ext cx="596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Our main goal in this project is to create a program that can visually demonstrate 3 types of Sorting Algorithm, namely Insertion Sort, Bubble Sort, and QuickSort (3 versions).</a:t>
            </a:r>
            <a:endParaRPr>
              <a:latin typeface="Montserrat"/>
              <a:ea typeface="Montserrat"/>
              <a:cs typeface="Montserrat"/>
              <a:sym typeface="Montserrat"/>
            </a:endParaRPr>
          </a:p>
        </p:txBody>
      </p:sp>
      <p:sp>
        <p:nvSpPr>
          <p:cNvPr id="498" name="Google Shape;498;p56"/>
          <p:cNvSpPr txBox="1"/>
          <p:nvPr/>
        </p:nvSpPr>
        <p:spPr>
          <a:xfrm>
            <a:off x="271150" y="2229200"/>
            <a:ext cx="333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User can choose one of 3 Sorting Algorithms to demonstrate.</a:t>
            </a:r>
            <a:endParaRPr>
              <a:latin typeface="Montserrat"/>
              <a:ea typeface="Montserrat"/>
              <a:cs typeface="Montserrat"/>
              <a:sym typeface="Montserrat"/>
            </a:endParaRPr>
          </a:p>
        </p:txBody>
      </p:sp>
      <p:pic>
        <p:nvPicPr>
          <p:cNvPr id="499" name="Google Shape;499;p56"/>
          <p:cNvPicPr preferRelativeResize="0"/>
          <p:nvPr/>
        </p:nvPicPr>
        <p:blipFill>
          <a:blip r:embed="rId3">
            <a:alphaModFix/>
          </a:blip>
          <a:stretch>
            <a:fillRect/>
          </a:stretch>
        </p:blipFill>
        <p:spPr>
          <a:xfrm>
            <a:off x="331975" y="3008525"/>
            <a:ext cx="3100062" cy="1778350"/>
          </a:xfrm>
          <a:prstGeom prst="rect">
            <a:avLst/>
          </a:prstGeom>
          <a:noFill/>
          <a:ln>
            <a:noFill/>
          </a:ln>
        </p:spPr>
      </p:pic>
      <p:sp>
        <p:nvSpPr>
          <p:cNvPr id="500" name="Google Shape;500;p56"/>
          <p:cNvSpPr txBox="1"/>
          <p:nvPr/>
        </p:nvSpPr>
        <p:spPr>
          <a:xfrm>
            <a:off x="5393950" y="1932450"/>
            <a:ext cx="305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There are different options for array creating.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 can also alter the speed of the program </a:t>
            </a:r>
            <a:endParaRPr>
              <a:latin typeface="Montserrat"/>
              <a:ea typeface="Montserrat"/>
              <a:cs typeface="Montserrat"/>
              <a:sym typeface="Montserrat"/>
            </a:endParaRPr>
          </a:p>
        </p:txBody>
      </p:sp>
      <p:pic>
        <p:nvPicPr>
          <p:cNvPr id="501" name="Google Shape;501;p56"/>
          <p:cNvPicPr preferRelativeResize="0"/>
          <p:nvPr/>
        </p:nvPicPr>
        <p:blipFill>
          <a:blip r:embed="rId4">
            <a:alphaModFix/>
          </a:blip>
          <a:stretch>
            <a:fillRect/>
          </a:stretch>
        </p:blipFill>
        <p:spPr>
          <a:xfrm>
            <a:off x="5393944" y="3060350"/>
            <a:ext cx="3270199" cy="177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Use Case Diagram</a:t>
            </a:r>
            <a:endParaRPr b="1" sz="1900">
              <a:latin typeface="Montserrat"/>
              <a:ea typeface="Montserrat"/>
              <a:cs typeface="Montserrat"/>
              <a:sym typeface="Montserrat"/>
            </a:endParaRPr>
          </a:p>
        </p:txBody>
      </p:sp>
      <p:pic>
        <p:nvPicPr>
          <p:cNvPr descr="A diagram of a diagram&#10;&#10;Description automatically generated" id="507" name="Google Shape;507;p57"/>
          <p:cNvPicPr preferRelativeResize="0"/>
          <p:nvPr/>
        </p:nvPicPr>
        <p:blipFill>
          <a:blip r:embed="rId3">
            <a:alphaModFix/>
          </a:blip>
          <a:stretch>
            <a:fillRect/>
          </a:stretch>
        </p:blipFill>
        <p:spPr>
          <a:xfrm>
            <a:off x="271150" y="1113150"/>
            <a:ext cx="5392373" cy="3124200"/>
          </a:xfrm>
          <a:prstGeom prst="rect">
            <a:avLst/>
          </a:prstGeom>
          <a:noFill/>
          <a:ln>
            <a:noFill/>
          </a:ln>
        </p:spPr>
      </p:pic>
      <p:sp>
        <p:nvSpPr>
          <p:cNvPr id="508" name="Google Shape;508;p57"/>
          <p:cNvSpPr txBox="1"/>
          <p:nvPr/>
        </p:nvSpPr>
        <p:spPr>
          <a:xfrm>
            <a:off x="6180500" y="1113150"/>
            <a:ext cx="22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09" name="Google Shape;509;p57"/>
          <p:cNvSpPr txBox="1"/>
          <p:nvPr/>
        </p:nvSpPr>
        <p:spPr>
          <a:xfrm>
            <a:off x="6025225" y="1163225"/>
            <a:ext cx="2667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User can choose 1 of 3 sorting algorithms in the Home Page.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When user is in a </a:t>
            </a:r>
            <a:r>
              <a:rPr lang="en">
                <a:latin typeface="Montserrat"/>
                <a:ea typeface="Montserrat"/>
                <a:cs typeface="Montserrat"/>
                <a:sym typeface="Montserrat"/>
              </a:rPr>
              <a:t>specific Sorting Screen, they can either create and sort array to view the demonstration or they can get back to the Main Menu,</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Also, user may choose to get help or more information about the development team.</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General Class Diagram</a:t>
            </a:r>
            <a:endParaRPr b="1" sz="1900">
              <a:latin typeface="Montserrat"/>
              <a:ea typeface="Montserrat"/>
              <a:cs typeface="Montserrat"/>
              <a:sym typeface="Montserrat"/>
            </a:endParaRPr>
          </a:p>
        </p:txBody>
      </p:sp>
      <p:sp>
        <p:nvSpPr>
          <p:cNvPr id="515" name="Google Shape;515;p58"/>
          <p:cNvSpPr txBox="1"/>
          <p:nvPr/>
        </p:nvSpPr>
        <p:spPr>
          <a:xfrm>
            <a:off x="6180500" y="1113150"/>
            <a:ext cx="22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16" name="Google Shape;516;p58"/>
          <p:cNvSpPr txBox="1"/>
          <p:nvPr/>
        </p:nvSpPr>
        <p:spPr>
          <a:xfrm>
            <a:off x="6439225" y="1163225"/>
            <a:ext cx="2253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Our model is designed based on MVC design.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Model contains 4 packages (object, sorting_algo, utils, input_exception)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Controller and view packages are designed for each sorting algorithm </a:t>
            </a:r>
            <a:endParaRPr>
              <a:latin typeface="Montserrat"/>
              <a:ea typeface="Montserrat"/>
              <a:cs typeface="Montserrat"/>
              <a:sym typeface="Montserrat"/>
            </a:endParaRPr>
          </a:p>
        </p:txBody>
      </p:sp>
      <p:pic>
        <p:nvPicPr>
          <p:cNvPr descr="A screenshot of a computer screen&#10;&#10;Description automatically generated" id="517" name="Google Shape;517;p58"/>
          <p:cNvPicPr preferRelativeResize="0"/>
          <p:nvPr/>
        </p:nvPicPr>
        <p:blipFill>
          <a:blip r:embed="rId3">
            <a:alphaModFix/>
          </a:blip>
          <a:stretch>
            <a:fillRect/>
          </a:stretch>
        </p:blipFill>
        <p:spPr>
          <a:xfrm>
            <a:off x="152400" y="1113155"/>
            <a:ext cx="6028099" cy="33428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Detailed Class Diagram- controller</a:t>
            </a:r>
            <a:endParaRPr b="1" sz="1900">
              <a:latin typeface="Montserrat"/>
              <a:ea typeface="Montserrat"/>
              <a:cs typeface="Montserrat"/>
              <a:sym typeface="Montserrat"/>
            </a:endParaRPr>
          </a:p>
        </p:txBody>
      </p:sp>
      <p:sp>
        <p:nvSpPr>
          <p:cNvPr id="523" name="Google Shape;523;p59"/>
          <p:cNvSpPr txBox="1"/>
          <p:nvPr/>
        </p:nvSpPr>
        <p:spPr>
          <a:xfrm>
            <a:off x="5135750" y="1001575"/>
            <a:ext cx="40275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SortController is an abstract class containing attributes and (abstract) methods.</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BubbleSortController, InsertionSortController, and </a:t>
            </a:r>
            <a:br>
              <a:rPr lang="en" sz="1000">
                <a:latin typeface="Montserrat"/>
                <a:ea typeface="Montserrat"/>
                <a:cs typeface="Montserrat"/>
                <a:sym typeface="Montserrat"/>
              </a:rPr>
            </a:br>
            <a:r>
              <a:rPr lang="en" sz="1000">
                <a:latin typeface="Montserrat"/>
                <a:ea typeface="Montserrat"/>
                <a:cs typeface="Montserrat"/>
                <a:sym typeface="Montserrat"/>
              </a:rPr>
              <a:t>QuickSortController) inherited from SortController.</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Controllers implements Initializable interface. </a:t>
            </a:r>
            <a:endParaRPr sz="10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524" name="Google Shape;524;p59"/>
          <p:cNvPicPr preferRelativeResize="0"/>
          <p:nvPr/>
        </p:nvPicPr>
        <p:blipFill>
          <a:blip r:embed="rId3">
            <a:alphaModFix/>
          </a:blip>
          <a:stretch>
            <a:fillRect/>
          </a:stretch>
        </p:blipFill>
        <p:spPr>
          <a:xfrm>
            <a:off x="711875" y="874400"/>
            <a:ext cx="4117601" cy="372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Detailed Class Diagram- sorting</a:t>
            </a:r>
            <a:endParaRPr b="1" sz="1900">
              <a:latin typeface="Montserrat"/>
              <a:ea typeface="Montserrat"/>
              <a:cs typeface="Montserrat"/>
              <a:sym typeface="Montserrat"/>
            </a:endParaRPr>
          </a:p>
        </p:txBody>
      </p:sp>
      <p:pic>
        <p:nvPicPr>
          <p:cNvPr id="530" name="Google Shape;530;p60"/>
          <p:cNvPicPr preferRelativeResize="0"/>
          <p:nvPr/>
        </p:nvPicPr>
        <p:blipFill>
          <a:blip r:embed="rId3">
            <a:alphaModFix/>
          </a:blip>
          <a:stretch>
            <a:fillRect/>
          </a:stretch>
        </p:blipFill>
        <p:spPr>
          <a:xfrm>
            <a:off x="685175" y="874400"/>
            <a:ext cx="4990775" cy="3689251"/>
          </a:xfrm>
          <a:prstGeom prst="rect">
            <a:avLst/>
          </a:prstGeom>
          <a:noFill/>
          <a:ln>
            <a:noFill/>
          </a:ln>
        </p:spPr>
      </p:pic>
      <p:sp>
        <p:nvSpPr>
          <p:cNvPr id="531" name="Google Shape;531;p60"/>
          <p:cNvSpPr txBox="1"/>
          <p:nvPr/>
        </p:nvSpPr>
        <p:spPr>
          <a:xfrm>
            <a:off x="6375625" y="874400"/>
            <a:ext cx="2450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SortingAlgorithm is the abstract class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BubbleSort, QuickSort, and InsertionSort all inherit from Sorting Algorithm.</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1"/>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Detailed Class Diagram- object</a:t>
            </a:r>
            <a:endParaRPr b="1" sz="1900">
              <a:latin typeface="Montserrat"/>
              <a:ea typeface="Montserrat"/>
              <a:cs typeface="Montserrat"/>
              <a:sym typeface="Montserrat"/>
            </a:endParaRPr>
          </a:p>
        </p:txBody>
      </p:sp>
      <p:pic>
        <p:nvPicPr>
          <p:cNvPr id="537" name="Google Shape;537;p61"/>
          <p:cNvPicPr preferRelativeResize="0"/>
          <p:nvPr/>
        </p:nvPicPr>
        <p:blipFill>
          <a:blip r:embed="rId3">
            <a:alphaModFix/>
          </a:blip>
          <a:stretch>
            <a:fillRect/>
          </a:stretch>
        </p:blipFill>
        <p:spPr>
          <a:xfrm>
            <a:off x="1280550" y="874400"/>
            <a:ext cx="6896748" cy="375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nvSpPr>
        <p:spPr>
          <a:xfrm>
            <a:off x="271150" y="397400"/>
            <a:ext cx="469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ontserrat"/>
                <a:ea typeface="Montserrat"/>
                <a:cs typeface="Montserrat"/>
                <a:sym typeface="Montserrat"/>
              </a:rPr>
              <a:t>Detailed Class Diagram - utils</a:t>
            </a:r>
            <a:endParaRPr b="1" sz="1900">
              <a:latin typeface="Montserrat"/>
              <a:ea typeface="Montserrat"/>
              <a:cs typeface="Montserrat"/>
              <a:sym typeface="Montserrat"/>
            </a:endParaRPr>
          </a:p>
        </p:txBody>
      </p:sp>
      <p:pic>
        <p:nvPicPr>
          <p:cNvPr id="543" name="Google Shape;543;p62"/>
          <p:cNvPicPr preferRelativeResize="0"/>
          <p:nvPr/>
        </p:nvPicPr>
        <p:blipFill>
          <a:blip r:embed="rId3">
            <a:alphaModFix/>
          </a:blip>
          <a:stretch>
            <a:fillRect/>
          </a:stretch>
        </p:blipFill>
        <p:spPr>
          <a:xfrm>
            <a:off x="348700" y="874400"/>
            <a:ext cx="4621050" cy="1445652"/>
          </a:xfrm>
          <a:prstGeom prst="rect">
            <a:avLst/>
          </a:prstGeom>
          <a:noFill/>
          <a:ln>
            <a:noFill/>
          </a:ln>
        </p:spPr>
      </p:pic>
      <p:pic>
        <p:nvPicPr>
          <p:cNvPr id="544" name="Google Shape;544;p62"/>
          <p:cNvPicPr preferRelativeResize="0"/>
          <p:nvPr/>
        </p:nvPicPr>
        <p:blipFill>
          <a:blip r:embed="rId4">
            <a:alphaModFix/>
          </a:blip>
          <a:stretch>
            <a:fillRect/>
          </a:stretch>
        </p:blipFill>
        <p:spPr>
          <a:xfrm>
            <a:off x="6026900" y="607700"/>
            <a:ext cx="2736225" cy="1871000"/>
          </a:xfrm>
          <a:prstGeom prst="rect">
            <a:avLst/>
          </a:prstGeom>
          <a:noFill/>
          <a:ln>
            <a:noFill/>
          </a:ln>
        </p:spPr>
      </p:pic>
      <p:pic>
        <p:nvPicPr>
          <p:cNvPr id="545" name="Google Shape;545;p62"/>
          <p:cNvPicPr preferRelativeResize="0"/>
          <p:nvPr/>
        </p:nvPicPr>
        <p:blipFill>
          <a:blip r:embed="rId5">
            <a:alphaModFix/>
          </a:blip>
          <a:stretch>
            <a:fillRect/>
          </a:stretch>
        </p:blipFill>
        <p:spPr>
          <a:xfrm>
            <a:off x="6107250" y="2619200"/>
            <a:ext cx="2575525" cy="2179300"/>
          </a:xfrm>
          <a:prstGeom prst="rect">
            <a:avLst/>
          </a:prstGeom>
          <a:noFill/>
          <a:ln>
            <a:noFill/>
          </a:ln>
        </p:spPr>
      </p:pic>
      <p:pic>
        <p:nvPicPr>
          <p:cNvPr id="546" name="Google Shape;546;p62"/>
          <p:cNvPicPr preferRelativeResize="0"/>
          <p:nvPr/>
        </p:nvPicPr>
        <p:blipFill>
          <a:blip r:embed="rId6">
            <a:alphaModFix/>
          </a:blip>
          <a:stretch>
            <a:fillRect/>
          </a:stretch>
        </p:blipFill>
        <p:spPr>
          <a:xfrm>
            <a:off x="642600" y="2478700"/>
            <a:ext cx="3955712" cy="217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