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2"/>
  </p:notesMasterIdLst>
  <p:sldIdLst>
    <p:sldId id="256" r:id="rId2"/>
    <p:sldId id="260" r:id="rId3"/>
    <p:sldId id="287" r:id="rId4"/>
    <p:sldId id="288" r:id="rId5"/>
    <p:sldId id="286" r:id="rId6"/>
    <p:sldId id="291" r:id="rId7"/>
    <p:sldId id="289" r:id="rId8"/>
    <p:sldId id="290" r:id="rId9"/>
    <p:sldId id="285" r:id="rId10"/>
    <p:sldId id="276" r:id="rId11"/>
  </p:sldIdLst>
  <p:sldSz cx="12192000" cy="6858000"/>
  <p:notesSz cx="6858000" cy="9144000"/>
  <p:embeddedFontLst>
    <p:embeddedFont>
      <p:font typeface="#9Slide03 Ample" panose="02000000000000000000" pitchFamily="2" charset="0"/>
      <p:regular r:id="rId13"/>
    </p:embeddedFont>
    <p:embeddedFont>
      <p:font typeface="#9Slide03 AmpleSoft Bold" panose="02000000000000000000" pitchFamily="2" charset="0"/>
      <p:regular r:id="rId14"/>
    </p:embeddedFont>
    <p:embeddedFont>
      <p:font typeface="#9Slide03 BoosterNextFYBlack" panose="02000A03000000020004" pitchFamily="2" charset="0"/>
      <p:regular r:id="rId15"/>
    </p:embeddedFont>
    <p:embeddedFont>
      <p:font typeface="#9Slide03 IcielPanton Black" panose="00000A00000000000000" pitchFamily="2" charset="0"/>
      <p:bold r:id="rId16"/>
    </p:embeddedFont>
    <p:embeddedFont>
      <p:font typeface="#9Slide03 Montserrat Black" panose="00000A00000000000000" pitchFamily="2" charset="0"/>
      <p:bold r:id="rId17"/>
    </p:embeddedFont>
    <p:embeddedFont>
      <p:font typeface="Abril Fatface" panose="020B0604020202020204" charset="0"/>
      <p:regular r:id="rId18"/>
    </p:embeddedFont>
    <p:embeddedFont>
      <p:font typeface="Aldrich" panose="020B0604020202020204" charset="0"/>
      <p:regular r:id="rId19"/>
    </p:embeddedFont>
    <p:embeddedFont>
      <p:font typeface="Barlow Condensed" panose="00000506000000000000" pitchFamily="2"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DM Sans"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40" autoAdjust="0"/>
  </p:normalViewPr>
  <p:slideViewPr>
    <p:cSldViewPr snapToGrid="0">
      <p:cViewPr varScale="1">
        <p:scale>
          <a:sx n="86" d="100"/>
          <a:sy n="86" d="100"/>
        </p:scale>
        <p:origin x="14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vi-VN" b="0" i="0">
              <a:solidFill>
                <a:srgbClr val="1F1F1F"/>
              </a:solidFill>
              <a:effectLst/>
              <a:latin typeface="Google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vi-VN" b="0" i="0">
                <a:solidFill>
                  <a:srgbClr val="1F1F1F"/>
                </a:solidFill>
                <a:effectLst/>
                <a:latin typeface="Times New Roman" panose="02020603050405020304" pitchFamily="18" charset="0"/>
                <a:cs typeface="Times New Roman" panose="02020603050405020304" pitchFamily="18" charset="0"/>
              </a:rPr>
              <a:t>Với sự phát triển của công nghệ thông tin, việc quản lý và xử lý thông tin trở nên nhanh chóng và chính xác hơn, giúp giải phóng sức lao động và hiện đại hóa công việc. Trong bối cảnh này, việc xây dựng một ứng dụng di động đăng ký tiêm chủng Long Châu sử dụng React và Firebase sẽ mang lại nhiều lợi ích. Ứng dụng này sẽ giúp người dân dễ dàng đăng ký tiêm chủng, tránh được những sai sót và giúp nhân viên y tế thực hiện nghiệp vụ quản lý tiêm chủng một cách hiệu quả hơn.</a:t>
            </a:r>
          </a:p>
          <a:p>
            <a:pPr marL="158750" indent="0" algn="l">
              <a:buNone/>
            </a:pPr>
            <a:r>
              <a:rPr lang="vi-VN" b="0" i="0">
                <a:solidFill>
                  <a:srgbClr val="1F1F1F"/>
                </a:solidFill>
                <a:effectLst/>
                <a:latin typeface="Times New Roman" panose="02020603050405020304" pitchFamily="18" charset="0"/>
                <a:cs typeface="Times New Roman" panose="02020603050405020304" pitchFamily="18" charset="0"/>
              </a:rPr>
              <a:t>Mục tiêu của đề tài là tìm hiểu về quy trình đăng ký tiêm chủng và các yêu cầu liên quan, nghiên cứu về công nghệ React và Firebase để xây dựng ứng dụng di động, xây dựng Ứng dụng đăng ký tiêm chủng sử dụng công nghệ React và Firebase.</a:t>
            </a:r>
          </a:p>
          <a:p>
            <a:pPr marL="158750" indent="0" algn="l">
              <a:buNone/>
            </a:pPr>
            <a:r>
              <a:rPr lang="vi-VN" b="0" i="0">
                <a:solidFill>
                  <a:srgbClr val="1F1F1F"/>
                </a:solidFill>
                <a:effectLst/>
                <a:latin typeface="Times New Roman" panose="02020603050405020304" pitchFamily="18" charset="0"/>
                <a:cs typeface="Times New Roman" panose="02020603050405020304" pitchFamily="18" charset="0"/>
              </a:rPr>
              <a:t>Với sự phát triển của công nghệ, việc xây dựng ứng dụng di động đăng ký tiêm chủng sẽ đáp ứng nhu cầu quản lý và tiêm chủng một cách hiệu quả, góp phần vào công tác phòng chống dịch bệnh và bảo vệ sức khỏe cộng đồng.</a:t>
            </a:r>
          </a:p>
          <a:p>
            <a:pPr marL="158750" indent="0" algn="l">
              <a:buNone/>
            </a:pPr>
            <a:endParaRPr lang="vi-VN" b="0" i="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85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a:solidFill>
                  <a:srgbClr val="1F1F1F"/>
                </a:solidFill>
                <a:effectLst/>
                <a:latin typeface="Times New Roman" panose="02020603050405020304" pitchFamily="18" charset="0"/>
                <a:cs typeface="Times New Roman" panose="02020603050405020304" pitchFamily="18" charset="0"/>
              </a:rPr>
              <a:t>1. </a:t>
            </a:r>
            <a:r>
              <a:rPr lang="vi-VN" b="0" i="0">
                <a:solidFill>
                  <a:srgbClr val="1F1F1F"/>
                </a:solidFill>
                <a:effectLst/>
                <a:latin typeface="Times New Roman" panose="02020603050405020304" pitchFamily="18" charset="0"/>
                <a:cs typeface="Times New Roman" panose="02020603050405020304" pitchFamily="18" charset="0"/>
              </a:rPr>
              <a:t>Các thông tin này được cung cấp bởi các chuyên gia y tế đầu ngành về Y tế dự phòng, bệnh lý truyền nhiễm, tiêm chủng vắc xin, nhi khoa, tim mạch và hô hấp, đảm bảo tính chính thống và đáng tin cậy. Người dùng có thể cập nhật những thông tin mới nhất về vắc xin và yên tâm lựa chọn loại vắc xin phù hợp để tiêm chủng cho gia đình. Ngoài ra, ứng dụng cũng cung cấp các hướng dẫn chăm sóc sức khỏe từ các chuyên gia y tế hàng đầu, giúp người dùng có được kiến thức và kinh nghiệm chăm sóc sức khỏe hiệu quả.</a:t>
            </a:r>
            <a:endParaRPr lang="en-US" b="0" i="0">
              <a:solidFill>
                <a:srgbClr val="1F1F1F"/>
              </a:solidFill>
              <a:effectLst/>
              <a:latin typeface="Times New Roman" panose="02020603050405020304" pitchFamily="18" charset="0"/>
              <a:cs typeface="Times New Roman" panose="02020603050405020304" pitchFamily="18" charset="0"/>
            </a:endParaRPr>
          </a:p>
          <a:p>
            <a:pPr marL="158750" indent="0" algn="l">
              <a:buNone/>
            </a:pPr>
            <a:r>
              <a:rPr lang="en-US" b="0" i="0">
                <a:solidFill>
                  <a:srgbClr val="1F1F1F"/>
                </a:solidFill>
                <a:effectLst/>
                <a:latin typeface="Times New Roman" panose="02020603050405020304" pitchFamily="18" charset="0"/>
                <a:cs typeface="Times New Roman" panose="02020603050405020304" pitchFamily="18" charset="0"/>
              </a:rPr>
              <a:t>2. </a:t>
            </a:r>
            <a:r>
              <a:rPr lang="vi-VN" b="0" i="0">
                <a:solidFill>
                  <a:srgbClr val="6D6E70"/>
                </a:solidFill>
                <a:effectLst/>
                <a:latin typeface="Times New Roman" panose="02020603050405020304" pitchFamily="18" charset="0"/>
                <a:cs typeface="Times New Roman" panose="02020603050405020304" pitchFamily="18" charset="0"/>
              </a:rPr>
              <a:t>App cung cấp cho người dùng lịch sử tiêm chủng đối với những khách hàng đã tiêm chủng tại </a:t>
            </a:r>
            <a:r>
              <a:rPr lang="en-US" b="0" i="0">
                <a:solidFill>
                  <a:srgbClr val="6D6E70"/>
                </a:solidFill>
                <a:effectLst/>
                <a:latin typeface="Times New Roman" panose="02020603050405020304" pitchFamily="18" charset="0"/>
                <a:cs typeface="Times New Roman" panose="02020603050405020304" pitchFamily="18" charset="0"/>
              </a:rPr>
              <a:t>Long Châu</a:t>
            </a:r>
            <a:r>
              <a:rPr lang="vi-VN" b="0" i="0">
                <a:solidFill>
                  <a:srgbClr val="6D6E70"/>
                </a:solidFill>
                <a:effectLst/>
                <a:latin typeface="Times New Roman" panose="02020603050405020304" pitchFamily="18" charset="0"/>
                <a:cs typeface="Times New Roman" panose="02020603050405020304" pitchFamily="18" charset="0"/>
              </a:rPr>
              <a:t>. Tiện ích tra cứu lịch sử tiêm chủng này giúp người dùng dễ dàng tìm kiếm loại vắc xin và thời gian tiêm chủng. Từ đó, người dùng có thể chủ động chọn tiêm nhắc hoặc các loại vắc xin phù hợp trong tương lai.</a:t>
            </a:r>
            <a:endParaRPr lang="en-US" b="0" i="0">
              <a:solidFill>
                <a:srgbClr val="6D6E70"/>
              </a:solidFill>
              <a:effectLst/>
              <a:latin typeface="Times New Roman" panose="02020603050405020304" pitchFamily="18" charset="0"/>
              <a:cs typeface="Times New Roman" panose="02020603050405020304" pitchFamily="18" charset="0"/>
            </a:endParaRPr>
          </a:p>
          <a:p>
            <a:pPr marL="158750" indent="0" algn="l">
              <a:buNone/>
            </a:pPr>
            <a:r>
              <a:rPr lang="en-US" b="0" i="0">
                <a:solidFill>
                  <a:srgbClr val="1F1F1F"/>
                </a:solidFill>
                <a:effectLst/>
                <a:latin typeface="Times New Roman" panose="02020603050405020304" pitchFamily="18" charset="0"/>
                <a:cs typeface="Times New Roman" panose="02020603050405020304" pitchFamily="18" charset="0"/>
              </a:rPr>
              <a:t>3. </a:t>
            </a:r>
            <a:r>
              <a:rPr lang="vi-VN" b="0" i="0">
                <a:solidFill>
                  <a:srgbClr val="6D6E70"/>
                </a:solidFill>
                <a:effectLst/>
                <a:latin typeface="Times New Roman" panose="02020603050405020304" pitchFamily="18" charset="0"/>
                <a:cs typeface="Times New Roman" panose="02020603050405020304" pitchFamily="18" charset="0"/>
              </a:rPr>
              <a:t>App là một công cụ thông minh, giúp quản lý toàn bộ thông tin về vắc xin, lịch tiêm, mũi tiêm trong quá trình sử dụng dịch vụ. Khách hàng có thể tạo hồ sơ cá nhân và đặt lịch hẹn tiêm chủng cho bản thân</a:t>
            </a:r>
            <a:endParaRPr lang="en-US" b="0" i="0">
              <a:solidFill>
                <a:srgbClr val="6D6E70"/>
              </a:solidFill>
              <a:effectLst/>
              <a:latin typeface="Times New Roman" panose="02020603050405020304" pitchFamily="18" charset="0"/>
              <a:cs typeface="Times New Roman" panose="02020603050405020304" pitchFamily="18" charset="0"/>
            </a:endParaRPr>
          </a:p>
          <a:p>
            <a:pPr marL="158750" indent="0" algn="l">
              <a:buNone/>
            </a:pPr>
            <a:r>
              <a:rPr lang="en-US" b="0" i="0">
                <a:solidFill>
                  <a:srgbClr val="6D6E70"/>
                </a:solidFill>
                <a:effectLst/>
                <a:latin typeface="Times New Roman" panose="02020603050405020304" pitchFamily="18" charset="0"/>
                <a:cs typeface="Times New Roman" panose="02020603050405020304" pitchFamily="18" charset="0"/>
              </a:rPr>
              <a:t>4. Một tính năng đáng chú ý khác của ứng dụng là khả năng đặt mua vắc xin bất cứ khi nào và ở đâu. Dễ dàng kiểm tra lịch sử đặt mua Vắc Xin.</a:t>
            </a:r>
          </a:p>
          <a:p>
            <a:pPr marL="158750" indent="0" algn="l">
              <a:buNone/>
            </a:pPr>
            <a:r>
              <a:rPr lang="en-US" b="0" i="0">
                <a:solidFill>
                  <a:srgbClr val="6D6E70"/>
                </a:solidFill>
                <a:effectLst/>
                <a:latin typeface="Times New Roman" panose="02020603050405020304" pitchFamily="18" charset="0"/>
                <a:cs typeface="Times New Roman" panose="02020603050405020304" pitchFamily="18" charset="0"/>
              </a:rPr>
              <a:t>5. </a:t>
            </a:r>
            <a:r>
              <a:rPr lang="vi-VN" b="0" i="0">
                <a:solidFill>
                  <a:srgbClr val="6D6E70"/>
                </a:solidFill>
                <a:effectLst/>
                <a:latin typeface="Times New Roman" panose="02020603050405020304" pitchFamily="18" charset="0"/>
                <a:cs typeface="Times New Roman" panose="02020603050405020304" pitchFamily="18" charset="0"/>
              </a:rPr>
              <a:t>Các chương trình khuyến mãi và ưu đãi hấp dẫn về các loại vắc xin và gói vắc xin được cập nhật liên tục trên App để giúp người dùng tiết kiệm tối đa ngân sách cho việc tiêm ngừa phòng bệnh.</a:t>
            </a:r>
            <a:endParaRPr lang="en-US" b="0" i="0">
              <a:solidFill>
                <a:srgbClr val="6D6E70"/>
              </a:solidFill>
              <a:effectLst/>
              <a:latin typeface="Times New Roman" panose="02020603050405020304" pitchFamily="18" charset="0"/>
              <a:cs typeface="Times New Roman" panose="02020603050405020304" pitchFamily="18" charset="0"/>
            </a:endParaRPr>
          </a:p>
          <a:p>
            <a:pPr marL="158750" indent="0" algn="l">
              <a:buNone/>
            </a:pPr>
            <a:r>
              <a:rPr lang="en-US" b="0" i="0">
                <a:solidFill>
                  <a:srgbClr val="6D6E70"/>
                </a:solidFill>
                <a:effectLst/>
                <a:latin typeface="Times New Roman" panose="02020603050405020304" pitchFamily="18" charset="0"/>
                <a:cs typeface="Times New Roman" panose="02020603050405020304" pitchFamily="18" charset="0"/>
              </a:rPr>
              <a:t>6. </a:t>
            </a:r>
            <a:r>
              <a:rPr lang="vi-VN" b="0" i="0">
                <a:solidFill>
                  <a:srgbClr val="6D6E70"/>
                </a:solidFill>
                <a:effectLst/>
                <a:latin typeface="Times New Roman" panose="02020603050405020304" pitchFamily="18" charset="0"/>
                <a:cs typeface="Times New Roman" panose="02020603050405020304" pitchFamily="18" charset="0"/>
              </a:rPr>
              <a:t>App cung cấp chức năng Nhật ký hành trình tiêm chủng, tương tự mạng xã hội thu nhỏ, giúp khách hàng ghi lại những chia sẻ và khoảnh khắc trong hành trình tiêm chủng</a:t>
            </a:r>
            <a:endParaRPr lang="vi-VN" b="0" i="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02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vi-VN" b="0" i="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828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vi-VN" b="0" i="0">
              <a:solidFill>
                <a:srgbClr val="1F1F1F"/>
              </a:solidFill>
              <a:effectLst/>
              <a:latin typeface="+mj-lt"/>
              <a:cs typeface="Times New Roman" panose="02020603050405020304" pitchFamily="18" charset="0"/>
            </a:endParaRPr>
          </a:p>
        </p:txBody>
      </p:sp>
    </p:spTree>
    <p:extLst>
      <p:ext uri="{BB962C8B-B14F-4D97-AF65-F5344CB8AC3E}">
        <p14:creationId xmlns:p14="http://schemas.microsoft.com/office/powerpoint/2010/main" val="2328770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vi-VN" b="0" i="0">
                <a:solidFill>
                  <a:srgbClr val="6D6E70"/>
                </a:solidFill>
                <a:effectLst/>
                <a:latin typeface="+mj-lt"/>
              </a:rPr>
              <a:t>Tính năng nhắc hẹn được tích hợp sẵn trong ứng dụng giúp người dùng có thể nhận được lời nhắc nhở đúng lịch tiêm, tăng cường hiệu quả trong việc gìn giữ sức khỏe. VNVC App cũng giúp nhân viên VNVC điều phối lịch tiêm chủng một cách thuận lợi và nhanh chóng.</a:t>
            </a:r>
            <a:endParaRPr lang="en-US" b="0" i="0">
              <a:solidFill>
                <a:srgbClr val="6D6E70"/>
              </a:solidFill>
              <a:effectLst/>
              <a:latin typeface="+mj-lt"/>
            </a:endParaRPr>
          </a:p>
          <a:p>
            <a:pPr marL="158750" indent="0" algn="l">
              <a:buNone/>
            </a:pPr>
            <a:r>
              <a:rPr lang="vi-VN" b="0" i="0">
                <a:solidFill>
                  <a:srgbClr val="1F1F1F"/>
                </a:solidFill>
                <a:effectLst/>
                <a:latin typeface="+mj-lt"/>
                <a:cs typeface="Times New Roman" panose="02020603050405020304" pitchFamily="18" charset="0"/>
              </a:rPr>
              <a:t>Tính bảo mật: Việc xử lý thông tin cá nhân và lịch sử tiêm chủng của khách hàng đòi hỏi tính bảo mật cao. Ứng dụng cần được kiểm tra và đánh giá kỹ lưỡng về khả năng bảo vệ dữ liệu, tránh các rủi ro về xâm nhập và đánh cắp thông tin.</a:t>
            </a:r>
          </a:p>
          <a:p>
            <a:pPr marL="158750" indent="0" algn="l">
              <a:buNone/>
            </a:pPr>
            <a:r>
              <a:rPr lang="vi-VN" b="0" i="0">
                <a:solidFill>
                  <a:srgbClr val="1F1F1F"/>
                </a:solidFill>
                <a:effectLst/>
                <a:latin typeface="+mj-lt"/>
                <a:cs typeface="Times New Roman" panose="02020603050405020304" pitchFamily="18" charset="0"/>
              </a:rPr>
              <a:t>Trải nghiệm người dùng: Mặc dù ứng dụng đã được thiết kế để dễ sử dụng, nhưng vẫn có thể còn tồn tại những hạn chế về giao diện người dùng, tốc độ tải trang, hoặc khả năng tương thích với các thiết bị di động khác nhau.</a:t>
            </a:r>
          </a:p>
          <a:p>
            <a:pPr marL="158750" indent="0" algn="l">
              <a:buNone/>
            </a:pPr>
            <a:r>
              <a:rPr lang="vi-VN" b="0" i="0">
                <a:solidFill>
                  <a:srgbClr val="1F1F1F"/>
                </a:solidFill>
                <a:effectLst/>
                <a:latin typeface="+mj-lt"/>
                <a:cs typeface="Times New Roman" panose="02020603050405020304" pitchFamily="18" charset="0"/>
              </a:rPr>
              <a:t>Tính ổn định: Ứng dụng cần được kiểm tra và đảm bảo tính ổn định trong quá trình hoạt động, tránh các lỗi hệ thống, sự cố gián đoạn hoặc mất dữ liệu.</a:t>
            </a:r>
          </a:p>
        </p:txBody>
      </p:sp>
    </p:spTree>
    <p:extLst>
      <p:ext uri="{BB962C8B-B14F-4D97-AF65-F5344CB8AC3E}">
        <p14:creationId xmlns:p14="http://schemas.microsoft.com/office/powerpoint/2010/main" val="775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vi-VN" b="0" i="0">
                <a:solidFill>
                  <a:srgbClr val="6D6E70"/>
                </a:solidFill>
                <a:effectLst/>
                <a:latin typeface="+mj-lt"/>
              </a:rPr>
              <a:t>Tính năng nhắc hẹn được tích hợp sẵn trong ứng dụng giúp người dùng có thể nhận được lời nhắc nhở đúng lịch tiêm, tăng cường hiệu quả trong việc gìn giữ sức khỏe. VNVC App cũng giúp nhân viên VNVC điều phối lịch tiêm chủng một cách thuận lợi và nhanh chóng.</a:t>
            </a:r>
            <a:endParaRPr lang="en-US" b="0" i="0">
              <a:solidFill>
                <a:srgbClr val="6D6E70"/>
              </a:solidFill>
              <a:effectLst/>
              <a:latin typeface="+mj-lt"/>
            </a:endParaRPr>
          </a:p>
          <a:p>
            <a:pPr marL="158750" indent="0" algn="l">
              <a:buNone/>
            </a:pPr>
            <a:r>
              <a:rPr lang="vi-VN" b="0" i="0">
                <a:solidFill>
                  <a:srgbClr val="1F1F1F"/>
                </a:solidFill>
                <a:effectLst/>
                <a:latin typeface="+mj-lt"/>
                <a:cs typeface="Times New Roman" panose="02020603050405020304" pitchFamily="18" charset="0"/>
              </a:rPr>
              <a:t>Tính bảo mật: Việc xử lý thông tin cá nhân và lịch sử tiêm chủng của khách hàng đòi hỏi tính bảo mật cao. Ứng dụng cần được kiểm tra và đánh giá kỹ lưỡng về khả năng bảo vệ dữ liệu, tránh các rủi ro về xâm nhập và đánh cắp thông tin.</a:t>
            </a:r>
          </a:p>
          <a:p>
            <a:pPr marL="158750" indent="0" algn="l">
              <a:buNone/>
            </a:pPr>
            <a:r>
              <a:rPr lang="vi-VN" b="0" i="0">
                <a:solidFill>
                  <a:srgbClr val="1F1F1F"/>
                </a:solidFill>
                <a:effectLst/>
                <a:latin typeface="+mj-lt"/>
                <a:cs typeface="Times New Roman" panose="02020603050405020304" pitchFamily="18" charset="0"/>
              </a:rPr>
              <a:t>Trải nghiệm người dùng: Mặc dù ứng dụng đã được thiết kế để dễ sử dụng, nhưng vẫn có thể còn tồn tại những hạn chế về giao diện người dùng, tốc độ tải trang, hoặc khả năng tương thích với các thiết bị di động khác nhau.</a:t>
            </a:r>
          </a:p>
          <a:p>
            <a:pPr marL="158750" indent="0" algn="l">
              <a:buNone/>
            </a:pPr>
            <a:r>
              <a:rPr lang="vi-VN" b="0" i="0">
                <a:solidFill>
                  <a:srgbClr val="1F1F1F"/>
                </a:solidFill>
                <a:effectLst/>
                <a:latin typeface="+mj-lt"/>
                <a:cs typeface="Times New Roman" panose="02020603050405020304" pitchFamily="18" charset="0"/>
              </a:rPr>
              <a:t>Tính ổn định: Ứng dụng cần được kiểm tra và đảm bảo tính ổn định trong quá trình hoạt động, tránh các lỗi hệ thống, sự cố gián đoạn hoặc mất dữ liệu.</a:t>
            </a:r>
          </a:p>
        </p:txBody>
      </p:sp>
    </p:spTree>
    <p:extLst>
      <p:ext uri="{BB962C8B-B14F-4D97-AF65-F5344CB8AC3E}">
        <p14:creationId xmlns:p14="http://schemas.microsoft.com/office/powerpoint/2010/main" val="53694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180340" algn="just"/>
            <a:r>
              <a:rPr lang="vi-VN" sz="1100">
                <a:effectLst/>
                <a:latin typeface="+mj-lt"/>
                <a:ea typeface="Times New Roman" panose="02020603050405020304" pitchFamily="18" charset="0"/>
              </a:rPr>
              <a:t>Và vừa rồi là phần thuyết trình của nhóm</a:t>
            </a:r>
            <a:endParaRPr lang="en-US" sz="1100">
              <a:effectLst/>
              <a:latin typeface="+mj-lt"/>
              <a:ea typeface="Times New Roman" panose="02020603050405020304" pitchFamily="18" charset="0"/>
            </a:endParaRPr>
          </a:p>
          <a:p>
            <a:pPr indent="180340" algn="just"/>
            <a:r>
              <a:rPr lang="vi-VN" sz="1100">
                <a:effectLst/>
                <a:latin typeface="+mj-lt"/>
                <a:ea typeface="Times New Roman" panose="02020603050405020304" pitchFamily="18" charset="0"/>
              </a:rPr>
              <a:t>- Bài thuyết trình này dựa trên cơ sở nhóm tìm hiểu được. Do đó, nếu có gì thiếu sót, mong thầy và các bạn thông cảm bỏ qua. </a:t>
            </a:r>
            <a:endParaRPr lang="en-US" sz="1100">
              <a:effectLst/>
              <a:latin typeface="+mj-lt"/>
              <a:ea typeface="Times New Roman" panose="02020603050405020304" pitchFamily="18" charset="0"/>
            </a:endParaRPr>
          </a:p>
          <a:p>
            <a:pPr indent="180340" algn="just"/>
            <a:r>
              <a:rPr lang="vi-VN" sz="1100">
                <a:effectLst/>
                <a:latin typeface="+mj-lt"/>
                <a:ea typeface="Times New Roman" panose="02020603050405020304" pitchFamily="18" charset="0"/>
              </a:rPr>
              <a:t>- Cuối cùng thì cảm ơn thầy và các bạn đã lắng nghe. Chúc thầy và các bạn có một buổi </a:t>
            </a:r>
            <a:r>
              <a:rPr lang="en-US" sz="1100">
                <a:effectLst/>
                <a:latin typeface="+mj-lt"/>
                <a:ea typeface="Times New Roman" panose="02020603050405020304" pitchFamily="18" charset="0"/>
              </a:rPr>
              <a:t>CHIỀU</a:t>
            </a:r>
            <a:r>
              <a:rPr lang="vi-VN" sz="1100">
                <a:effectLst/>
                <a:latin typeface="+mj-lt"/>
                <a:ea typeface="Times New Roman" panose="02020603050405020304" pitchFamily="18" charset="0"/>
              </a:rPr>
              <a:t> thật vui vẻ!</a:t>
            </a:r>
            <a:endParaRPr lang="en-US" sz="1100">
              <a:effectLst/>
              <a:latin typeface="+mj-lt"/>
              <a:ea typeface="Times New Roman" panose="02020603050405020304" pitchFamily="18" charset="0"/>
            </a:endParaRPr>
          </a:p>
          <a:p>
            <a:pPr marL="0" lvl="0" indent="0" algn="l" rtl="0">
              <a:spcBef>
                <a:spcPts val="0"/>
              </a:spcBef>
              <a:spcAft>
                <a:spcPts val="0"/>
              </a:spcAft>
              <a:buNone/>
            </a:pPr>
            <a:endParaRPr>
              <a:latin typeface="+mj-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45" name="Google Shape;45;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4"/>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4"/>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4"/>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4"/>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4"/>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4"/>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4"/>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4"/>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4"/>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4"/>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4"/>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4"/>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4"/>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4"/>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4"/>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4"/>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4"/>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83;p4"/>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4" name="Google Shape;84;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85" name="Google Shape;85;p4"/>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1" name="Google Shape;241;p8"/>
          <p:cNvSpPr txBox="1">
            <a:spLocks noGrp="1"/>
          </p:cNvSpPr>
          <p:nvPr>
            <p:ph type="subTitle" idx="1"/>
          </p:nvPr>
        </p:nvSpPr>
        <p:spPr>
          <a:xfrm>
            <a:off x="2474965" y="2530200"/>
            <a:ext cx="729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42" name="Google Shape;242;p8"/>
          <p:cNvSpPr txBox="1">
            <a:spLocks noGrp="1"/>
          </p:cNvSpPr>
          <p:nvPr>
            <p:ph type="title"/>
          </p:nvPr>
        </p:nvSpPr>
        <p:spPr>
          <a:xfrm>
            <a:off x="2425525" y="1099400"/>
            <a:ext cx="729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3" name="Google Shape;243;p8"/>
          <p:cNvSpPr txBox="1">
            <a:spLocks noGrp="1"/>
          </p:cNvSpPr>
          <p:nvPr>
            <p:ph type="body" idx="2"/>
          </p:nvPr>
        </p:nvSpPr>
        <p:spPr>
          <a:xfrm>
            <a:off x="2474975" y="3190375"/>
            <a:ext cx="7291500" cy="26466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44" name="Google Shape;244;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3" name="Google Shape;723;p20"/>
          <p:cNvSpPr txBox="1">
            <a:spLocks noGrp="1"/>
          </p:cNvSpPr>
          <p:nvPr>
            <p:ph type="subTitle" idx="1"/>
          </p:nvPr>
        </p:nvSpPr>
        <p:spPr>
          <a:xfrm>
            <a:off x="4918475" y="2716900"/>
            <a:ext cx="55815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2100"/>
              <a:buNone/>
              <a:defRPr sz="2100" b="1"/>
            </a:lvl1pPr>
            <a:lvl2pPr lvl="1" algn="r" rtl="0">
              <a:spcBef>
                <a:spcPts val="2100"/>
              </a:spcBef>
              <a:spcAft>
                <a:spcPts val="0"/>
              </a:spcAft>
              <a:buSzPts val="2100"/>
              <a:buNone/>
              <a:defRPr sz="2100" b="1"/>
            </a:lvl2pPr>
            <a:lvl3pPr lvl="2" algn="r" rtl="0">
              <a:spcBef>
                <a:spcPts val="2100"/>
              </a:spcBef>
              <a:spcAft>
                <a:spcPts val="0"/>
              </a:spcAft>
              <a:buSzPts val="2100"/>
              <a:buNone/>
              <a:defRPr sz="2100" b="1"/>
            </a:lvl3pPr>
            <a:lvl4pPr lvl="3" algn="r" rtl="0">
              <a:spcBef>
                <a:spcPts val="2100"/>
              </a:spcBef>
              <a:spcAft>
                <a:spcPts val="0"/>
              </a:spcAft>
              <a:buSzPts val="2100"/>
              <a:buNone/>
              <a:defRPr sz="2100" b="1"/>
            </a:lvl4pPr>
            <a:lvl5pPr lvl="4" algn="r" rtl="0">
              <a:spcBef>
                <a:spcPts val="2100"/>
              </a:spcBef>
              <a:spcAft>
                <a:spcPts val="0"/>
              </a:spcAft>
              <a:buSzPts val="2100"/>
              <a:buNone/>
              <a:defRPr sz="2100" b="1"/>
            </a:lvl5pPr>
            <a:lvl6pPr lvl="5" algn="r" rtl="0">
              <a:spcBef>
                <a:spcPts val="2100"/>
              </a:spcBef>
              <a:spcAft>
                <a:spcPts val="0"/>
              </a:spcAft>
              <a:buSzPts val="2100"/>
              <a:buNone/>
              <a:defRPr sz="2100" b="1"/>
            </a:lvl6pPr>
            <a:lvl7pPr lvl="6" algn="r" rtl="0">
              <a:spcBef>
                <a:spcPts val="2100"/>
              </a:spcBef>
              <a:spcAft>
                <a:spcPts val="0"/>
              </a:spcAft>
              <a:buSzPts val="2100"/>
              <a:buNone/>
              <a:defRPr sz="2100" b="1"/>
            </a:lvl7pPr>
            <a:lvl8pPr lvl="7" algn="r" rtl="0">
              <a:spcBef>
                <a:spcPts val="2100"/>
              </a:spcBef>
              <a:spcAft>
                <a:spcPts val="0"/>
              </a:spcAft>
              <a:buSzPts val="2100"/>
              <a:buNone/>
              <a:defRPr sz="2100" b="1"/>
            </a:lvl8pPr>
            <a:lvl9pPr lvl="8" algn="r" rtl="0">
              <a:spcBef>
                <a:spcPts val="2100"/>
              </a:spcBef>
              <a:spcAft>
                <a:spcPts val="2100"/>
              </a:spcAft>
              <a:buSzPts val="2100"/>
              <a:buNone/>
              <a:defRPr sz="2100" b="1"/>
            </a:lvl9pPr>
          </a:lstStyle>
          <a:p>
            <a:endParaRPr/>
          </a:p>
        </p:txBody>
      </p:sp>
      <p:sp>
        <p:nvSpPr>
          <p:cNvPr id="724" name="Google Shape;724;p20"/>
          <p:cNvSpPr txBox="1">
            <a:spLocks noGrp="1"/>
          </p:cNvSpPr>
          <p:nvPr>
            <p:ph type="title"/>
          </p:nvPr>
        </p:nvSpPr>
        <p:spPr>
          <a:xfrm>
            <a:off x="4918475" y="1784050"/>
            <a:ext cx="5581500" cy="763500"/>
          </a:xfrm>
          <a:prstGeom prst="rect">
            <a:avLst/>
          </a:prstGeom>
        </p:spPr>
        <p:txBody>
          <a:bodyPr spcFirstLastPara="1" wrap="square" lIns="121900" tIns="121900" rIns="121900" bIns="121900" anchor="b"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725" name="Google Shape;725;p20"/>
          <p:cNvSpPr txBox="1">
            <a:spLocks noGrp="1"/>
          </p:cNvSpPr>
          <p:nvPr>
            <p:ph type="body" idx="2"/>
          </p:nvPr>
        </p:nvSpPr>
        <p:spPr>
          <a:xfrm>
            <a:off x="4918525" y="3581700"/>
            <a:ext cx="5581500" cy="1341600"/>
          </a:xfrm>
          <a:prstGeom prst="rect">
            <a:avLst/>
          </a:prstGeom>
        </p:spPr>
        <p:txBody>
          <a:bodyPr spcFirstLastPara="1" wrap="square" lIns="121900" tIns="121900" rIns="121900" bIns="121900" anchor="t" anchorCtr="0">
            <a:noAutofit/>
          </a:bodyPr>
          <a:lstStyle>
            <a:lvl1pPr marL="457200" lvl="0" indent="-349250" algn="r">
              <a:lnSpc>
                <a:spcPct val="100000"/>
              </a:lnSpc>
              <a:spcBef>
                <a:spcPts val="0"/>
              </a:spcBef>
              <a:spcAft>
                <a:spcPts val="0"/>
              </a:spcAft>
              <a:buSzPts val="1900"/>
              <a:buChar char="●"/>
              <a:defRPr/>
            </a:lvl1pPr>
            <a:lvl2pPr marL="914400" lvl="1" indent="-349250" algn="r">
              <a:lnSpc>
                <a:spcPct val="100000"/>
              </a:lnSpc>
              <a:spcBef>
                <a:spcPts val="0"/>
              </a:spcBef>
              <a:spcAft>
                <a:spcPts val="0"/>
              </a:spcAft>
              <a:buSzPts val="1900"/>
              <a:buChar char="○"/>
              <a:defRPr/>
            </a:lvl2pPr>
            <a:lvl3pPr marL="1371600" lvl="2" indent="-349250" algn="r">
              <a:lnSpc>
                <a:spcPct val="100000"/>
              </a:lnSpc>
              <a:spcBef>
                <a:spcPts val="0"/>
              </a:spcBef>
              <a:spcAft>
                <a:spcPts val="0"/>
              </a:spcAft>
              <a:buSzPts val="1900"/>
              <a:buChar char="■"/>
              <a:defRPr/>
            </a:lvl3pPr>
            <a:lvl4pPr marL="1828800" lvl="3" indent="-349250" algn="r">
              <a:lnSpc>
                <a:spcPct val="100000"/>
              </a:lnSpc>
              <a:spcBef>
                <a:spcPts val="0"/>
              </a:spcBef>
              <a:spcAft>
                <a:spcPts val="0"/>
              </a:spcAft>
              <a:buSzPts val="1900"/>
              <a:buChar char="●"/>
              <a:defRPr/>
            </a:lvl4pPr>
            <a:lvl5pPr marL="2286000" lvl="4" indent="-349250" algn="r">
              <a:lnSpc>
                <a:spcPct val="100000"/>
              </a:lnSpc>
              <a:spcBef>
                <a:spcPts val="0"/>
              </a:spcBef>
              <a:spcAft>
                <a:spcPts val="0"/>
              </a:spcAft>
              <a:buSzPts val="1900"/>
              <a:buChar char="○"/>
              <a:defRPr/>
            </a:lvl5pPr>
            <a:lvl6pPr marL="2743200" lvl="5" indent="-349250" algn="r">
              <a:lnSpc>
                <a:spcPct val="100000"/>
              </a:lnSpc>
              <a:spcBef>
                <a:spcPts val="0"/>
              </a:spcBef>
              <a:spcAft>
                <a:spcPts val="0"/>
              </a:spcAft>
              <a:buSzPts val="1900"/>
              <a:buChar char="■"/>
              <a:defRPr/>
            </a:lvl6pPr>
            <a:lvl7pPr marL="3200400" lvl="6" indent="-349250" algn="r">
              <a:lnSpc>
                <a:spcPct val="100000"/>
              </a:lnSpc>
              <a:spcBef>
                <a:spcPts val="0"/>
              </a:spcBef>
              <a:spcAft>
                <a:spcPts val="0"/>
              </a:spcAft>
              <a:buSzPts val="1900"/>
              <a:buChar char="●"/>
              <a:defRPr/>
            </a:lvl7pPr>
            <a:lvl8pPr marL="3657600" lvl="7" indent="-349250" algn="r">
              <a:lnSpc>
                <a:spcPct val="100000"/>
              </a:lnSpc>
              <a:spcBef>
                <a:spcPts val="0"/>
              </a:spcBef>
              <a:spcAft>
                <a:spcPts val="0"/>
              </a:spcAft>
              <a:buSzPts val="1900"/>
              <a:buChar char="○"/>
              <a:defRPr/>
            </a:lvl8pPr>
            <a:lvl9pPr marL="4114800" lvl="8" indent="-349250" algn="r">
              <a:lnSpc>
                <a:spcPct val="100000"/>
              </a:lnSpc>
              <a:spcBef>
                <a:spcPts val="0"/>
              </a:spcBef>
              <a:spcAft>
                <a:spcPts val="0"/>
              </a:spcAft>
              <a:buSzPts val="1900"/>
              <a:buChar char="■"/>
              <a:defRPr/>
            </a:lvl9pPr>
          </a:lstStyle>
          <a:p>
            <a:endParaRPr/>
          </a:p>
        </p:txBody>
      </p:sp>
      <p:sp>
        <p:nvSpPr>
          <p:cNvPr id="726" name="Google Shape;726;p2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6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22"/>
          <p:cNvSpPr/>
          <p:nvPr/>
        </p:nvSpPr>
        <p:spPr>
          <a:xfrm>
            <a:off x="1159727" y="4312156"/>
            <a:ext cx="6367346"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txBox="1">
            <a:spLocks noGrp="1"/>
          </p:cNvSpPr>
          <p:nvPr>
            <p:ph type="subTitle" idx="1"/>
          </p:nvPr>
        </p:nvSpPr>
        <p:spPr>
          <a:xfrm>
            <a:off x="1407563" y="4408906"/>
            <a:ext cx="6119510" cy="4419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US" b="1">
                <a:latin typeface="#9Slide03 Montserrat Black" panose="00000A00000000000000" pitchFamily="2" charset="0"/>
              </a:rPr>
              <a:t>PHÁT TRIỂN ỨNG DỤNG DI ĐỘNG ĐA NỀN TẢNG</a:t>
            </a:r>
            <a:endParaRPr b="1">
              <a:latin typeface="#9Slide03 Montserrat Black" panose="00000A00000000000000" pitchFamily="2" charset="0"/>
            </a:endParaRPr>
          </a:p>
        </p:txBody>
      </p:sp>
      <p:sp>
        <p:nvSpPr>
          <p:cNvPr id="745" name="Google Shape;745;p22"/>
          <p:cNvSpPr/>
          <p:nvPr/>
        </p:nvSpPr>
        <p:spPr>
          <a:xfrm>
            <a:off x="1407563" y="1463040"/>
            <a:ext cx="5656177" cy="2407417"/>
          </a:xfrm>
          <a:prstGeom prst="rect">
            <a:avLst/>
          </a:prstGeom>
        </p:spPr>
        <p:txBody>
          <a:bodyPr>
            <a:prstTxWarp prst="textPlain">
              <a:avLst/>
            </a:prstTxWarp>
          </a:bodyPr>
          <a:lstStyle/>
          <a:p>
            <a:pPr lvl="0" algn="ctr"/>
            <a:r>
              <a:rPr lang="vi-VN" sz="2800" b="1" i="0">
                <a:ln>
                  <a:noFill/>
                </a:ln>
                <a:gradFill>
                  <a:gsLst>
                    <a:gs pos="0">
                      <a:schemeClr val="accent1"/>
                    </a:gs>
                    <a:gs pos="100000">
                      <a:schemeClr val="accent2"/>
                    </a:gs>
                  </a:gsLst>
                  <a:lin ang="2700006" scaled="0"/>
                </a:gradFill>
                <a:latin typeface="#9Slide03 Montserrat Black" panose="00000A00000000000000" pitchFamily="2" charset="0"/>
              </a:rPr>
              <a:t>XÂY DỰNG ỨNG DỤNG DI ĐỘNG ĐĂNG KÝ TIÊM CHỦNG CHO CÔNG TY CỔ PHẦN DƯỢC PHẨM FPT LONG CHÂU</a:t>
            </a:r>
            <a:endParaRPr lang="en-US" sz="2800" b="1" i="0">
              <a:ln>
                <a:noFill/>
              </a:ln>
              <a:gradFill>
                <a:gsLst>
                  <a:gs pos="0">
                    <a:schemeClr val="accent1"/>
                  </a:gs>
                  <a:gs pos="100000">
                    <a:schemeClr val="accent2"/>
                  </a:gs>
                </a:gsLst>
                <a:lin ang="2700006" scaled="0"/>
              </a:gradFill>
              <a:latin typeface="#9Slide03 Montserrat Black" panose="00000A00000000000000" pitchFamily="2" charset="0"/>
            </a:endParaRPr>
          </a:p>
        </p:txBody>
      </p:sp>
      <p:sp>
        <p:nvSpPr>
          <p:cNvPr id="4" name="Google Shape;751;p23">
            <a:extLst>
              <a:ext uri="{FF2B5EF4-FFF2-40B4-BE49-F238E27FC236}">
                <a16:creationId xmlns:a16="http://schemas.microsoft.com/office/drawing/2014/main" id="{9270ED36-9C2A-78B5-56A9-57D98C4DCAC0}"/>
              </a:ext>
            </a:extLst>
          </p:cNvPr>
          <p:cNvSpPr txBox="1">
            <a:spLocks/>
          </p:cNvSpPr>
          <p:nvPr/>
        </p:nvSpPr>
        <p:spPr>
          <a:xfrm>
            <a:off x="8075811" y="4139581"/>
            <a:ext cx="3735937" cy="53865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2100"/>
              <a:buFont typeface="DM Sans"/>
              <a:buNone/>
              <a:defRPr sz="2100" b="1" i="0" u="none" strike="noStrike" cap="none">
                <a:solidFill>
                  <a:schemeClr val="dk2"/>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2"/>
              </a:buClr>
              <a:buSzPts val="2100"/>
              <a:buFont typeface="DM Sans"/>
              <a:buNone/>
              <a:defRPr sz="2100" b="1" i="0" u="none" strike="noStrike" cap="none">
                <a:solidFill>
                  <a:schemeClr val="dk2"/>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2"/>
              </a:buClr>
              <a:buSzPts val="2100"/>
              <a:buFont typeface="DM Sans"/>
              <a:buNone/>
              <a:defRPr sz="2100" b="1" i="0" u="none" strike="noStrike" cap="none">
                <a:solidFill>
                  <a:schemeClr val="dk2"/>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2"/>
              </a:buClr>
              <a:buSzPts val="2100"/>
              <a:buFont typeface="DM Sans"/>
              <a:buNone/>
              <a:defRPr sz="2100" b="1" i="0" u="none" strike="noStrike" cap="none">
                <a:solidFill>
                  <a:schemeClr val="dk2"/>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2"/>
              </a:buClr>
              <a:buSzPts val="2100"/>
              <a:buFont typeface="DM Sans"/>
              <a:buNone/>
              <a:defRPr sz="2100" b="1" i="0" u="none" strike="noStrike" cap="none">
                <a:solidFill>
                  <a:schemeClr val="dk2"/>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2"/>
              </a:buClr>
              <a:buSzPts val="2100"/>
              <a:buFont typeface="DM Sans"/>
              <a:buNone/>
              <a:defRPr sz="2100" b="1" i="0" u="none" strike="noStrike" cap="none">
                <a:solidFill>
                  <a:schemeClr val="dk2"/>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2"/>
              </a:buClr>
              <a:buSzPts val="2100"/>
              <a:buFont typeface="DM Sans"/>
              <a:buNone/>
              <a:defRPr sz="2100" b="1" i="0" u="none" strike="noStrike" cap="none">
                <a:solidFill>
                  <a:schemeClr val="dk2"/>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2"/>
              </a:buClr>
              <a:buSzPts val="2100"/>
              <a:buFont typeface="DM Sans"/>
              <a:buNone/>
              <a:defRPr sz="2100" b="1" i="0" u="none" strike="noStrike" cap="none">
                <a:solidFill>
                  <a:schemeClr val="dk2"/>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2"/>
              </a:buClr>
              <a:buSzPts val="2100"/>
              <a:buFont typeface="DM Sans"/>
              <a:buNone/>
              <a:defRPr sz="2100" b="1" i="0" u="none" strike="noStrike" cap="none">
                <a:solidFill>
                  <a:schemeClr val="dk2"/>
                </a:solidFill>
                <a:latin typeface="DM Sans"/>
                <a:ea typeface="DM Sans"/>
                <a:cs typeface="DM Sans"/>
                <a:sym typeface="DM Sans"/>
              </a:defRPr>
            </a:lvl9pPr>
          </a:lstStyle>
          <a:p>
            <a:pPr marL="0" indent="0" algn="just"/>
            <a:r>
              <a:rPr lang="en-US" b="0">
                <a:solidFill>
                  <a:schemeClr val="accent6"/>
                </a:solidFill>
                <a:latin typeface="#9Slide03 Ample" panose="02000000000000000000" pitchFamily="2" charset="0"/>
              </a:rPr>
              <a:t>GVHD:Ths. Trần Văn Hữu</a:t>
            </a:r>
            <a:endParaRPr lang="en-US">
              <a:solidFill>
                <a:schemeClr val="accent6"/>
              </a:solidFill>
              <a:latin typeface="#9Slide03 Ample" panose="02000000000000000000" pitchFamily="2" charset="0"/>
            </a:endParaRPr>
          </a:p>
        </p:txBody>
      </p:sp>
      <p:graphicFrame>
        <p:nvGraphicFramePr>
          <p:cNvPr id="6" name="Table 5">
            <a:extLst>
              <a:ext uri="{FF2B5EF4-FFF2-40B4-BE49-F238E27FC236}">
                <a16:creationId xmlns:a16="http://schemas.microsoft.com/office/drawing/2014/main" id="{FA5C5385-3FA7-68A2-2029-11D067067E28}"/>
              </a:ext>
            </a:extLst>
          </p:cNvPr>
          <p:cNvGraphicFramePr>
            <a:graphicFrameLocks noGrp="1"/>
          </p:cNvGraphicFramePr>
          <p:nvPr>
            <p:extLst>
              <p:ext uri="{D42A27DB-BD31-4B8C-83A1-F6EECF244321}">
                <p14:modId xmlns:p14="http://schemas.microsoft.com/office/powerpoint/2010/main" val="448534937"/>
              </p:ext>
            </p:extLst>
          </p:nvPr>
        </p:nvGraphicFramePr>
        <p:xfrm>
          <a:off x="8126567" y="4678232"/>
          <a:ext cx="3634423" cy="1112520"/>
        </p:xfrm>
        <a:graphic>
          <a:graphicData uri="http://schemas.openxmlformats.org/drawingml/2006/table">
            <a:tbl>
              <a:tblPr firstRow="1" bandRow="1">
                <a:tableStyleId>{2D5ABB26-0587-4C30-8999-92F81FD0307C}</a:tableStyleId>
              </a:tblPr>
              <a:tblGrid>
                <a:gridCol w="2122805">
                  <a:extLst>
                    <a:ext uri="{9D8B030D-6E8A-4147-A177-3AD203B41FA5}">
                      <a16:colId xmlns:a16="http://schemas.microsoft.com/office/drawing/2014/main" val="1920116268"/>
                    </a:ext>
                  </a:extLst>
                </a:gridCol>
                <a:gridCol w="1511618">
                  <a:extLst>
                    <a:ext uri="{9D8B030D-6E8A-4147-A177-3AD203B41FA5}">
                      <a16:colId xmlns:a16="http://schemas.microsoft.com/office/drawing/2014/main" val="3618830240"/>
                    </a:ext>
                  </a:extLst>
                </a:gridCol>
              </a:tblGrid>
              <a:tr h="370840">
                <a:tc>
                  <a:txBody>
                    <a:bodyPr/>
                    <a:lstStyle/>
                    <a:p>
                      <a:r>
                        <a:rPr lang="en-US">
                          <a:solidFill>
                            <a:schemeClr val="accent6"/>
                          </a:solidFill>
                          <a:latin typeface="#9Slide03 Ample" panose="02000000000000000000" pitchFamily="2" charset="0"/>
                        </a:rPr>
                        <a:t>Đỗ Huy Hoàng</a:t>
                      </a:r>
                      <a:endParaRPr lang="en-GB">
                        <a:solidFill>
                          <a:schemeClr val="accent6"/>
                        </a:solidFill>
                        <a:latin typeface="#9Slide03 Ample" panose="02000000000000000000" pitchFamily="2" charset="0"/>
                      </a:endParaRPr>
                    </a:p>
                  </a:txBody>
                  <a:tcPr/>
                </a:tc>
                <a:tc>
                  <a:txBody>
                    <a:bodyPr/>
                    <a:lstStyle/>
                    <a:p>
                      <a:r>
                        <a:rPr lang="en-US">
                          <a:solidFill>
                            <a:schemeClr val="accent6"/>
                          </a:solidFill>
                          <a:latin typeface="#9Slide03 Ample" panose="02000000000000000000" pitchFamily="2" charset="0"/>
                        </a:rPr>
                        <a:t>2024802010262</a:t>
                      </a:r>
                      <a:endParaRPr lang="en-GB">
                        <a:solidFill>
                          <a:schemeClr val="accent6"/>
                        </a:solidFill>
                        <a:latin typeface="#9Slide03 Ample" panose="02000000000000000000" pitchFamily="2" charset="0"/>
                      </a:endParaRPr>
                    </a:p>
                  </a:txBody>
                  <a:tcPr/>
                </a:tc>
                <a:extLst>
                  <a:ext uri="{0D108BD9-81ED-4DB2-BD59-A6C34878D82A}">
                    <a16:rowId xmlns:a16="http://schemas.microsoft.com/office/drawing/2014/main" val="2701615773"/>
                  </a:ext>
                </a:extLst>
              </a:tr>
              <a:tr h="370840">
                <a:tc>
                  <a:txBody>
                    <a:bodyPr/>
                    <a:lstStyle/>
                    <a:p>
                      <a:r>
                        <a:rPr lang="en-US">
                          <a:solidFill>
                            <a:schemeClr val="accent6"/>
                          </a:solidFill>
                          <a:latin typeface="#9Slide03 Ample" panose="02000000000000000000" pitchFamily="2" charset="0"/>
                        </a:rPr>
                        <a:t>Trần Phạm Minh Quang</a:t>
                      </a:r>
                      <a:endParaRPr lang="en-GB">
                        <a:solidFill>
                          <a:schemeClr val="accent6"/>
                        </a:solidFill>
                        <a:latin typeface="#9Slide03 Ample" panose="02000000000000000000" pitchFamily="2" charset="0"/>
                      </a:endParaRPr>
                    </a:p>
                  </a:txBody>
                  <a:tcPr/>
                </a:tc>
                <a:tc>
                  <a:txBody>
                    <a:bodyPr/>
                    <a:lstStyle/>
                    <a:p>
                      <a:r>
                        <a:rPr lang="en-US">
                          <a:solidFill>
                            <a:schemeClr val="accent6"/>
                          </a:solidFill>
                          <a:latin typeface="#9Slide03 Ample" panose="02000000000000000000" pitchFamily="2" charset="0"/>
                        </a:rPr>
                        <a:t>2024802010332</a:t>
                      </a:r>
                      <a:endParaRPr lang="en-GB">
                        <a:solidFill>
                          <a:schemeClr val="accent6"/>
                        </a:solidFill>
                        <a:latin typeface="#9Slide03 Ample" panose="02000000000000000000" pitchFamily="2" charset="0"/>
                      </a:endParaRPr>
                    </a:p>
                  </a:txBody>
                  <a:tcPr/>
                </a:tc>
                <a:extLst>
                  <a:ext uri="{0D108BD9-81ED-4DB2-BD59-A6C34878D82A}">
                    <a16:rowId xmlns:a16="http://schemas.microsoft.com/office/drawing/2014/main" val="3453945045"/>
                  </a:ext>
                </a:extLst>
              </a:tr>
              <a:tr h="370840">
                <a:tc>
                  <a:txBody>
                    <a:bodyPr/>
                    <a:lstStyle/>
                    <a:p>
                      <a:r>
                        <a:rPr lang="en-US">
                          <a:solidFill>
                            <a:schemeClr val="accent6"/>
                          </a:solidFill>
                          <a:latin typeface="#9Slide03 Ample" panose="02000000000000000000" pitchFamily="2" charset="0"/>
                        </a:rPr>
                        <a:t>Nguyễn Lê Hùng Thuận</a:t>
                      </a:r>
                      <a:endParaRPr lang="en-GB">
                        <a:solidFill>
                          <a:schemeClr val="accent6"/>
                        </a:solidFill>
                        <a:latin typeface="#9Slide03 Ample" panose="02000000000000000000" pitchFamily="2" charset="0"/>
                      </a:endParaRPr>
                    </a:p>
                  </a:txBody>
                  <a:tcPr/>
                </a:tc>
                <a:tc>
                  <a:txBody>
                    <a:bodyPr/>
                    <a:lstStyle/>
                    <a:p>
                      <a:r>
                        <a:rPr lang="en-US">
                          <a:solidFill>
                            <a:schemeClr val="accent6"/>
                          </a:solidFill>
                          <a:latin typeface="#9Slide03 Ample" panose="02000000000000000000" pitchFamily="2" charset="0"/>
                        </a:rPr>
                        <a:t>2024802010088</a:t>
                      </a:r>
                      <a:endParaRPr lang="en-GB">
                        <a:solidFill>
                          <a:schemeClr val="accent6"/>
                        </a:solidFill>
                        <a:latin typeface="#9Slide03 Ample" panose="02000000000000000000" pitchFamily="2" charset="0"/>
                      </a:endParaRPr>
                    </a:p>
                  </a:txBody>
                  <a:tcPr/>
                </a:tc>
                <a:extLst>
                  <a:ext uri="{0D108BD9-81ED-4DB2-BD59-A6C34878D82A}">
                    <a16:rowId xmlns:a16="http://schemas.microsoft.com/office/drawing/2014/main" val="3586351194"/>
                  </a:ext>
                </a:extLst>
              </a:tr>
            </a:tbl>
          </a:graphicData>
        </a:graphic>
      </p:graphicFrame>
      <p:pic>
        <p:nvPicPr>
          <p:cNvPr id="5" name="Picture 2" descr="Tiêm Chủng Long Châu - Home PayLater | Đối tác mua trước trả sau">
            <a:extLst>
              <a:ext uri="{FF2B5EF4-FFF2-40B4-BE49-F238E27FC236}">
                <a16:creationId xmlns:a16="http://schemas.microsoft.com/office/drawing/2014/main" id="{8F7F285C-8041-48AE-96E7-F63637AEE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3552" y="1073609"/>
            <a:ext cx="1553541" cy="10382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React Native App Development: Create Cross-Platform Mobile Apps with Ease">
            <a:extLst>
              <a:ext uri="{FF2B5EF4-FFF2-40B4-BE49-F238E27FC236}">
                <a16:creationId xmlns:a16="http://schemas.microsoft.com/office/drawing/2014/main" id="{05D4D986-9E54-426B-802E-4A8422311D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6567" y="2312869"/>
            <a:ext cx="3247513" cy="10382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11" name="Google Shape;1211;p42"/>
          <p:cNvSpPr/>
          <p:nvPr/>
        </p:nvSpPr>
        <p:spPr>
          <a:xfrm>
            <a:off x="1308100" y="2565400"/>
            <a:ext cx="9575800" cy="1460500"/>
          </a:xfrm>
          <a:prstGeom prst="rect">
            <a:avLst/>
          </a:prstGeom>
        </p:spPr>
        <p:txBody>
          <a:bodyPr>
            <a:prstTxWarp prst="textPlain">
              <a:avLst/>
            </a:prstTxWarp>
          </a:bodyPr>
          <a:lstStyle/>
          <a:p>
            <a:pPr lvl="0" algn="ctr"/>
            <a:r>
              <a:rPr sz="2800" b="1" i="0">
                <a:ln>
                  <a:noFill/>
                </a:ln>
                <a:gradFill>
                  <a:gsLst>
                    <a:gs pos="0">
                      <a:schemeClr val="accent1"/>
                    </a:gs>
                    <a:gs pos="100000">
                      <a:schemeClr val="accent2"/>
                    </a:gs>
                  </a:gsLst>
                  <a:lin ang="2698631" scaled="0"/>
                </a:gradFill>
                <a:latin typeface="#9Slide03 BoosterNextFYBlack" panose="02000A03000000020004" pitchFamily="2" charset="0"/>
              </a:rPr>
              <a:t>Thank </a:t>
            </a:r>
            <a:r>
              <a:rPr lang="en-US" sz="2800" b="1" i="0">
                <a:ln>
                  <a:noFill/>
                </a:ln>
                <a:gradFill>
                  <a:gsLst>
                    <a:gs pos="0">
                      <a:schemeClr val="accent1"/>
                    </a:gs>
                    <a:gs pos="100000">
                      <a:schemeClr val="accent2"/>
                    </a:gs>
                  </a:gsLst>
                  <a:lin ang="2698631" scaled="0"/>
                </a:gradFill>
                <a:latin typeface="#9Slide03 BoosterNextFYBlack" panose="02000A03000000020004" pitchFamily="2" charset="0"/>
              </a:rPr>
              <a:t>for listening</a:t>
            </a:r>
            <a:r>
              <a:rPr sz="2800" b="1" i="0">
                <a:ln>
                  <a:noFill/>
                </a:ln>
                <a:gradFill>
                  <a:gsLst>
                    <a:gs pos="0">
                      <a:schemeClr val="accent1"/>
                    </a:gs>
                    <a:gs pos="100000">
                      <a:schemeClr val="accent2"/>
                    </a:gs>
                  </a:gsLst>
                  <a:lin ang="2698631" scaled="0"/>
                </a:gradFill>
                <a:latin typeface="#9Slide03 BoosterNextFYBlack" panose="02000A03000000020004" pitchFamily="2" charset="0"/>
              </a:rPr>
              <a:t>!</a:t>
            </a:r>
          </a:p>
        </p:txBody>
      </p:sp>
      <p:grpSp>
        <p:nvGrpSpPr>
          <p:cNvPr id="6" name="Group 5">
            <a:extLst>
              <a:ext uri="{FF2B5EF4-FFF2-40B4-BE49-F238E27FC236}">
                <a16:creationId xmlns:a16="http://schemas.microsoft.com/office/drawing/2014/main" id="{4711D4F7-38E2-4F23-EC1D-0F12FA6B83F4}"/>
              </a:ext>
            </a:extLst>
          </p:cNvPr>
          <p:cNvGrpSpPr/>
          <p:nvPr/>
        </p:nvGrpSpPr>
        <p:grpSpPr>
          <a:xfrm>
            <a:off x="8891352" y="2207084"/>
            <a:ext cx="633477" cy="608682"/>
            <a:chOff x="9020175" y="97530"/>
            <a:chExt cx="3000375" cy="2882932"/>
          </a:xfrm>
        </p:grpSpPr>
        <p:sp>
          <p:nvSpPr>
            <p:cNvPr id="7" name="Google Shape;742;p22">
              <a:extLst>
                <a:ext uri="{FF2B5EF4-FFF2-40B4-BE49-F238E27FC236}">
                  <a16:creationId xmlns:a16="http://schemas.microsoft.com/office/drawing/2014/main" id="{3054E126-26C1-1C68-9D76-F5688E27829C}"/>
                </a:ext>
              </a:extLst>
            </p:cNvPr>
            <p:cNvSpPr/>
            <p:nvPr/>
          </p:nvSpPr>
          <p:spPr>
            <a:xfrm>
              <a:off x="9020175" y="97530"/>
              <a:ext cx="3000375" cy="2882932"/>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2" descr="SoMee.Social (ONG) Logo PNG Vector (SVG) Free Download">
              <a:extLst>
                <a:ext uri="{FF2B5EF4-FFF2-40B4-BE49-F238E27FC236}">
                  <a16:creationId xmlns:a16="http://schemas.microsoft.com/office/drawing/2014/main" id="{78AB8DAC-9A0B-D833-F064-9E8D32C63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8976" y="247610"/>
              <a:ext cx="2582772" cy="2582772"/>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3" name="TextBox 2">
            <a:extLst>
              <a:ext uri="{FF2B5EF4-FFF2-40B4-BE49-F238E27FC236}">
                <a16:creationId xmlns:a16="http://schemas.microsoft.com/office/drawing/2014/main" id="{63B82F15-F210-462B-ADCF-276E65AC1DE4}"/>
              </a:ext>
            </a:extLst>
          </p:cNvPr>
          <p:cNvSpPr txBox="1"/>
          <p:nvPr/>
        </p:nvSpPr>
        <p:spPr>
          <a:xfrm>
            <a:off x="412594" y="635620"/>
            <a:ext cx="8350363" cy="1323439"/>
          </a:xfrm>
          <a:prstGeom prst="rect">
            <a:avLst/>
          </a:prstGeom>
          <a:noFill/>
        </p:spPr>
        <p:txBody>
          <a:bodyPr wrap="none" rtlCol="0">
            <a:spAutoFit/>
          </a:bodyPr>
          <a:lstStyle/>
          <a:p>
            <a:r>
              <a:rPr lang="en-US" sz="8000">
                <a:solidFill>
                  <a:schemeClr val="bg1">
                    <a:lumMod val="50000"/>
                  </a:schemeClr>
                </a:solidFill>
                <a:latin typeface="#9Slide03 IcielPanton Black" panose="00000A00000000000000" pitchFamily="2" charset="0"/>
              </a:rPr>
              <a:t>Nội dung báo cáo</a:t>
            </a:r>
            <a:endParaRPr lang="en-GB" sz="8000">
              <a:solidFill>
                <a:schemeClr val="bg1">
                  <a:lumMod val="50000"/>
                </a:schemeClr>
              </a:solidFill>
              <a:latin typeface="#9Slide03 IcielPanton Black" panose="00000A00000000000000" pitchFamily="2" charset="0"/>
            </a:endParaRPr>
          </a:p>
        </p:txBody>
      </p:sp>
      <p:sp>
        <p:nvSpPr>
          <p:cNvPr id="16" name="TextBox 15">
            <a:extLst>
              <a:ext uri="{FF2B5EF4-FFF2-40B4-BE49-F238E27FC236}">
                <a16:creationId xmlns:a16="http://schemas.microsoft.com/office/drawing/2014/main" id="{27DF0723-AABE-42CE-9E29-97E3B5E5F6AF}"/>
              </a:ext>
            </a:extLst>
          </p:cNvPr>
          <p:cNvSpPr txBox="1"/>
          <p:nvPr/>
        </p:nvSpPr>
        <p:spPr>
          <a:xfrm>
            <a:off x="1022195" y="2030424"/>
            <a:ext cx="7586546" cy="3477875"/>
          </a:xfrm>
          <a:prstGeom prst="rect">
            <a:avLst/>
          </a:prstGeom>
          <a:noFill/>
        </p:spPr>
        <p:txBody>
          <a:bodyPr wrap="square" rtlCol="0">
            <a:spAutoFit/>
          </a:bodyPr>
          <a:lstStyle/>
          <a:p>
            <a:pPr marL="514350" indent="-514350">
              <a:buClr>
                <a:schemeClr val="bg1">
                  <a:lumMod val="40000"/>
                  <a:lumOff val="60000"/>
                </a:schemeClr>
              </a:buClr>
              <a:buFont typeface="+mj-lt"/>
              <a:buAutoNum type="arabicPeriod"/>
            </a:pPr>
            <a:r>
              <a:rPr lang="en-US" sz="4400">
                <a:solidFill>
                  <a:schemeClr val="bg1">
                    <a:lumMod val="40000"/>
                    <a:lumOff val="60000"/>
                  </a:schemeClr>
                </a:solidFill>
                <a:latin typeface="#9Slide03 IcielPanton Black" panose="00000A00000000000000" pitchFamily="2" charset="0"/>
              </a:rPr>
              <a:t>Lý do chọn đề tài</a:t>
            </a:r>
          </a:p>
          <a:p>
            <a:pPr marL="514350" indent="-514350">
              <a:buClr>
                <a:schemeClr val="bg1">
                  <a:lumMod val="40000"/>
                  <a:lumOff val="60000"/>
                </a:schemeClr>
              </a:buClr>
              <a:buFont typeface="+mj-lt"/>
              <a:buAutoNum type="arabicPeriod"/>
            </a:pPr>
            <a:r>
              <a:rPr lang="en-US" sz="4400">
                <a:solidFill>
                  <a:schemeClr val="bg1">
                    <a:lumMod val="40000"/>
                    <a:lumOff val="60000"/>
                  </a:schemeClr>
                </a:solidFill>
                <a:latin typeface="#9Slide03 IcielPanton Black" panose="00000A00000000000000" pitchFamily="2" charset="0"/>
              </a:rPr>
              <a:t>Mục tiêu</a:t>
            </a:r>
          </a:p>
          <a:p>
            <a:pPr marL="514350" indent="-514350">
              <a:buClr>
                <a:schemeClr val="bg1">
                  <a:lumMod val="40000"/>
                  <a:lumOff val="60000"/>
                </a:schemeClr>
              </a:buClr>
              <a:buFont typeface="+mj-lt"/>
              <a:buAutoNum type="arabicPeriod"/>
            </a:pPr>
            <a:r>
              <a:rPr lang="en-US" sz="4400">
                <a:solidFill>
                  <a:schemeClr val="bg1">
                    <a:lumMod val="40000"/>
                    <a:lumOff val="60000"/>
                  </a:schemeClr>
                </a:solidFill>
                <a:latin typeface="#9Slide03 IcielPanton Black" panose="00000A00000000000000" pitchFamily="2" charset="0"/>
              </a:rPr>
              <a:t>Giải pháp và công nghệ</a:t>
            </a:r>
          </a:p>
          <a:p>
            <a:pPr marL="514350" indent="-514350">
              <a:buClr>
                <a:schemeClr val="bg1">
                  <a:lumMod val="40000"/>
                  <a:lumOff val="60000"/>
                </a:schemeClr>
              </a:buClr>
              <a:buFont typeface="+mj-lt"/>
              <a:buAutoNum type="arabicPeriod"/>
            </a:pPr>
            <a:r>
              <a:rPr lang="en-US" sz="4400">
                <a:solidFill>
                  <a:schemeClr val="bg1">
                    <a:lumMod val="40000"/>
                    <a:lumOff val="60000"/>
                  </a:schemeClr>
                </a:solidFill>
                <a:latin typeface="#9Slide03 IcielPanton Black" panose="00000A00000000000000" pitchFamily="2" charset="0"/>
              </a:rPr>
              <a:t>Hướng phát triển</a:t>
            </a:r>
          </a:p>
          <a:p>
            <a:pPr marL="514350" indent="-514350">
              <a:buClr>
                <a:schemeClr val="bg1">
                  <a:lumMod val="40000"/>
                  <a:lumOff val="60000"/>
                </a:schemeClr>
              </a:buClr>
              <a:buFont typeface="+mj-lt"/>
              <a:buAutoNum type="arabicPeriod"/>
            </a:pPr>
            <a:r>
              <a:rPr lang="en-US" sz="4400">
                <a:solidFill>
                  <a:schemeClr val="bg1">
                    <a:lumMod val="40000"/>
                    <a:lumOff val="60000"/>
                  </a:schemeClr>
                </a:solidFill>
                <a:latin typeface="#9Slide03 IcielPanton Black" panose="00000A00000000000000" pitchFamily="2" charset="0"/>
              </a:rPr>
              <a:t>Kết luận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3" name="TextBox 2">
            <a:extLst>
              <a:ext uri="{FF2B5EF4-FFF2-40B4-BE49-F238E27FC236}">
                <a16:creationId xmlns:a16="http://schemas.microsoft.com/office/drawing/2014/main" id="{63B82F15-F210-462B-ADCF-276E65AC1DE4}"/>
              </a:ext>
            </a:extLst>
          </p:cNvPr>
          <p:cNvSpPr txBox="1"/>
          <p:nvPr/>
        </p:nvSpPr>
        <p:spPr>
          <a:xfrm>
            <a:off x="457199" y="624469"/>
            <a:ext cx="7160935" cy="1015663"/>
          </a:xfrm>
          <a:prstGeom prst="rect">
            <a:avLst/>
          </a:prstGeom>
          <a:noFill/>
        </p:spPr>
        <p:txBody>
          <a:bodyPr wrap="none" rtlCol="0">
            <a:spAutoFit/>
          </a:bodyPr>
          <a:lstStyle/>
          <a:p>
            <a:r>
              <a:rPr lang="en-US" sz="6000">
                <a:solidFill>
                  <a:schemeClr val="bg1">
                    <a:lumMod val="40000"/>
                    <a:lumOff val="60000"/>
                  </a:schemeClr>
                </a:solidFill>
                <a:latin typeface="#9Slide03 IcielPanton Black" panose="00000A00000000000000" pitchFamily="2" charset="0"/>
              </a:rPr>
              <a:t>1. Lý do chọn đề tài</a:t>
            </a:r>
            <a:endParaRPr lang="en-GB" sz="6000">
              <a:solidFill>
                <a:schemeClr val="bg1">
                  <a:lumMod val="40000"/>
                  <a:lumOff val="60000"/>
                </a:schemeClr>
              </a:solidFill>
              <a:latin typeface="#9Slide03 IcielPanton Black" panose="00000A00000000000000" pitchFamily="2" charset="0"/>
            </a:endParaRPr>
          </a:p>
        </p:txBody>
      </p:sp>
      <p:pic>
        <p:nvPicPr>
          <p:cNvPr id="3074" name="Picture 2" descr="Tin tức | doctor4u.vn">
            <a:extLst>
              <a:ext uri="{FF2B5EF4-FFF2-40B4-BE49-F238E27FC236}">
                <a16:creationId xmlns:a16="http://schemas.microsoft.com/office/drawing/2014/main" id="{02C3445A-0D75-4CFB-92C4-3E8B7414D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028" y="1904970"/>
            <a:ext cx="6614416" cy="3875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5949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4" name="TextBox 3">
            <a:extLst>
              <a:ext uri="{FF2B5EF4-FFF2-40B4-BE49-F238E27FC236}">
                <a16:creationId xmlns:a16="http://schemas.microsoft.com/office/drawing/2014/main" id="{A107394A-0FE6-4DBB-AE35-CAD4FCBADCB9}"/>
              </a:ext>
            </a:extLst>
          </p:cNvPr>
          <p:cNvSpPr txBox="1"/>
          <p:nvPr/>
        </p:nvSpPr>
        <p:spPr>
          <a:xfrm>
            <a:off x="457199" y="624469"/>
            <a:ext cx="4203395" cy="1015663"/>
          </a:xfrm>
          <a:prstGeom prst="rect">
            <a:avLst/>
          </a:prstGeom>
          <a:noFill/>
        </p:spPr>
        <p:txBody>
          <a:bodyPr wrap="none" rtlCol="0">
            <a:spAutoFit/>
          </a:bodyPr>
          <a:lstStyle/>
          <a:p>
            <a:r>
              <a:rPr lang="en-US" sz="6000">
                <a:solidFill>
                  <a:schemeClr val="bg1">
                    <a:lumMod val="40000"/>
                    <a:lumOff val="60000"/>
                  </a:schemeClr>
                </a:solidFill>
                <a:latin typeface="#9Slide03 IcielPanton Black" panose="00000A00000000000000" pitchFamily="2" charset="0"/>
              </a:rPr>
              <a:t>2. Mục tiêu</a:t>
            </a:r>
          </a:p>
        </p:txBody>
      </p:sp>
      <p:sp>
        <p:nvSpPr>
          <p:cNvPr id="7" name="TextBox 6">
            <a:extLst>
              <a:ext uri="{FF2B5EF4-FFF2-40B4-BE49-F238E27FC236}">
                <a16:creationId xmlns:a16="http://schemas.microsoft.com/office/drawing/2014/main" id="{096581CF-D39E-417A-ADB5-1A0FAAD5A2C1}"/>
              </a:ext>
            </a:extLst>
          </p:cNvPr>
          <p:cNvSpPr txBox="1"/>
          <p:nvPr/>
        </p:nvSpPr>
        <p:spPr>
          <a:xfrm>
            <a:off x="1044810" y="1786242"/>
            <a:ext cx="9894535" cy="4478149"/>
          </a:xfrm>
          <a:prstGeom prst="rect">
            <a:avLst/>
          </a:prstGeom>
          <a:noFill/>
        </p:spPr>
        <p:txBody>
          <a:bodyPr wrap="square">
            <a:spAutoFit/>
          </a:bodyPr>
          <a:lstStyle/>
          <a:p>
            <a:pPr marL="457200" indent="-457200" algn="just">
              <a:lnSpc>
                <a:spcPct val="150000"/>
              </a:lnSpc>
              <a:buClr>
                <a:schemeClr val="bg1">
                  <a:lumMod val="20000"/>
                  <a:lumOff val="80000"/>
                </a:schemeClr>
              </a:buClr>
              <a:buFont typeface="+mj-lt"/>
              <a:buAutoNum type="arabicPeriod"/>
            </a:pPr>
            <a:r>
              <a:rPr lang="en-GB" sz="2400" b="1" i="0">
                <a:solidFill>
                  <a:schemeClr val="accent3"/>
                </a:solidFill>
                <a:effectLst/>
                <a:latin typeface="#9Slide03 Montserrat Black" panose="00000A00000000000000" pitchFamily="2" charset="0"/>
                <a:cs typeface="Times New Roman" panose="02020603050405020304" pitchFamily="18" charset="0"/>
              </a:rPr>
              <a:t>Giao diện Thân thiện người dùng, dễ sử dụng</a:t>
            </a:r>
          </a:p>
          <a:p>
            <a:pPr marL="457200" indent="-457200" algn="just">
              <a:lnSpc>
                <a:spcPct val="150000"/>
              </a:lnSpc>
              <a:buClr>
                <a:schemeClr val="bg1">
                  <a:lumMod val="20000"/>
                  <a:lumOff val="80000"/>
                </a:schemeClr>
              </a:buClr>
              <a:buFont typeface="+mj-lt"/>
              <a:buAutoNum type="arabicPeriod"/>
            </a:pPr>
            <a:r>
              <a:rPr lang="en-GB" sz="2400" b="1" i="0">
                <a:solidFill>
                  <a:schemeClr val="accent3"/>
                </a:solidFill>
                <a:effectLst/>
                <a:latin typeface="#9Slide03 Montserrat Black" panose="00000A00000000000000" pitchFamily="2" charset="0"/>
                <a:cs typeface="Times New Roman" panose="02020603050405020304" pitchFamily="18" charset="0"/>
              </a:rPr>
              <a:t>Cập nhật liên tục và nhanh chóng các thông tin liên quan đến dịch bệnh, vắc xin và tiêm chủng</a:t>
            </a:r>
          </a:p>
          <a:p>
            <a:pPr marL="457200" indent="-457200" algn="just">
              <a:lnSpc>
                <a:spcPct val="150000"/>
              </a:lnSpc>
              <a:buClr>
                <a:schemeClr val="bg1">
                  <a:lumMod val="20000"/>
                  <a:lumOff val="80000"/>
                </a:schemeClr>
              </a:buClr>
              <a:buFont typeface="+mj-lt"/>
              <a:buAutoNum type="arabicPeriod"/>
            </a:pPr>
            <a:r>
              <a:rPr lang="en-GB" sz="2400" b="1" i="0">
                <a:solidFill>
                  <a:schemeClr val="accent3"/>
                </a:solidFill>
                <a:effectLst/>
                <a:latin typeface="#9Slide03 Montserrat Black" panose="00000A00000000000000" pitchFamily="2" charset="0"/>
                <a:cs typeface="Times New Roman" panose="02020603050405020304" pitchFamily="18" charset="0"/>
              </a:rPr>
              <a:t>Tra cứu lịch sử tiêm chủng và các mũi tiêm kế tiếp</a:t>
            </a:r>
          </a:p>
          <a:p>
            <a:pPr marL="457200" indent="-457200" algn="just">
              <a:lnSpc>
                <a:spcPct val="150000"/>
              </a:lnSpc>
              <a:buClr>
                <a:schemeClr val="bg1">
                  <a:lumMod val="20000"/>
                  <a:lumOff val="80000"/>
                </a:schemeClr>
              </a:buClr>
              <a:buFont typeface="+mj-lt"/>
              <a:buAutoNum type="arabicPeriod"/>
            </a:pPr>
            <a:r>
              <a:rPr lang="vi-VN" sz="2400" b="1" i="0">
                <a:solidFill>
                  <a:schemeClr val="accent3"/>
                </a:solidFill>
                <a:effectLst/>
                <a:latin typeface="#9Slide03 Montserrat Black" panose="00000A00000000000000" pitchFamily="2" charset="0"/>
                <a:cs typeface="Times New Roman" panose="02020603050405020304" pitchFamily="18" charset="0"/>
              </a:rPr>
              <a:t>Tạo hồ sơ,đặt lịch</a:t>
            </a:r>
            <a:r>
              <a:rPr lang="en-US" sz="2400" b="1">
                <a:solidFill>
                  <a:schemeClr val="accent3"/>
                </a:solidFill>
                <a:latin typeface="#9Slide03 Montserrat Black" panose="00000A00000000000000" pitchFamily="2" charset="0"/>
                <a:cs typeface="Times New Roman" panose="02020603050405020304" pitchFamily="18" charset="0"/>
              </a:rPr>
              <a:t>  mũi tiêm</a:t>
            </a:r>
            <a:endParaRPr lang="vi-VN" sz="2400" b="1" i="0">
              <a:solidFill>
                <a:schemeClr val="accent3"/>
              </a:solidFill>
              <a:effectLst/>
              <a:latin typeface="#9Slide03 Montserrat Black" panose="00000A00000000000000" pitchFamily="2" charset="0"/>
              <a:cs typeface="Times New Roman" panose="02020603050405020304" pitchFamily="18" charset="0"/>
            </a:endParaRPr>
          </a:p>
          <a:p>
            <a:pPr marL="457200" indent="-457200" algn="just">
              <a:lnSpc>
                <a:spcPct val="150000"/>
              </a:lnSpc>
              <a:buClr>
                <a:schemeClr val="bg1">
                  <a:lumMod val="20000"/>
                  <a:lumOff val="80000"/>
                </a:schemeClr>
              </a:buClr>
              <a:buFont typeface="+mj-lt"/>
              <a:buAutoNum type="arabicPeriod"/>
            </a:pPr>
            <a:r>
              <a:rPr lang="en-GB" sz="2400" b="1" i="0">
                <a:solidFill>
                  <a:schemeClr val="accent3"/>
                </a:solidFill>
                <a:effectLst/>
                <a:latin typeface="#9Slide03 Montserrat Black" panose="00000A00000000000000" pitchFamily="2" charset="0"/>
                <a:cs typeface="Times New Roman" panose="02020603050405020304" pitchFamily="18" charset="0"/>
              </a:rPr>
              <a:t>Đặt mua vắc xin nhanh chóng, thuận tiện</a:t>
            </a:r>
          </a:p>
          <a:p>
            <a:pPr marL="457200" indent="-457200" algn="just">
              <a:lnSpc>
                <a:spcPct val="150000"/>
              </a:lnSpc>
              <a:buClr>
                <a:schemeClr val="bg1">
                  <a:lumMod val="20000"/>
                  <a:lumOff val="80000"/>
                </a:schemeClr>
              </a:buClr>
              <a:buFont typeface="+mj-lt"/>
              <a:buAutoNum type="arabicPeriod"/>
            </a:pPr>
            <a:r>
              <a:rPr lang="vi-VN" sz="2400" b="1" i="0">
                <a:solidFill>
                  <a:schemeClr val="accent3"/>
                </a:solidFill>
                <a:effectLst/>
                <a:latin typeface="#9Slide03 Montserrat Black" panose="00000A00000000000000" pitchFamily="2" charset="0"/>
                <a:cs typeface="Times New Roman" panose="02020603050405020304" pitchFamily="18" charset="0"/>
              </a:rPr>
              <a:t>Cập nhật các ưu đãi hấp dẫ</a:t>
            </a:r>
            <a:r>
              <a:rPr lang="en-US" sz="2400" b="1" i="0">
                <a:solidFill>
                  <a:schemeClr val="accent3"/>
                </a:solidFill>
                <a:effectLst/>
                <a:latin typeface="#9Slide03 Montserrat Black" panose="00000A00000000000000" pitchFamily="2" charset="0"/>
                <a:cs typeface="Times New Roman" panose="02020603050405020304" pitchFamily="18" charset="0"/>
              </a:rPr>
              <a:t>n</a:t>
            </a:r>
            <a:endParaRPr lang="vi-VN" sz="2400" b="1" i="0">
              <a:solidFill>
                <a:schemeClr val="accent3"/>
              </a:solidFill>
              <a:effectLst/>
              <a:latin typeface="#9Slide03 Montserrat Black" panose="00000A00000000000000" pitchFamily="2" charset="0"/>
              <a:cs typeface="Times New Roman" panose="02020603050405020304" pitchFamily="18" charset="0"/>
            </a:endParaRPr>
          </a:p>
          <a:p>
            <a:pPr marL="457200" indent="-457200" algn="just">
              <a:lnSpc>
                <a:spcPct val="150000"/>
              </a:lnSpc>
              <a:buClr>
                <a:schemeClr val="bg1">
                  <a:lumMod val="20000"/>
                  <a:lumOff val="80000"/>
                </a:schemeClr>
              </a:buClr>
              <a:buFont typeface="+mj-lt"/>
              <a:buAutoNum type="arabicPeriod"/>
            </a:pPr>
            <a:r>
              <a:rPr lang="en-GB" sz="2400" b="1" i="0">
                <a:solidFill>
                  <a:schemeClr val="accent3"/>
                </a:solidFill>
                <a:effectLst/>
                <a:latin typeface="#9Slide03 Montserrat Black" panose="00000A00000000000000" pitchFamily="2" charset="0"/>
                <a:cs typeface="Times New Roman" panose="02020603050405020304" pitchFamily="18" charset="0"/>
              </a:rPr>
              <a:t>Nhật ký hành trình</a:t>
            </a:r>
          </a:p>
        </p:txBody>
      </p:sp>
    </p:spTree>
    <p:extLst>
      <p:ext uri="{BB962C8B-B14F-4D97-AF65-F5344CB8AC3E}">
        <p14:creationId xmlns:p14="http://schemas.microsoft.com/office/powerpoint/2010/main" val="3326317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4" name="TextBox 3">
            <a:extLst>
              <a:ext uri="{FF2B5EF4-FFF2-40B4-BE49-F238E27FC236}">
                <a16:creationId xmlns:a16="http://schemas.microsoft.com/office/drawing/2014/main" id="{A107394A-0FE6-4DBB-AE35-CAD4FCBADCB9}"/>
              </a:ext>
            </a:extLst>
          </p:cNvPr>
          <p:cNvSpPr txBox="1"/>
          <p:nvPr/>
        </p:nvSpPr>
        <p:spPr>
          <a:xfrm>
            <a:off x="457199" y="624469"/>
            <a:ext cx="9379491" cy="1015663"/>
          </a:xfrm>
          <a:prstGeom prst="rect">
            <a:avLst/>
          </a:prstGeom>
          <a:noFill/>
        </p:spPr>
        <p:txBody>
          <a:bodyPr wrap="none" rtlCol="0">
            <a:spAutoFit/>
          </a:bodyPr>
          <a:lstStyle/>
          <a:p>
            <a:r>
              <a:rPr lang="en-US" sz="6000">
                <a:solidFill>
                  <a:schemeClr val="bg1">
                    <a:lumMod val="40000"/>
                    <a:lumOff val="60000"/>
                  </a:schemeClr>
                </a:solidFill>
                <a:latin typeface="#9Slide03 IcielPanton Black" panose="00000A00000000000000" pitchFamily="2" charset="0"/>
              </a:rPr>
              <a:t>3. Giải pháp và công nghệ</a:t>
            </a:r>
          </a:p>
        </p:txBody>
      </p:sp>
      <p:pic>
        <p:nvPicPr>
          <p:cNvPr id="8" name="Picture 2" descr="Tiêm Chủng Long Châu - Home PayLater | Đối tác mua trước trả sau">
            <a:extLst>
              <a:ext uri="{FF2B5EF4-FFF2-40B4-BE49-F238E27FC236}">
                <a16:creationId xmlns:a16="http://schemas.microsoft.com/office/drawing/2014/main" id="{9128A4E6-533E-412D-8236-3AC4BF791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794" y="2938532"/>
            <a:ext cx="3278088" cy="21908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A141A06F-C929-4D68-ADC5-9BB9355CD525}"/>
              </a:ext>
            </a:extLst>
          </p:cNvPr>
          <p:cNvCxnSpPr>
            <a:cxnSpLocks/>
          </p:cNvCxnSpPr>
          <p:nvPr/>
        </p:nvCxnSpPr>
        <p:spPr>
          <a:xfrm>
            <a:off x="5475248" y="1820230"/>
            <a:ext cx="0" cy="4480209"/>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pic>
        <p:nvPicPr>
          <p:cNvPr id="12" name="Picture 4" descr="React Native App Development: Create Cross-Platform Mobile Apps with Ease">
            <a:extLst>
              <a:ext uri="{FF2B5EF4-FFF2-40B4-BE49-F238E27FC236}">
                <a16:creationId xmlns:a16="http://schemas.microsoft.com/office/drawing/2014/main" id="{5805E69A-041B-47A8-9F78-A083277B6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00274"/>
            <a:ext cx="3247513" cy="10382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 name="Picture 31">
            <a:extLst>
              <a:ext uri="{FF2B5EF4-FFF2-40B4-BE49-F238E27FC236}">
                <a16:creationId xmlns:a16="http://schemas.microsoft.com/office/drawing/2014/main" id="{C93EABE5-A06B-444F-AFFE-ED1BDEACF08B}"/>
              </a:ext>
            </a:extLst>
          </p:cNvPr>
          <p:cNvPicPr>
            <a:picLocks noChangeAspect="1"/>
          </p:cNvPicPr>
          <p:nvPr/>
        </p:nvPicPr>
        <p:blipFill>
          <a:blip r:embed="rId5"/>
          <a:stretch>
            <a:fillRect/>
          </a:stretch>
        </p:blipFill>
        <p:spPr>
          <a:xfrm>
            <a:off x="6096000" y="3222267"/>
            <a:ext cx="4011652" cy="1171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02" name="Picture 6" descr="Visual Studio Code là gì? Lợi thế từ việc sử dụng Visual Studio Code - Blog  | Got It Vietnam">
            <a:extLst>
              <a:ext uri="{FF2B5EF4-FFF2-40B4-BE49-F238E27FC236}">
                <a16:creationId xmlns:a16="http://schemas.microsoft.com/office/drawing/2014/main" id="{78F2DDB0-4AD1-413F-A936-C7CA30D4A3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752888"/>
            <a:ext cx="1285399" cy="128539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430DB60-8A5A-4069-B360-CD84E7DDDE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5308" y="4556947"/>
            <a:ext cx="1532854" cy="153285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B123B05D-0502-4E8C-89EC-481BA6CB7082}"/>
              </a:ext>
            </a:extLst>
          </p:cNvPr>
          <p:cNvSpPr txBox="1"/>
          <p:nvPr/>
        </p:nvSpPr>
        <p:spPr>
          <a:xfrm>
            <a:off x="1488672" y="2991434"/>
            <a:ext cx="1191352" cy="461665"/>
          </a:xfrm>
          <a:prstGeom prst="rect">
            <a:avLst/>
          </a:prstGeom>
          <a:noFill/>
        </p:spPr>
        <p:txBody>
          <a:bodyPr wrap="square" rtlCol="0">
            <a:spAutoFit/>
          </a:bodyPr>
          <a:lstStyle/>
          <a:p>
            <a:r>
              <a:rPr lang="en-US" sz="2400">
                <a:solidFill>
                  <a:schemeClr val="bg2"/>
                </a:solidFill>
                <a:latin typeface="#9Slide03 Montserrat Black" panose="00000A00000000000000" pitchFamily="2" charset="0"/>
              </a:rPr>
              <a:t>App</a:t>
            </a:r>
            <a:endParaRPr lang="en-GB" sz="2400">
              <a:solidFill>
                <a:schemeClr val="bg2"/>
              </a:solidFill>
              <a:latin typeface="#9Slide03 Montserrat Black" panose="00000A00000000000000" pitchFamily="2" charset="0"/>
            </a:endParaRPr>
          </a:p>
        </p:txBody>
      </p:sp>
    </p:spTree>
    <p:extLst>
      <p:ext uri="{BB962C8B-B14F-4D97-AF65-F5344CB8AC3E}">
        <p14:creationId xmlns:p14="http://schemas.microsoft.com/office/powerpoint/2010/main" val="3571224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3" name="Picture 2">
            <a:extLst>
              <a:ext uri="{FF2B5EF4-FFF2-40B4-BE49-F238E27FC236}">
                <a16:creationId xmlns:a16="http://schemas.microsoft.com/office/drawing/2014/main" id="{A3E73ED9-2126-4AC3-B744-EF1EE10F7CD5}"/>
              </a:ext>
            </a:extLst>
          </p:cNvPr>
          <p:cNvPicPr>
            <a:picLocks noChangeAspect="1"/>
          </p:cNvPicPr>
          <p:nvPr/>
        </p:nvPicPr>
        <p:blipFill>
          <a:blip r:embed="rId3"/>
          <a:stretch>
            <a:fillRect/>
          </a:stretch>
        </p:blipFill>
        <p:spPr>
          <a:xfrm>
            <a:off x="440473" y="636897"/>
            <a:ext cx="2590800" cy="5762625"/>
          </a:xfrm>
          <a:prstGeom prst="rect">
            <a:avLst/>
          </a:prstGeom>
        </p:spPr>
      </p:pic>
      <p:pic>
        <p:nvPicPr>
          <p:cNvPr id="6" name="Picture 5">
            <a:extLst>
              <a:ext uri="{FF2B5EF4-FFF2-40B4-BE49-F238E27FC236}">
                <a16:creationId xmlns:a16="http://schemas.microsoft.com/office/drawing/2014/main" id="{20C05029-7FCA-4B9A-9753-ABA51D200D4B}"/>
              </a:ext>
            </a:extLst>
          </p:cNvPr>
          <p:cNvPicPr>
            <a:picLocks noChangeAspect="1"/>
          </p:cNvPicPr>
          <p:nvPr/>
        </p:nvPicPr>
        <p:blipFill>
          <a:blip r:embed="rId4"/>
          <a:stretch>
            <a:fillRect/>
          </a:stretch>
        </p:blipFill>
        <p:spPr>
          <a:xfrm>
            <a:off x="3365810" y="636896"/>
            <a:ext cx="2590800" cy="5762625"/>
          </a:xfrm>
          <a:prstGeom prst="rect">
            <a:avLst/>
          </a:prstGeom>
        </p:spPr>
      </p:pic>
      <p:pic>
        <p:nvPicPr>
          <p:cNvPr id="9" name="Picture 8">
            <a:extLst>
              <a:ext uri="{FF2B5EF4-FFF2-40B4-BE49-F238E27FC236}">
                <a16:creationId xmlns:a16="http://schemas.microsoft.com/office/drawing/2014/main" id="{69B35399-8FA7-4E3A-8590-BC7528E1E459}"/>
              </a:ext>
            </a:extLst>
          </p:cNvPr>
          <p:cNvPicPr>
            <a:picLocks noChangeAspect="1"/>
          </p:cNvPicPr>
          <p:nvPr/>
        </p:nvPicPr>
        <p:blipFill>
          <a:blip r:embed="rId5"/>
          <a:stretch>
            <a:fillRect/>
          </a:stretch>
        </p:blipFill>
        <p:spPr>
          <a:xfrm>
            <a:off x="6291147" y="636896"/>
            <a:ext cx="2590800" cy="5762625"/>
          </a:xfrm>
          <a:prstGeom prst="rect">
            <a:avLst/>
          </a:prstGeom>
        </p:spPr>
      </p:pic>
      <p:pic>
        <p:nvPicPr>
          <p:cNvPr id="11" name="Picture 10">
            <a:extLst>
              <a:ext uri="{FF2B5EF4-FFF2-40B4-BE49-F238E27FC236}">
                <a16:creationId xmlns:a16="http://schemas.microsoft.com/office/drawing/2014/main" id="{429A31DB-6DD2-4E59-9ED3-408E9D178B53}"/>
              </a:ext>
            </a:extLst>
          </p:cNvPr>
          <p:cNvPicPr>
            <a:picLocks noChangeAspect="1"/>
          </p:cNvPicPr>
          <p:nvPr/>
        </p:nvPicPr>
        <p:blipFill>
          <a:blip r:embed="rId6"/>
          <a:stretch>
            <a:fillRect/>
          </a:stretch>
        </p:blipFill>
        <p:spPr>
          <a:xfrm>
            <a:off x="9138425" y="636895"/>
            <a:ext cx="2590800" cy="5762625"/>
          </a:xfrm>
          <a:prstGeom prst="rect">
            <a:avLst/>
          </a:prstGeom>
        </p:spPr>
      </p:pic>
    </p:spTree>
    <p:extLst>
      <p:ext uri="{BB962C8B-B14F-4D97-AF65-F5344CB8AC3E}">
        <p14:creationId xmlns:p14="http://schemas.microsoft.com/office/powerpoint/2010/main" val="2508414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4" name="TextBox 3">
            <a:extLst>
              <a:ext uri="{FF2B5EF4-FFF2-40B4-BE49-F238E27FC236}">
                <a16:creationId xmlns:a16="http://schemas.microsoft.com/office/drawing/2014/main" id="{A107394A-0FE6-4DBB-AE35-CAD4FCBADCB9}"/>
              </a:ext>
            </a:extLst>
          </p:cNvPr>
          <p:cNvSpPr txBox="1"/>
          <p:nvPr/>
        </p:nvSpPr>
        <p:spPr>
          <a:xfrm>
            <a:off x="457199" y="624469"/>
            <a:ext cx="7497565" cy="1015663"/>
          </a:xfrm>
          <a:prstGeom prst="rect">
            <a:avLst/>
          </a:prstGeom>
          <a:noFill/>
        </p:spPr>
        <p:txBody>
          <a:bodyPr wrap="none" rtlCol="0">
            <a:spAutoFit/>
          </a:bodyPr>
          <a:lstStyle/>
          <a:p>
            <a:r>
              <a:rPr lang="en-US" sz="6000">
                <a:solidFill>
                  <a:schemeClr val="bg1">
                    <a:lumMod val="40000"/>
                    <a:lumOff val="60000"/>
                  </a:schemeClr>
                </a:solidFill>
                <a:latin typeface="#9Slide03 IcielPanton Black" panose="00000A00000000000000" pitchFamily="2" charset="0"/>
              </a:rPr>
              <a:t>4. Hướng phát triển </a:t>
            </a:r>
          </a:p>
        </p:txBody>
      </p:sp>
      <p:sp>
        <p:nvSpPr>
          <p:cNvPr id="7" name="TextBox 6">
            <a:extLst>
              <a:ext uri="{FF2B5EF4-FFF2-40B4-BE49-F238E27FC236}">
                <a16:creationId xmlns:a16="http://schemas.microsoft.com/office/drawing/2014/main" id="{096581CF-D39E-417A-ADB5-1A0FAAD5A2C1}"/>
              </a:ext>
            </a:extLst>
          </p:cNvPr>
          <p:cNvSpPr txBox="1"/>
          <p:nvPr/>
        </p:nvSpPr>
        <p:spPr>
          <a:xfrm>
            <a:off x="1044811" y="1786242"/>
            <a:ext cx="7630838" cy="2816156"/>
          </a:xfrm>
          <a:prstGeom prst="rect">
            <a:avLst/>
          </a:prstGeom>
          <a:noFill/>
        </p:spPr>
        <p:txBody>
          <a:bodyPr wrap="square">
            <a:spAutoFit/>
          </a:bodyPr>
          <a:lstStyle/>
          <a:p>
            <a:pPr marL="457200" indent="-457200" algn="just">
              <a:lnSpc>
                <a:spcPct val="150000"/>
              </a:lnSpc>
              <a:buClr>
                <a:schemeClr val="bg1">
                  <a:lumMod val="20000"/>
                  <a:lumOff val="80000"/>
                </a:schemeClr>
              </a:buClr>
              <a:buFont typeface="+mj-lt"/>
              <a:buAutoNum type="arabicPeriod"/>
            </a:pPr>
            <a:r>
              <a:rPr lang="en-GB" sz="2400" b="1" i="0">
                <a:solidFill>
                  <a:schemeClr val="bg2"/>
                </a:solidFill>
                <a:effectLst/>
                <a:latin typeface="#9Slide03 Montserrat Black" panose="00000A00000000000000" pitchFamily="2" charset="0"/>
              </a:rPr>
              <a:t>T</a:t>
            </a:r>
            <a:r>
              <a:rPr lang="en-GB" sz="2400" b="1">
                <a:solidFill>
                  <a:schemeClr val="bg2"/>
                </a:solidFill>
                <a:latin typeface="#9Slide03 Montserrat Black" panose="00000A00000000000000" pitchFamily="2" charset="0"/>
              </a:rPr>
              <a:t>ăng trải nghiệm người dung</a:t>
            </a:r>
          </a:p>
          <a:p>
            <a:pPr marL="457200" indent="-457200" algn="just">
              <a:lnSpc>
                <a:spcPct val="150000"/>
              </a:lnSpc>
              <a:buClr>
                <a:schemeClr val="bg1">
                  <a:lumMod val="20000"/>
                  <a:lumOff val="80000"/>
                </a:schemeClr>
              </a:buClr>
              <a:buFont typeface="+mj-lt"/>
              <a:buAutoNum type="arabicPeriod"/>
            </a:pPr>
            <a:r>
              <a:rPr lang="en-GB" sz="2400" b="1">
                <a:solidFill>
                  <a:schemeClr val="bg2"/>
                </a:solidFill>
                <a:latin typeface="#9Slide03 Montserrat Black" panose="00000A00000000000000" pitchFamily="2" charset="0"/>
              </a:rPr>
              <a:t>N</a:t>
            </a:r>
            <a:r>
              <a:rPr lang="en-GB" sz="2400" b="1" i="0">
                <a:solidFill>
                  <a:schemeClr val="bg2"/>
                </a:solidFill>
                <a:effectLst/>
                <a:latin typeface="#9Slide03 Montserrat Black" panose="00000A00000000000000" pitchFamily="2" charset="0"/>
              </a:rPr>
              <a:t>hắc lịch tiêm</a:t>
            </a:r>
            <a:endParaRPr lang="en-GB" sz="2400" b="1" i="0">
              <a:solidFill>
                <a:schemeClr val="bg2"/>
              </a:solidFill>
              <a:effectLst/>
              <a:latin typeface="#9Slide03 Montserrat Black" panose="00000A00000000000000" pitchFamily="2" charset="0"/>
              <a:cs typeface="Times New Roman" panose="02020603050405020304" pitchFamily="18" charset="0"/>
            </a:endParaRPr>
          </a:p>
          <a:p>
            <a:pPr marL="457200" indent="-457200" algn="just">
              <a:lnSpc>
                <a:spcPct val="150000"/>
              </a:lnSpc>
              <a:buClr>
                <a:schemeClr val="bg1">
                  <a:lumMod val="20000"/>
                  <a:lumOff val="80000"/>
                </a:schemeClr>
              </a:buClr>
              <a:buFont typeface="+mj-lt"/>
              <a:buAutoNum type="arabicPeriod"/>
            </a:pPr>
            <a:r>
              <a:rPr lang="en-GB" sz="2400" b="1" i="0">
                <a:solidFill>
                  <a:schemeClr val="bg2"/>
                </a:solidFill>
                <a:effectLst/>
                <a:latin typeface="#9Slide03 Montserrat Black" panose="00000A00000000000000" pitchFamily="2" charset="0"/>
                <a:cs typeface="Times New Roman" panose="02020603050405020304" pitchFamily="18" charset="0"/>
              </a:rPr>
              <a:t>Đề xuất vắc xin cần thiết theo độ tuổi và các yếu tố dịch tễ</a:t>
            </a:r>
          </a:p>
          <a:p>
            <a:pPr marL="457200" indent="-457200" algn="just">
              <a:lnSpc>
                <a:spcPct val="150000"/>
              </a:lnSpc>
              <a:buClr>
                <a:schemeClr val="bg1">
                  <a:lumMod val="20000"/>
                  <a:lumOff val="80000"/>
                </a:schemeClr>
              </a:buClr>
              <a:buFont typeface="+mj-lt"/>
              <a:buAutoNum type="arabicPeriod"/>
            </a:pPr>
            <a:r>
              <a:rPr lang="en-GB" sz="2400" b="1">
                <a:solidFill>
                  <a:schemeClr val="bg2"/>
                </a:solidFill>
                <a:latin typeface="#9Slide03 Montserrat Black" panose="00000A00000000000000" pitchFamily="2" charset="0"/>
              </a:rPr>
              <a:t>Tính năng Chat trực tuyến tư vấn</a:t>
            </a:r>
          </a:p>
        </p:txBody>
      </p:sp>
    </p:spTree>
    <p:extLst>
      <p:ext uri="{BB962C8B-B14F-4D97-AF65-F5344CB8AC3E}">
        <p14:creationId xmlns:p14="http://schemas.microsoft.com/office/powerpoint/2010/main" val="4043836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4" name="TextBox 3">
            <a:extLst>
              <a:ext uri="{FF2B5EF4-FFF2-40B4-BE49-F238E27FC236}">
                <a16:creationId xmlns:a16="http://schemas.microsoft.com/office/drawing/2014/main" id="{A107394A-0FE6-4DBB-AE35-CAD4FCBADCB9}"/>
              </a:ext>
            </a:extLst>
          </p:cNvPr>
          <p:cNvSpPr txBox="1"/>
          <p:nvPr/>
        </p:nvSpPr>
        <p:spPr>
          <a:xfrm>
            <a:off x="457199" y="624469"/>
            <a:ext cx="4336444" cy="1015663"/>
          </a:xfrm>
          <a:prstGeom prst="rect">
            <a:avLst/>
          </a:prstGeom>
          <a:noFill/>
        </p:spPr>
        <p:txBody>
          <a:bodyPr wrap="none" rtlCol="0">
            <a:spAutoFit/>
          </a:bodyPr>
          <a:lstStyle/>
          <a:p>
            <a:r>
              <a:rPr lang="en-US" sz="6000">
                <a:solidFill>
                  <a:schemeClr val="bg1">
                    <a:lumMod val="40000"/>
                    <a:lumOff val="60000"/>
                  </a:schemeClr>
                </a:solidFill>
                <a:latin typeface="#9Slide03 IcielPanton Black" panose="00000A00000000000000" pitchFamily="2" charset="0"/>
              </a:rPr>
              <a:t>5. Kết luận </a:t>
            </a:r>
          </a:p>
        </p:txBody>
      </p:sp>
      <p:sp>
        <p:nvSpPr>
          <p:cNvPr id="7" name="TextBox 6">
            <a:extLst>
              <a:ext uri="{FF2B5EF4-FFF2-40B4-BE49-F238E27FC236}">
                <a16:creationId xmlns:a16="http://schemas.microsoft.com/office/drawing/2014/main" id="{096581CF-D39E-417A-ADB5-1A0FAAD5A2C1}"/>
              </a:ext>
            </a:extLst>
          </p:cNvPr>
          <p:cNvSpPr txBox="1"/>
          <p:nvPr/>
        </p:nvSpPr>
        <p:spPr>
          <a:xfrm>
            <a:off x="830922" y="1875452"/>
            <a:ext cx="10530155" cy="3924151"/>
          </a:xfrm>
          <a:prstGeom prst="rect">
            <a:avLst/>
          </a:prstGeom>
          <a:noFill/>
        </p:spPr>
        <p:txBody>
          <a:bodyPr wrap="square">
            <a:spAutoFit/>
          </a:bodyPr>
          <a:lstStyle/>
          <a:p>
            <a:pPr marL="342900" indent="-342900" algn="just">
              <a:lnSpc>
                <a:spcPct val="150000"/>
              </a:lnSpc>
              <a:buClr>
                <a:schemeClr val="bg1">
                  <a:lumMod val="20000"/>
                  <a:lumOff val="80000"/>
                </a:schemeClr>
              </a:buClr>
              <a:buFont typeface="Wingdings" panose="05000000000000000000" pitchFamily="2" charset="2"/>
              <a:buChar char="q"/>
            </a:pPr>
            <a:r>
              <a:rPr lang="en-GB" sz="2400" b="1" i="0">
                <a:solidFill>
                  <a:schemeClr val="bg2"/>
                </a:solidFill>
                <a:effectLst/>
                <a:latin typeface="#9Slide03 Montserrat Black" panose="00000A00000000000000" pitchFamily="2" charset="0"/>
              </a:rPr>
              <a:t>Xây dựng ứng dụng di động cho phép khách hàng đăng ký tiêm chủng trực tuyến, tự động hóa quy trình và giảm thiểu sai sót.</a:t>
            </a:r>
          </a:p>
          <a:p>
            <a:pPr marL="342900" indent="-342900" algn="just">
              <a:lnSpc>
                <a:spcPct val="150000"/>
              </a:lnSpc>
              <a:buClr>
                <a:schemeClr val="bg1">
                  <a:lumMod val="20000"/>
                  <a:lumOff val="80000"/>
                </a:schemeClr>
              </a:buClr>
              <a:buFont typeface="Wingdings" panose="05000000000000000000" pitchFamily="2" charset="2"/>
              <a:buChar char="q"/>
            </a:pPr>
            <a:r>
              <a:rPr lang="en-GB" sz="2400" b="1" i="0">
                <a:solidFill>
                  <a:schemeClr val="bg2"/>
                </a:solidFill>
                <a:effectLst/>
                <a:latin typeface="#9Slide03 Montserrat Black" panose="00000A00000000000000" pitchFamily="2" charset="0"/>
              </a:rPr>
              <a:t>Tích hợp tính năng quản lý lịch tiêm chủng và gửi thông báo nhắc lịch tự động đến khách hàng thông qua ứng dụng.</a:t>
            </a:r>
          </a:p>
          <a:p>
            <a:pPr marL="342900" indent="-342900" algn="just">
              <a:lnSpc>
                <a:spcPct val="150000"/>
              </a:lnSpc>
              <a:buClr>
                <a:schemeClr val="bg1">
                  <a:lumMod val="20000"/>
                  <a:lumOff val="80000"/>
                </a:schemeClr>
              </a:buClr>
              <a:buFont typeface="Wingdings" panose="05000000000000000000" pitchFamily="2" charset="2"/>
              <a:buChar char="q"/>
            </a:pPr>
            <a:r>
              <a:rPr lang="en-GB" sz="2400" b="1" i="0">
                <a:solidFill>
                  <a:schemeClr val="bg2"/>
                </a:solidFill>
                <a:effectLst/>
                <a:latin typeface="#9Slide03 Montserrat Black" panose="00000A00000000000000" pitchFamily="2" charset="0"/>
              </a:rPr>
              <a:t>Cung cấp tính năng tra cứu thông tin vaccine và lịch sử tiêm chủng của khách hàng trên ứng dụng, giúp theo dõi và quản lý hiệu quả.</a:t>
            </a:r>
          </a:p>
        </p:txBody>
      </p:sp>
    </p:spTree>
    <p:extLst>
      <p:ext uri="{BB962C8B-B14F-4D97-AF65-F5344CB8AC3E}">
        <p14:creationId xmlns:p14="http://schemas.microsoft.com/office/powerpoint/2010/main" val="32965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09051D4-BB98-8EC3-3DA0-DF05B4F8131F}"/>
              </a:ext>
            </a:extLst>
          </p:cNvPr>
          <p:cNvGrpSpPr/>
          <p:nvPr/>
        </p:nvGrpSpPr>
        <p:grpSpPr>
          <a:xfrm>
            <a:off x="4312920" y="555833"/>
            <a:ext cx="3566160" cy="5746334"/>
            <a:chOff x="749299" y="3778318"/>
            <a:chExt cx="1855302" cy="2703456"/>
          </a:xfrm>
        </p:grpSpPr>
        <p:grpSp>
          <p:nvGrpSpPr>
            <p:cNvPr id="6" name="Google Shape;1171;p41">
              <a:extLst>
                <a:ext uri="{FF2B5EF4-FFF2-40B4-BE49-F238E27FC236}">
                  <a16:creationId xmlns:a16="http://schemas.microsoft.com/office/drawing/2014/main" id="{C79C8D80-1173-2844-9847-7970DD586749}"/>
                </a:ext>
              </a:extLst>
            </p:cNvPr>
            <p:cNvGrpSpPr/>
            <p:nvPr/>
          </p:nvGrpSpPr>
          <p:grpSpPr>
            <a:xfrm rot="5400000">
              <a:off x="322842" y="4204775"/>
              <a:ext cx="2703456" cy="1850541"/>
              <a:chOff x="2345366" y="140711"/>
              <a:chExt cx="6483441" cy="4437974"/>
            </a:xfrm>
          </p:grpSpPr>
          <p:sp>
            <p:nvSpPr>
              <p:cNvPr id="8" name="Google Shape;1172;p41">
                <a:extLst>
                  <a:ext uri="{FF2B5EF4-FFF2-40B4-BE49-F238E27FC236}">
                    <a16:creationId xmlns:a16="http://schemas.microsoft.com/office/drawing/2014/main" id="{E21426FF-FDFC-1E9E-7AA9-ADD8E1BDDEB4}"/>
                  </a:ext>
                </a:extLst>
              </p:cNvPr>
              <p:cNvSpPr/>
              <p:nvPr/>
            </p:nvSpPr>
            <p:spPr>
              <a:xfrm>
                <a:off x="2362377" y="163678"/>
                <a:ext cx="6449417" cy="4392004"/>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9" name="Google Shape;1173;p41">
                <a:extLst>
                  <a:ext uri="{FF2B5EF4-FFF2-40B4-BE49-F238E27FC236}">
                    <a16:creationId xmlns:a16="http://schemas.microsoft.com/office/drawing/2014/main" id="{3BC33FF2-B211-B011-9316-C7A683D7A19F}"/>
                  </a:ext>
                </a:extLst>
              </p:cNvPr>
              <p:cNvGrpSpPr/>
              <p:nvPr/>
            </p:nvGrpSpPr>
            <p:grpSpPr>
              <a:xfrm>
                <a:off x="2345366" y="140711"/>
                <a:ext cx="6483441" cy="4437974"/>
                <a:chOff x="390725" y="192901"/>
                <a:chExt cx="9367780" cy="6412330"/>
              </a:xfrm>
            </p:grpSpPr>
            <p:grpSp>
              <p:nvGrpSpPr>
                <p:cNvPr id="13" name="Google Shape;1175;p41">
                  <a:extLst>
                    <a:ext uri="{FF2B5EF4-FFF2-40B4-BE49-F238E27FC236}">
                      <a16:creationId xmlns:a16="http://schemas.microsoft.com/office/drawing/2014/main" id="{AA94C0F3-5105-3A82-AE73-C69E8742B781}"/>
                    </a:ext>
                  </a:extLst>
                </p:cNvPr>
                <p:cNvGrpSpPr/>
                <p:nvPr/>
              </p:nvGrpSpPr>
              <p:grpSpPr>
                <a:xfrm>
                  <a:off x="9036093" y="3183174"/>
                  <a:ext cx="492960" cy="492960"/>
                  <a:chOff x="9132580" y="3159701"/>
                  <a:chExt cx="371233" cy="371233"/>
                </a:xfrm>
              </p:grpSpPr>
              <p:sp>
                <p:nvSpPr>
                  <p:cNvPr id="32" name="Google Shape;1176;p41">
                    <a:extLst>
                      <a:ext uri="{FF2B5EF4-FFF2-40B4-BE49-F238E27FC236}">
                        <a16:creationId xmlns:a16="http://schemas.microsoft.com/office/drawing/2014/main" id="{95269AB1-3FDB-8E0B-52B9-E1978E3622F9}"/>
                      </a:ext>
                    </a:extLst>
                  </p:cNvPr>
                  <p:cNvSpPr/>
                  <p:nvPr/>
                </p:nvSpPr>
                <p:spPr>
                  <a:xfrm>
                    <a:off x="9132580" y="3159701"/>
                    <a:ext cx="371233" cy="371233"/>
                  </a:xfrm>
                  <a:custGeom>
                    <a:avLst/>
                    <a:gdLst/>
                    <a:ahLst/>
                    <a:cxnLst/>
                    <a:rect l="l" t="t" r="r" b="b"/>
                    <a:pathLst>
                      <a:path w="358679" h="358679" extrusionOk="0">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177;p41">
                    <a:extLst>
                      <a:ext uri="{FF2B5EF4-FFF2-40B4-BE49-F238E27FC236}">
                        <a16:creationId xmlns:a16="http://schemas.microsoft.com/office/drawing/2014/main" id="{28656E69-14D8-B141-98ED-C654179CB5D5}"/>
                      </a:ext>
                    </a:extLst>
                  </p:cNvPr>
                  <p:cNvSpPr/>
                  <p:nvPr/>
                </p:nvSpPr>
                <p:spPr>
                  <a:xfrm>
                    <a:off x="9138858" y="3166118"/>
                    <a:ext cx="267486" cy="358181"/>
                  </a:xfrm>
                  <a:custGeom>
                    <a:avLst/>
                    <a:gdLst/>
                    <a:ahLst/>
                    <a:cxnLst/>
                    <a:rect l="l" t="t" r="r" b="b"/>
                    <a:pathLst>
                      <a:path w="258441" h="346069" extrusionOk="0">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178;p41">
                    <a:extLst>
                      <a:ext uri="{FF2B5EF4-FFF2-40B4-BE49-F238E27FC236}">
                        <a16:creationId xmlns:a16="http://schemas.microsoft.com/office/drawing/2014/main" id="{23473253-DE8C-79F3-5DE0-079968ECAC66}"/>
                      </a:ext>
                    </a:extLst>
                  </p:cNvPr>
                  <p:cNvSpPr/>
                  <p:nvPr/>
                </p:nvSpPr>
                <p:spPr>
                  <a:xfrm>
                    <a:off x="9249765" y="3279048"/>
                    <a:ext cx="129816" cy="130304"/>
                  </a:xfrm>
                  <a:custGeom>
                    <a:avLst/>
                    <a:gdLst/>
                    <a:ahLst/>
                    <a:cxnLst/>
                    <a:rect l="l" t="t" r="r" b="b"/>
                    <a:pathLst>
                      <a:path w="125426" h="125898" extrusionOk="0">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1179;p41">
                  <a:extLst>
                    <a:ext uri="{FF2B5EF4-FFF2-40B4-BE49-F238E27FC236}">
                      <a16:creationId xmlns:a16="http://schemas.microsoft.com/office/drawing/2014/main" id="{83684AE0-EA5F-505D-2C28-815E91A15DD4}"/>
                    </a:ext>
                  </a:extLst>
                </p:cNvPr>
                <p:cNvGrpSpPr/>
                <p:nvPr/>
              </p:nvGrpSpPr>
              <p:grpSpPr>
                <a:xfrm>
                  <a:off x="390725" y="192901"/>
                  <a:ext cx="9367780" cy="6412330"/>
                  <a:chOff x="1194635" y="234866"/>
                  <a:chExt cx="9244824" cy="6489556"/>
                </a:xfrm>
              </p:grpSpPr>
              <p:sp>
                <p:nvSpPr>
                  <p:cNvPr id="15" name="Google Shape;1180;p41">
                    <a:extLst>
                      <a:ext uri="{FF2B5EF4-FFF2-40B4-BE49-F238E27FC236}">
                        <a16:creationId xmlns:a16="http://schemas.microsoft.com/office/drawing/2014/main" id="{E9099ACF-2124-A7C6-241C-60A387BAB5B4}"/>
                      </a:ext>
                    </a:extLst>
                  </p:cNvPr>
                  <p:cNvSpPr/>
                  <p:nvPr/>
                </p:nvSpPr>
                <p:spPr>
                  <a:xfrm>
                    <a:off x="1217565" y="240980"/>
                    <a:ext cx="9221894" cy="6483314"/>
                  </a:xfrm>
                  <a:custGeom>
                    <a:avLst/>
                    <a:gdLst/>
                    <a:ahLst/>
                    <a:cxnLst/>
                    <a:rect l="l" t="t" r="r" b="b"/>
                    <a:pathLst>
                      <a:path w="9221894" h="6483314" extrusionOk="0">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181;p41">
                    <a:extLst>
                      <a:ext uri="{FF2B5EF4-FFF2-40B4-BE49-F238E27FC236}">
                        <a16:creationId xmlns:a16="http://schemas.microsoft.com/office/drawing/2014/main" id="{08BD070E-AA07-043E-BD75-7269A1CCBB27}"/>
                      </a:ext>
                    </a:extLst>
                  </p:cNvPr>
                  <p:cNvSpPr/>
                  <p:nvPr/>
                </p:nvSpPr>
                <p:spPr>
                  <a:xfrm>
                    <a:off x="2119512" y="237923"/>
                    <a:ext cx="97838" cy="15287"/>
                  </a:xfrm>
                  <a:custGeom>
                    <a:avLst/>
                    <a:gdLst/>
                    <a:ahLst/>
                    <a:cxnLst/>
                    <a:rect l="l" t="t" r="r" b="b"/>
                    <a:pathLst>
                      <a:path w="97838" h="15287" extrusionOk="0">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182;p41">
                    <a:extLst>
                      <a:ext uri="{FF2B5EF4-FFF2-40B4-BE49-F238E27FC236}">
                        <a16:creationId xmlns:a16="http://schemas.microsoft.com/office/drawing/2014/main" id="{DC4B9388-1C4F-9603-A2B1-62F8D9205AD5}"/>
                      </a:ext>
                    </a:extLst>
                  </p:cNvPr>
                  <p:cNvSpPr/>
                  <p:nvPr/>
                </p:nvSpPr>
                <p:spPr>
                  <a:xfrm>
                    <a:off x="2510865" y="234866"/>
                    <a:ext cx="203320" cy="18344"/>
                  </a:xfrm>
                  <a:custGeom>
                    <a:avLst/>
                    <a:gdLst/>
                    <a:ahLst/>
                    <a:cxnLst/>
                    <a:rect l="l" t="t" r="r" b="b"/>
                    <a:pathLst>
                      <a:path w="203320" h="18344" extrusionOk="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183;p41">
                    <a:extLst>
                      <a:ext uri="{FF2B5EF4-FFF2-40B4-BE49-F238E27FC236}">
                        <a16:creationId xmlns:a16="http://schemas.microsoft.com/office/drawing/2014/main" id="{BED7E84A-7182-2FB2-7334-EB9077FF0E26}"/>
                      </a:ext>
                    </a:extLst>
                  </p:cNvPr>
                  <p:cNvSpPr/>
                  <p:nvPr/>
                </p:nvSpPr>
                <p:spPr>
                  <a:xfrm>
                    <a:off x="2831897" y="234866"/>
                    <a:ext cx="201791" cy="18344"/>
                  </a:xfrm>
                  <a:custGeom>
                    <a:avLst/>
                    <a:gdLst/>
                    <a:ahLst/>
                    <a:cxnLst/>
                    <a:rect l="l" t="t" r="r" b="b"/>
                    <a:pathLst>
                      <a:path w="201791" h="18344" extrusionOk="0">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184;p41">
                    <a:extLst>
                      <a:ext uri="{FF2B5EF4-FFF2-40B4-BE49-F238E27FC236}">
                        <a16:creationId xmlns:a16="http://schemas.microsoft.com/office/drawing/2014/main" id="{96078488-6D5A-9CAD-1341-A5F1B4BC697E}"/>
                      </a:ext>
                    </a:extLst>
                  </p:cNvPr>
                  <p:cNvSpPr/>
                  <p:nvPr/>
                </p:nvSpPr>
                <p:spPr>
                  <a:xfrm>
                    <a:off x="2510865" y="245567"/>
                    <a:ext cx="203320" cy="7643"/>
                  </a:xfrm>
                  <a:custGeom>
                    <a:avLst/>
                    <a:gdLst/>
                    <a:ahLst/>
                    <a:cxnLst/>
                    <a:rect l="l" t="t" r="r" b="b"/>
                    <a:pathLst>
                      <a:path w="203320" h="7643" extrusionOk="0">
                        <a:moveTo>
                          <a:pt x="0" y="0"/>
                        </a:moveTo>
                        <a:lnTo>
                          <a:pt x="203320" y="0"/>
                        </a:lnTo>
                        <a:lnTo>
                          <a:pt x="203320" y="7644"/>
                        </a:lnTo>
                        <a:lnTo>
                          <a:pt x="0" y="7644"/>
                        </a:lnTo>
                        <a:lnTo>
                          <a:pt x="0" y="0"/>
                        </a:lnTo>
                        <a:close/>
                      </a:path>
                    </a:pathLst>
                  </a:custGeom>
                  <a:solidFill>
                    <a:srgbClr val="393A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185;p41">
                    <a:extLst>
                      <a:ext uri="{FF2B5EF4-FFF2-40B4-BE49-F238E27FC236}">
                        <a16:creationId xmlns:a16="http://schemas.microsoft.com/office/drawing/2014/main" id="{9865D0D4-BDC3-1D73-780E-21A7E4A8974A}"/>
                      </a:ext>
                    </a:extLst>
                  </p:cNvPr>
                  <p:cNvSpPr/>
                  <p:nvPr/>
                </p:nvSpPr>
                <p:spPr>
                  <a:xfrm>
                    <a:off x="2831897" y="245567"/>
                    <a:ext cx="201791" cy="7643"/>
                  </a:xfrm>
                  <a:custGeom>
                    <a:avLst/>
                    <a:gdLst/>
                    <a:ahLst/>
                    <a:cxnLst/>
                    <a:rect l="l" t="t" r="r" b="b"/>
                    <a:pathLst>
                      <a:path w="201791" h="7643" extrusionOk="0">
                        <a:moveTo>
                          <a:pt x="0" y="0"/>
                        </a:moveTo>
                        <a:lnTo>
                          <a:pt x="201791" y="0"/>
                        </a:lnTo>
                        <a:lnTo>
                          <a:pt x="201791" y="7644"/>
                        </a:lnTo>
                        <a:lnTo>
                          <a:pt x="0" y="7644"/>
                        </a:lnTo>
                        <a:lnTo>
                          <a:pt x="0" y="0"/>
                        </a:lnTo>
                        <a:close/>
                      </a:path>
                    </a:pathLst>
                  </a:custGeom>
                  <a:solidFill>
                    <a:srgbClr val="444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186;p41">
                    <a:extLst>
                      <a:ext uri="{FF2B5EF4-FFF2-40B4-BE49-F238E27FC236}">
                        <a16:creationId xmlns:a16="http://schemas.microsoft.com/office/drawing/2014/main" id="{633FF3CC-0BB3-8857-CEF0-E3B076CA9D60}"/>
                      </a:ext>
                    </a:extLst>
                  </p:cNvPr>
                  <p:cNvSpPr/>
                  <p:nvPr/>
                </p:nvSpPr>
                <p:spPr>
                  <a:xfrm>
                    <a:off x="2119512" y="245567"/>
                    <a:ext cx="97838" cy="7643"/>
                  </a:xfrm>
                  <a:custGeom>
                    <a:avLst/>
                    <a:gdLst/>
                    <a:ahLst/>
                    <a:cxnLst/>
                    <a:rect l="l" t="t" r="r" b="b"/>
                    <a:pathLst>
                      <a:path w="97838" h="7643" extrusionOk="0">
                        <a:moveTo>
                          <a:pt x="0" y="0"/>
                        </a:moveTo>
                        <a:lnTo>
                          <a:pt x="97838" y="0"/>
                        </a:lnTo>
                        <a:lnTo>
                          <a:pt x="97838" y="7644"/>
                        </a:lnTo>
                        <a:lnTo>
                          <a:pt x="0" y="7644"/>
                        </a:lnTo>
                        <a:lnTo>
                          <a:pt x="0" y="0"/>
                        </a:lnTo>
                        <a:close/>
                      </a:path>
                    </a:pathLst>
                  </a:custGeom>
                  <a:solidFill>
                    <a:srgbClr val="3535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187;p41">
                    <a:extLst>
                      <a:ext uri="{FF2B5EF4-FFF2-40B4-BE49-F238E27FC236}">
                        <a16:creationId xmlns:a16="http://schemas.microsoft.com/office/drawing/2014/main" id="{378E5884-CCFC-2833-5CB3-2DE2A48E3CD7}"/>
                      </a:ext>
                    </a:extLst>
                  </p:cNvPr>
                  <p:cNvSpPr/>
                  <p:nvPr/>
                </p:nvSpPr>
                <p:spPr>
                  <a:xfrm>
                    <a:off x="1217565" y="251681"/>
                    <a:ext cx="9221894" cy="6472613"/>
                  </a:xfrm>
                  <a:custGeom>
                    <a:avLst/>
                    <a:gdLst/>
                    <a:ahLst/>
                    <a:cxnLst/>
                    <a:rect l="l" t="t" r="r" b="b"/>
                    <a:pathLst>
                      <a:path w="9221894" h="6472613" extrusionOk="0">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188;p41">
                    <a:extLst>
                      <a:ext uri="{FF2B5EF4-FFF2-40B4-BE49-F238E27FC236}">
                        <a16:creationId xmlns:a16="http://schemas.microsoft.com/office/drawing/2014/main" id="{51E0F08C-3BE0-0B8B-602B-990176394FD8}"/>
                      </a:ext>
                    </a:extLst>
                  </p:cNvPr>
                  <p:cNvSpPr/>
                  <p:nvPr/>
                </p:nvSpPr>
                <p:spPr>
                  <a:xfrm>
                    <a:off x="1232853" y="266969"/>
                    <a:ext cx="9184950" cy="6442039"/>
                  </a:xfrm>
                  <a:custGeom>
                    <a:avLst/>
                    <a:gdLst/>
                    <a:ahLst/>
                    <a:cxnLst/>
                    <a:rect l="l" t="t" r="r" b="b"/>
                    <a:pathLst>
                      <a:path w="9184950" h="6442039" extrusionOk="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189;p41">
                    <a:extLst>
                      <a:ext uri="{FF2B5EF4-FFF2-40B4-BE49-F238E27FC236}">
                        <a16:creationId xmlns:a16="http://schemas.microsoft.com/office/drawing/2014/main" id="{BC687A83-B32E-23AA-E48B-C470ACF07263}"/>
                      </a:ext>
                    </a:extLst>
                  </p:cNvPr>
                  <p:cNvSpPr/>
                  <p:nvPr/>
                </p:nvSpPr>
                <p:spPr>
                  <a:xfrm>
                    <a:off x="1261898" y="294486"/>
                    <a:ext cx="8971056" cy="6387005"/>
                  </a:xfrm>
                  <a:custGeom>
                    <a:avLst/>
                    <a:gdLst/>
                    <a:ahLst/>
                    <a:cxnLst/>
                    <a:rect l="l" t="t" r="r" b="b"/>
                    <a:pathLst>
                      <a:path w="8971056" h="6387005" extrusionOk="0">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9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190;p41">
                    <a:extLst>
                      <a:ext uri="{FF2B5EF4-FFF2-40B4-BE49-F238E27FC236}">
                        <a16:creationId xmlns:a16="http://schemas.microsoft.com/office/drawing/2014/main" id="{9365339A-322E-FE7B-CAD8-EA09DCC7D27E}"/>
                      </a:ext>
                    </a:extLst>
                  </p:cNvPr>
                  <p:cNvSpPr/>
                  <p:nvPr/>
                </p:nvSpPr>
                <p:spPr>
                  <a:xfrm>
                    <a:off x="1266484" y="294484"/>
                    <a:ext cx="9114629" cy="6380892"/>
                  </a:xfrm>
                  <a:custGeom>
                    <a:avLst/>
                    <a:gdLst/>
                    <a:ahLst/>
                    <a:cxnLst/>
                    <a:rect l="l" t="t" r="r" b="b"/>
                    <a:pathLst>
                      <a:path w="9114629" h="6380892" extrusionOk="0">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191;p41">
                    <a:extLst>
                      <a:ext uri="{FF2B5EF4-FFF2-40B4-BE49-F238E27FC236}">
                        <a16:creationId xmlns:a16="http://schemas.microsoft.com/office/drawing/2014/main" id="{00B15BDD-352C-D53D-6840-43C82E051BA4}"/>
                      </a:ext>
                    </a:extLst>
                  </p:cNvPr>
                  <p:cNvSpPr/>
                  <p:nvPr/>
                </p:nvSpPr>
                <p:spPr>
                  <a:xfrm>
                    <a:off x="1217565" y="6135737"/>
                    <a:ext cx="434157" cy="588685"/>
                  </a:xfrm>
                  <a:custGeom>
                    <a:avLst/>
                    <a:gdLst/>
                    <a:ahLst/>
                    <a:cxnLst/>
                    <a:rect l="l" t="t" r="r" b="b"/>
                    <a:pathLst>
                      <a:path w="434157" h="588685" extrusionOk="0">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192;p41">
                    <a:extLst>
                      <a:ext uri="{FF2B5EF4-FFF2-40B4-BE49-F238E27FC236}">
                        <a16:creationId xmlns:a16="http://schemas.microsoft.com/office/drawing/2014/main" id="{D4C90CFE-C8C3-7B7E-C61E-A57EFC5EA886}"/>
                      </a:ext>
                    </a:extLst>
                  </p:cNvPr>
                  <p:cNvSpPr/>
                  <p:nvPr/>
                </p:nvSpPr>
                <p:spPr>
                  <a:xfrm>
                    <a:off x="1217565" y="251681"/>
                    <a:ext cx="843855" cy="3364719"/>
                  </a:xfrm>
                  <a:custGeom>
                    <a:avLst/>
                    <a:gdLst/>
                    <a:ahLst/>
                    <a:cxnLst/>
                    <a:rect l="l" t="t" r="r" b="b"/>
                    <a:pathLst>
                      <a:path w="843855" h="3364719" extrusionOk="0">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193;p41">
                    <a:extLst>
                      <a:ext uri="{FF2B5EF4-FFF2-40B4-BE49-F238E27FC236}">
                        <a16:creationId xmlns:a16="http://schemas.microsoft.com/office/drawing/2014/main" id="{EF08CCB7-820C-4F5A-D825-B788B0E845B0}"/>
                      </a:ext>
                    </a:extLst>
                  </p:cNvPr>
                  <p:cNvSpPr/>
                  <p:nvPr/>
                </p:nvSpPr>
                <p:spPr>
                  <a:xfrm>
                    <a:off x="9999061" y="251681"/>
                    <a:ext cx="438743" cy="432628"/>
                  </a:xfrm>
                  <a:custGeom>
                    <a:avLst/>
                    <a:gdLst/>
                    <a:ahLst/>
                    <a:cxnLst/>
                    <a:rect l="l" t="t" r="r" b="b"/>
                    <a:pathLst>
                      <a:path w="438743" h="432628" extrusionOk="0">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194;p41">
                    <a:extLst>
                      <a:ext uri="{FF2B5EF4-FFF2-40B4-BE49-F238E27FC236}">
                        <a16:creationId xmlns:a16="http://schemas.microsoft.com/office/drawing/2014/main" id="{8A13D809-0314-5AB6-A91C-31FE8F2DF5D3}"/>
                      </a:ext>
                    </a:extLst>
                  </p:cNvPr>
                  <p:cNvSpPr/>
                  <p:nvPr/>
                </p:nvSpPr>
                <p:spPr>
                  <a:xfrm>
                    <a:off x="10000589" y="6291667"/>
                    <a:ext cx="438743" cy="432628"/>
                  </a:xfrm>
                  <a:custGeom>
                    <a:avLst/>
                    <a:gdLst/>
                    <a:ahLst/>
                    <a:cxnLst/>
                    <a:rect l="l" t="t" r="r" b="b"/>
                    <a:pathLst>
                      <a:path w="438743" h="432628" extrusionOk="0">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195;p41">
                    <a:extLst>
                      <a:ext uri="{FF2B5EF4-FFF2-40B4-BE49-F238E27FC236}">
                        <a16:creationId xmlns:a16="http://schemas.microsoft.com/office/drawing/2014/main" id="{09EC1164-D9FC-7872-82C1-373218948941}"/>
                      </a:ext>
                    </a:extLst>
                  </p:cNvPr>
                  <p:cNvSpPr/>
                  <p:nvPr/>
                </p:nvSpPr>
                <p:spPr>
                  <a:xfrm>
                    <a:off x="1194635" y="927377"/>
                    <a:ext cx="19873" cy="337847"/>
                  </a:xfrm>
                  <a:custGeom>
                    <a:avLst/>
                    <a:gdLst/>
                    <a:ahLst/>
                    <a:cxnLst/>
                    <a:rect l="l" t="t" r="r" b="b"/>
                    <a:pathLst>
                      <a:path w="19873" h="337847" extrusionOk="0">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196;p41">
                    <a:extLst>
                      <a:ext uri="{FF2B5EF4-FFF2-40B4-BE49-F238E27FC236}">
                        <a16:creationId xmlns:a16="http://schemas.microsoft.com/office/drawing/2014/main" id="{9AD99816-ED75-720D-5EBD-C975C17B1472}"/>
                      </a:ext>
                    </a:extLst>
                  </p:cNvPr>
                  <p:cNvSpPr/>
                  <p:nvPr/>
                </p:nvSpPr>
                <p:spPr>
                  <a:xfrm>
                    <a:off x="1200749" y="925848"/>
                    <a:ext cx="13758" cy="339376"/>
                  </a:xfrm>
                  <a:custGeom>
                    <a:avLst/>
                    <a:gdLst/>
                    <a:ahLst/>
                    <a:cxnLst/>
                    <a:rect l="l" t="t" r="r" b="b"/>
                    <a:pathLst>
                      <a:path w="13758" h="339376" extrusionOk="0">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 name="Google Shape;1197;p41">
                <a:extLst>
                  <a:ext uri="{FF2B5EF4-FFF2-40B4-BE49-F238E27FC236}">
                    <a16:creationId xmlns:a16="http://schemas.microsoft.com/office/drawing/2014/main" id="{F33ED9E7-9DBE-ACFF-B801-9111AB258BE4}"/>
                  </a:ext>
                </a:extLst>
              </p:cNvPr>
              <p:cNvSpPr/>
              <p:nvPr/>
            </p:nvSpPr>
            <p:spPr>
              <a:xfrm>
                <a:off x="2893720" y="349978"/>
                <a:ext cx="5332800" cy="4001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 name="Google Shape;1198;p41">
                <a:extLst>
                  <a:ext uri="{FF2B5EF4-FFF2-40B4-BE49-F238E27FC236}">
                    <a16:creationId xmlns:a16="http://schemas.microsoft.com/office/drawing/2014/main" id="{BD0EBFF7-BA89-80CB-EA32-AAE08B40F1D6}"/>
                  </a:ext>
                </a:extLst>
              </p:cNvPr>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Rounded Corners 6">
              <a:extLst>
                <a:ext uri="{FF2B5EF4-FFF2-40B4-BE49-F238E27FC236}">
                  <a16:creationId xmlns:a16="http://schemas.microsoft.com/office/drawing/2014/main" id="{F36A7483-EBB4-52A6-15A4-ED86621DF711}"/>
                </a:ext>
              </a:extLst>
            </p:cNvPr>
            <p:cNvSpPr/>
            <p:nvPr/>
          </p:nvSpPr>
          <p:spPr>
            <a:xfrm>
              <a:off x="758891" y="3953674"/>
              <a:ext cx="1845710" cy="2123658"/>
            </a:xfrm>
            <a:prstGeom prst="roundRect">
              <a:avLst/>
            </a:prstGeom>
            <a:no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a:latin typeface="#9Slide03 AmpleSoft Bold" panose="02000000000000000000" pitchFamily="2" charset="0"/>
                </a:rPr>
                <a:t>DEMO</a:t>
              </a:r>
              <a:endParaRPr lang="en-GB" sz="6600"/>
            </a:p>
          </p:txBody>
        </p:sp>
      </p:grpSp>
    </p:spTree>
    <p:extLst>
      <p:ext uri="{BB962C8B-B14F-4D97-AF65-F5344CB8AC3E}">
        <p14:creationId xmlns:p14="http://schemas.microsoft.com/office/powerpoint/2010/main" val="3801100096"/>
      </p:ext>
    </p:extLst>
  </p:cSld>
  <p:clrMapOvr>
    <a:masterClrMapping/>
  </p:clrMapOvr>
</p:sld>
</file>

<file path=ppt/theme/theme1.xml><?xml version="1.0" encoding="utf-8"?>
<a:theme xmlns:a="http://schemas.openxmlformats.org/drawingml/2006/main"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1350</Words>
  <Application>Microsoft Office PowerPoint</Application>
  <PresentationFormat>Widescreen</PresentationFormat>
  <Paragraphs>57</Paragraphs>
  <Slides>10</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#9Slide03 Ample</vt:lpstr>
      <vt:lpstr>#9Slide03 BoosterNextFYBlack</vt:lpstr>
      <vt:lpstr>#9Slide03 Montserrat Black</vt:lpstr>
      <vt:lpstr>Calibri</vt:lpstr>
      <vt:lpstr>#9Slide03 IcielPanton Black</vt:lpstr>
      <vt:lpstr>#9Slide03 AmpleSoft Bold</vt:lpstr>
      <vt:lpstr>Barlow Condensed</vt:lpstr>
      <vt:lpstr>Abril Fatface</vt:lpstr>
      <vt:lpstr>Arial</vt:lpstr>
      <vt:lpstr>Aldrich</vt:lpstr>
      <vt:lpstr>Times New Roman</vt:lpstr>
      <vt:lpstr>Wingdings</vt:lpstr>
      <vt:lpstr>DM Sans</vt:lpstr>
      <vt:lpstr>Google Sans</vt:lpstr>
      <vt:lpstr>SlidesMania · Modern Dark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Trần</dc:creator>
  <cp:lastModifiedBy>Quang Trần</cp:lastModifiedBy>
  <cp:revision>46</cp:revision>
  <dcterms:modified xsi:type="dcterms:W3CDTF">2024-06-11T07:10:34Z</dcterms:modified>
</cp:coreProperties>
</file>