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1" r:id="rId5"/>
    <p:sldId id="256" r:id="rId6"/>
    <p:sldId id="257" r:id="rId7"/>
    <p:sldId id="268" r:id="rId8"/>
    <p:sldId id="269" r:id="rId9"/>
    <p:sldId id="272" r:id="rId10"/>
    <p:sldId id="271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279"/>
    <a:srgbClr val="A6A6C6"/>
    <a:srgbClr val="5881A6"/>
    <a:srgbClr val="F2EFEA"/>
    <a:srgbClr val="E65037"/>
    <a:srgbClr val="0C1B4D"/>
    <a:srgbClr val="D4B55C"/>
    <a:srgbClr val="595147"/>
    <a:srgbClr val="262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C35-3A32-4D48-A02E-05F5607A225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119-8712-4977-946E-959B7725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86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C35-3A32-4D48-A02E-05F5607A225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119-8712-4977-946E-959B7725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4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C35-3A32-4D48-A02E-05F5607A225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119-8712-4977-946E-959B7725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15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C35-3A32-4D48-A02E-05F5607A225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119-8712-4977-946E-959B7725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23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C35-3A32-4D48-A02E-05F5607A225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119-8712-4977-946E-959B7725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88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C35-3A32-4D48-A02E-05F5607A225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119-8712-4977-946E-959B7725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6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C35-3A32-4D48-A02E-05F5607A225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119-8712-4977-946E-959B7725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3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C35-3A32-4D48-A02E-05F5607A225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119-8712-4977-946E-959B7725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4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C35-3A32-4D48-A02E-05F5607A225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119-8712-4977-946E-959B7725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0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C35-3A32-4D48-A02E-05F5607A225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119-8712-4977-946E-959B7725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64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CC35-3A32-4D48-A02E-05F5607A225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119-8712-4977-946E-959B7725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05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CC35-3A32-4D48-A02E-05F5607A225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65119-8712-4977-946E-959B77252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67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B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66875" y="1381125"/>
            <a:ext cx="50673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 smtClean="0">
                <a:solidFill>
                  <a:srgbClr val="E65037"/>
                </a:solidFill>
                <a:latin typeface="Bebas Neue" panose="020B0606020202050201" pitchFamily="34" charset="0"/>
              </a:rPr>
              <a:t>Java</a:t>
            </a:r>
          </a:p>
          <a:p>
            <a:r>
              <a:rPr lang="en-US" altLang="ko-KR" sz="11500" b="1" dirty="0" smtClean="0">
                <a:solidFill>
                  <a:srgbClr val="E65037"/>
                </a:solidFill>
                <a:latin typeface="Bebas Neue" panose="020B0606020202050201" pitchFamily="34" charset="0"/>
              </a:rPr>
              <a:t>Project</a:t>
            </a:r>
            <a:endParaRPr lang="ko-KR" altLang="en-US" sz="11500" b="1" dirty="0">
              <a:solidFill>
                <a:srgbClr val="E65037"/>
              </a:solidFill>
              <a:latin typeface="Bebas Neue" panose="020B0606020202050201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75" y="804312"/>
            <a:ext cx="4028091" cy="47159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00200" y="1381125"/>
            <a:ext cx="50673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 smtClean="0">
                <a:solidFill>
                  <a:srgbClr val="F2EFEA"/>
                </a:solidFill>
                <a:latin typeface="Bebas Neue" panose="020B0606020202050201" pitchFamily="34" charset="0"/>
              </a:rPr>
              <a:t>Java</a:t>
            </a:r>
          </a:p>
          <a:p>
            <a:r>
              <a:rPr lang="en-US" altLang="ko-KR" sz="11500" b="1" dirty="0" smtClean="0">
                <a:solidFill>
                  <a:srgbClr val="F2EFEA"/>
                </a:solidFill>
                <a:latin typeface="Bebas Neue" panose="020B0606020202050201" pitchFamily="34" charset="0"/>
              </a:rPr>
              <a:t>Project</a:t>
            </a:r>
            <a:endParaRPr lang="ko-KR" altLang="en-US" sz="11500" b="1" dirty="0">
              <a:solidFill>
                <a:srgbClr val="F2EFEA"/>
              </a:solidFill>
              <a:latin typeface="Bebas Neue" panose="020B0606020202050201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096000" y="1238250"/>
            <a:ext cx="0" cy="3848100"/>
          </a:xfrm>
          <a:prstGeom prst="line">
            <a:avLst/>
          </a:prstGeom>
          <a:ln w="34925">
            <a:solidFill>
              <a:srgbClr val="F2EF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6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669" y="200977"/>
            <a:ext cx="12030075" cy="6505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682275" y="0"/>
            <a:ext cx="4581692" cy="4543025"/>
            <a:chOff x="9382125" y="-857707"/>
            <a:chExt cx="3537635" cy="3507779"/>
          </a:xfrm>
        </p:grpSpPr>
        <p:sp>
          <p:nvSpPr>
            <p:cNvPr id="15" name="타원 14"/>
            <p:cNvSpPr/>
            <p:nvPr/>
          </p:nvSpPr>
          <p:spPr>
            <a:xfrm>
              <a:off x="9703241" y="-566447"/>
              <a:ext cx="3216519" cy="3216519"/>
            </a:xfrm>
            <a:prstGeom prst="ellipse">
              <a:avLst/>
            </a:prstGeom>
            <a:pattFill prst="ltUpDiag">
              <a:fgClr>
                <a:srgbClr val="A6A6C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9382125" y="-857707"/>
              <a:ext cx="3216519" cy="3216519"/>
            </a:xfrm>
            <a:prstGeom prst="ellipse">
              <a:avLst/>
            </a:prstGeom>
            <a:solidFill>
              <a:srgbClr val="F2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3292" y="1171439"/>
            <a:ext cx="5256364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9600" dirty="0" smtClean="0">
                <a:solidFill>
                  <a:srgbClr val="A6A6C6"/>
                </a:solidFill>
                <a:ea typeface="Black Han Sans" panose="02020A00000101010101" pitchFamily="18" charset="-127"/>
              </a:rPr>
              <a:t>에피소드 </a:t>
            </a:r>
            <a:endParaRPr lang="en-US" altLang="ko-KR" sz="9600" dirty="0" smtClean="0">
              <a:solidFill>
                <a:srgbClr val="A6A6C6"/>
              </a:solidFill>
              <a:ea typeface="Black Han Sans" panose="02020A00000101010101" pitchFamily="18" charset="-127"/>
            </a:endParaRPr>
          </a:p>
          <a:p>
            <a:pPr>
              <a:lnSpc>
                <a:spcPct val="80000"/>
              </a:lnSpc>
            </a:pPr>
            <a:r>
              <a:rPr lang="ko-KR" altLang="en-US" sz="9600" dirty="0" smtClean="0">
                <a:solidFill>
                  <a:srgbClr val="A6A6C6"/>
                </a:solidFill>
                <a:ea typeface="Black Han Sans" panose="02020A00000101010101" pitchFamily="18" charset="-127"/>
              </a:rPr>
              <a:t>예시</a:t>
            </a:r>
            <a:endParaRPr lang="ko-KR" altLang="en-US" sz="9600" dirty="0">
              <a:solidFill>
                <a:srgbClr val="A6A6C6"/>
              </a:solidFill>
              <a:ea typeface="Black Han Sans" panose="02020A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731" y="825975"/>
            <a:ext cx="7657805" cy="52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7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2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6215062"/>
            <a:ext cx="115347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57575" y="1143000"/>
            <a:ext cx="2181299" cy="1790700"/>
          </a:xfrm>
          <a:prstGeom prst="rect">
            <a:avLst/>
          </a:prstGeom>
          <a:pattFill prst="narVert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29024" y="905173"/>
            <a:ext cx="613395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1500" b="1" dirty="0" smtClean="0">
                <a:solidFill>
                  <a:srgbClr val="E65037"/>
                </a:solidFill>
                <a:ea typeface="Black Han Sans" panose="02020A00000101010101" pitchFamily="18" charset="-127"/>
              </a:rPr>
              <a:t>자바 </a:t>
            </a:r>
            <a:endParaRPr lang="en-US" altLang="ko-KR" sz="11500" b="1" dirty="0" smtClean="0">
              <a:solidFill>
                <a:srgbClr val="E65037"/>
              </a:solidFill>
              <a:ea typeface="Black Han Sans" panose="02020A00000101010101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ko-KR" altLang="en-US" sz="11500" b="1" dirty="0" smtClean="0">
                <a:solidFill>
                  <a:srgbClr val="0C1B4D"/>
                </a:solidFill>
                <a:ea typeface="Black Han Sans" panose="02020A00000101010101" pitchFamily="18" charset="-127"/>
              </a:rPr>
              <a:t>프로젝트</a:t>
            </a:r>
            <a:endParaRPr lang="ko-KR" altLang="en-US" sz="11500" b="1" dirty="0">
              <a:solidFill>
                <a:srgbClr val="0C1B4D"/>
              </a:solidFill>
              <a:ea typeface="Black Han Sans" panose="02020A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51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B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 rot="216108">
            <a:off x="492714" y="1002240"/>
            <a:ext cx="5171844" cy="3483825"/>
            <a:chOff x="2135980" y="523873"/>
            <a:chExt cx="7084219" cy="4772027"/>
          </a:xfrm>
        </p:grpSpPr>
        <p:sp>
          <p:nvSpPr>
            <p:cNvPr id="12" name="직각 삼각형 11"/>
            <p:cNvSpPr/>
            <p:nvPr/>
          </p:nvSpPr>
          <p:spPr>
            <a:xfrm flipH="1">
              <a:off x="2817016" y="523873"/>
              <a:ext cx="5341142" cy="2609852"/>
            </a:xfrm>
            <a:prstGeom prst="rtTriangle">
              <a:avLst/>
            </a:prstGeom>
            <a:solidFill>
              <a:srgbClr val="E65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10800000" flipV="1">
              <a:off x="2135980" y="523874"/>
              <a:ext cx="6262687" cy="2305049"/>
            </a:xfrm>
            <a:custGeom>
              <a:avLst/>
              <a:gdLst>
                <a:gd name="connsiteX0" fmla="*/ 5781675 w 5781675"/>
                <a:gd name="connsiteY0" fmla="*/ 0 h 2495550"/>
                <a:gd name="connsiteX1" fmla="*/ 4867275 w 5781675"/>
                <a:gd name="connsiteY1" fmla="*/ 0 h 2495550"/>
                <a:gd name="connsiteX2" fmla="*/ 0 w 5781675"/>
                <a:gd name="connsiteY2" fmla="*/ 0 h 2495550"/>
                <a:gd name="connsiteX3" fmla="*/ 0 w 5781675"/>
                <a:gd name="connsiteY3" fmla="*/ 2495550 h 2495550"/>
                <a:gd name="connsiteX4" fmla="*/ 4867275 w 5781675"/>
                <a:gd name="connsiteY4" fmla="*/ 2495550 h 2495550"/>
                <a:gd name="connsiteX5" fmla="*/ 5781675 w 5781675"/>
                <a:gd name="connsiteY5" fmla="*/ 2495550 h 2495550"/>
                <a:gd name="connsiteX6" fmla="*/ 4867275 w 5781675"/>
                <a:gd name="connsiteY6" fmla="*/ 1352550 h 2495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81675" h="2495550">
                  <a:moveTo>
                    <a:pt x="5781675" y="0"/>
                  </a:moveTo>
                  <a:lnTo>
                    <a:pt x="4867275" y="0"/>
                  </a:lnTo>
                  <a:lnTo>
                    <a:pt x="0" y="0"/>
                  </a:lnTo>
                  <a:lnTo>
                    <a:pt x="0" y="2495550"/>
                  </a:lnTo>
                  <a:lnTo>
                    <a:pt x="4867275" y="2495550"/>
                  </a:lnTo>
                  <a:lnTo>
                    <a:pt x="5781675" y="2495550"/>
                  </a:lnTo>
                  <a:lnTo>
                    <a:pt x="4867275" y="1352550"/>
                  </a:lnTo>
                  <a:close/>
                </a:path>
              </a:pathLst>
            </a:custGeom>
            <a:solidFill>
              <a:srgbClr val="F2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10800000" flipH="1" flipV="1">
              <a:off x="2817016" y="3133725"/>
              <a:ext cx="6403183" cy="2162175"/>
            </a:xfrm>
            <a:custGeom>
              <a:avLst/>
              <a:gdLst>
                <a:gd name="connsiteX0" fmla="*/ 5781675 w 5781675"/>
                <a:gd name="connsiteY0" fmla="*/ 0 h 2495550"/>
                <a:gd name="connsiteX1" fmla="*/ 4867275 w 5781675"/>
                <a:gd name="connsiteY1" fmla="*/ 0 h 2495550"/>
                <a:gd name="connsiteX2" fmla="*/ 0 w 5781675"/>
                <a:gd name="connsiteY2" fmla="*/ 0 h 2495550"/>
                <a:gd name="connsiteX3" fmla="*/ 0 w 5781675"/>
                <a:gd name="connsiteY3" fmla="*/ 2495550 h 2495550"/>
                <a:gd name="connsiteX4" fmla="*/ 4867275 w 5781675"/>
                <a:gd name="connsiteY4" fmla="*/ 2495550 h 2495550"/>
                <a:gd name="connsiteX5" fmla="*/ 5781675 w 5781675"/>
                <a:gd name="connsiteY5" fmla="*/ 2495550 h 2495550"/>
                <a:gd name="connsiteX6" fmla="*/ 4867275 w 5781675"/>
                <a:gd name="connsiteY6" fmla="*/ 1352550 h 2495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81675" h="2495550">
                  <a:moveTo>
                    <a:pt x="5781675" y="0"/>
                  </a:moveTo>
                  <a:lnTo>
                    <a:pt x="4867275" y="0"/>
                  </a:lnTo>
                  <a:lnTo>
                    <a:pt x="0" y="0"/>
                  </a:lnTo>
                  <a:lnTo>
                    <a:pt x="0" y="2495550"/>
                  </a:lnTo>
                  <a:lnTo>
                    <a:pt x="4867275" y="2495550"/>
                  </a:lnTo>
                  <a:lnTo>
                    <a:pt x="5781675" y="2495550"/>
                  </a:lnTo>
                  <a:lnTo>
                    <a:pt x="4867275" y="1352550"/>
                  </a:lnTo>
                  <a:close/>
                </a:path>
              </a:pathLst>
            </a:custGeom>
            <a:solidFill>
              <a:srgbClr val="F2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908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600" y="162657"/>
            <a:ext cx="11782425" cy="6532685"/>
          </a:xfrm>
          <a:prstGeom prst="rect">
            <a:avLst/>
          </a:prstGeom>
          <a:noFill/>
          <a:ln w="104775">
            <a:solidFill>
              <a:srgbClr val="F2E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9029700" y="-197083"/>
            <a:ext cx="2775893" cy="2597563"/>
            <a:chOff x="8582025" y="-263758"/>
            <a:chExt cx="2775893" cy="2597563"/>
          </a:xfrm>
        </p:grpSpPr>
        <p:sp>
          <p:nvSpPr>
            <p:cNvPr id="23" name="타원 22"/>
            <p:cNvSpPr/>
            <p:nvPr/>
          </p:nvSpPr>
          <p:spPr>
            <a:xfrm>
              <a:off x="8833793" y="-263758"/>
              <a:ext cx="2524125" cy="2524125"/>
            </a:xfrm>
            <a:prstGeom prst="ellipse">
              <a:avLst/>
            </a:prstGeom>
            <a:pattFill prst="ltUpDiag">
              <a:fgClr>
                <a:srgbClr val="8C8279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8582025" y="-190320"/>
              <a:ext cx="2524125" cy="2524125"/>
            </a:xfrm>
            <a:prstGeom prst="ellipse">
              <a:avLst/>
            </a:prstGeom>
            <a:solidFill>
              <a:srgbClr val="8C82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 rot="9665833">
            <a:off x="5147996" y="-65628"/>
            <a:ext cx="2838598" cy="2565751"/>
            <a:chOff x="6736252" y="2423699"/>
            <a:chExt cx="2838598" cy="2565751"/>
          </a:xfrm>
        </p:grpSpPr>
        <p:sp>
          <p:nvSpPr>
            <p:cNvPr id="25" name="직각 삼각형 24"/>
            <p:cNvSpPr/>
            <p:nvPr/>
          </p:nvSpPr>
          <p:spPr>
            <a:xfrm rot="1419826">
              <a:off x="7026581" y="2423699"/>
              <a:ext cx="2548269" cy="2548269"/>
            </a:xfrm>
            <a:prstGeom prst="rtTriangle">
              <a:avLst/>
            </a:prstGeom>
            <a:pattFill prst="ltUpDiag">
              <a:fgClr>
                <a:srgbClr val="A6A6C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/>
            <p:cNvSpPr/>
            <p:nvPr/>
          </p:nvSpPr>
          <p:spPr>
            <a:xfrm rot="1419826">
              <a:off x="6736252" y="2441181"/>
              <a:ext cx="2548269" cy="2548269"/>
            </a:xfrm>
            <a:prstGeom prst="rtTriangle">
              <a:avLst/>
            </a:prstGeom>
            <a:solidFill>
              <a:srgbClr val="A6A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9773235">
            <a:off x="9362099" y="3712975"/>
            <a:ext cx="2458124" cy="2393115"/>
            <a:chOff x="9576893" y="3909374"/>
            <a:chExt cx="1733131" cy="1687296"/>
          </a:xfrm>
        </p:grpSpPr>
        <p:sp>
          <p:nvSpPr>
            <p:cNvPr id="27" name="직사각형 26"/>
            <p:cNvSpPr/>
            <p:nvPr/>
          </p:nvSpPr>
          <p:spPr>
            <a:xfrm>
              <a:off x="9757449" y="4044095"/>
              <a:ext cx="1552575" cy="1552575"/>
            </a:xfrm>
            <a:prstGeom prst="rect">
              <a:avLst/>
            </a:prstGeom>
            <a:pattFill prst="ltUpDiag">
              <a:fgClr>
                <a:srgbClr val="5881A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576893" y="3909374"/>
              <a:ext cx="1552575" cy="1552575"/>
            </a:xfrm>
            <a:prstGeom prst="rect">
              <a:avLst/>
            </a:prstGeom>
            <a:solidFill>
              <a:srgbClr val="5881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 rot="20294984">
            <a:off x="5297741" y="3920553"/>
            <a:ext cx="3231764" cy="2756802"/>
            <a:chOff x="7164393" y="4802922"/>
            <a:chExt cx="1131575" cy="965271"/>
          </a:xfrm>
        </p:grpSpPr>
        <p:sp>
          <p:nvSpPr>
            <p:cNvPr id="37" name="이등변 삼각형 36"/>
            <p:cNvSpPr/>
            <p:nvPr/>
          </p:nvSpPr>
          <p:spPr>
            <a:xfrm>
              <a:off x="7235264" y="4802922"/>
              <a:ext cx="1060704" cy="914400"/>
            </a:xfrm>
            <a:prstGeom prst="triangle">
              <a:avLst/>
            </a:prstGeom>
            <a:pattFill prst="ltUpDiag">
              <a:fgClr>
                <a:srgbClr val="8C8279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/>
            <p:cNvSpPr/>
            <p:nvPr/>
          </p:nvSpPr>
          <p:spPr>
            <a:xfrm>
              <a:off x="7164393" y="4853793"/>
              <a:ext cx="1060704" cy="914400"/>
            </a:xfrm>
            <a:prstGeom prst="triangle">
              <a:avLst/>
            </a:prstGeom>
            <a:solidFill>
              <a:srgbClr val="8C82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29242" y="987117"/>
            <a:ext cx="6210300" cy="4008484"/>
            <a:chOff x="469853" y="1219540"/>
            <a:chExt cx="6210300" cy="4008484"/>
          </a:xfrm>
        </p:grpSpPr>
        <p:sp>
          <p:nvSpPr>
            <p:cNvPr id="33" name="TextBox 32"/>
            <p:cNvSpPr txBox="1"/>
            <p:nvPr/>
          </p:nvSpPr>
          <p:spPr>
            <a:xfrm>
              <a:off x="602752" y="4458582"/>
              <a:ext cx="16187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pattFill prst="ltUpDiag">
                    <a:fgClr>
                      <a:srgbClr val="A6A6C6"/>
                    </a:fgClr>
                    <a:bgClr>
                      <a:schemeClr val="bg1"/>
                    </a:bgClr>
                  </a:pattFill>
                  <a:latin typeface="Rix서울역 Heavy" panose="00000900000000000000" pitchFamily="2" charset="-127"/>
                  <a:ea typeface="Rix서울역 Heavy" panose="00000900000000000000" pitchFamily="2" charset="-127"/>
                </a:rPr>
                <a:t>2213</a:t>
              </a:r>
              <a:endParaRPr lang="ko-KR" altLang="en-US" sz="3600" b="1" dirty="0">
                <a:pattFill prst="ltUpDiag">
                  <a:fgClr>
                    <a:srgbClr val="A6A6C6"/>
                  </a:fgClr>
                  <a:bgClr>
                    <a:schemeClr val="bg1"/>
                  </a:bgClr>
                </a:pattFill>
                <a:latin typeface="Rix서울역 Heavy" panose="00000900000000000000" pitchFamily="2" charset="-127"/>
                <a:ea typeface="Rix서울역 Heavy" panose="00000900000000000000" pitchFamily="2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56449" y="4397027"/>
              <a:ext cx="2842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 smtClean="0">
                  <a:pattFill prst="ltUpDiag">
                    <a:fgClr>
                      <a:srgbClr val="A6A6C6"/>
                    </a:fgClr>
                    <a:bgClr>
                      <a:schemeClr val="bg1"/>
                    </a:bgClr>
                  </a:pattFill>
                  <a:latin typeface="Rix신고딕Round Bold" panose="00000800000000000000" pitchFamily="2" charset="-127"/>
                  <a:ea typeface="Black Han Sans" panose="02020A00000101010101" pitchFamily="18" charset="-127"/>
                </a:rPr>
                <a:t>이의진</a:t>
              </a:r>
              <a:endParaRPr lang="ko-KR" altLang="en-US" sz="4800" dirty="0">
                <a:pattFill prst="ltUpDiag">
                  <a:fgClr>
                    <a:srgbClr val="A6A6C6"/>
                  </a:fgClr>
                  <a:bgClr>
                    <a:schemeClr val="bg1"/>
                  </a:bgClr>
                </a:pattFill>
                <a:latin typeface="Rix신고딕Round Bold" panose="00000800000000000000" pitchFamily="2" charset="-127"/>
                <a:ea typeface="Black Han Sans" panose="02020A00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95" y="1714902"/>
              <a:ext cx="6093558" cy="2923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11500" dirty="0" smtClean="0">
                  <a:pattFill prst="ltUpDiag">
                    <a:fgClr>
                      <a:srgbClr val="5881A6"/>
                    </a:fgClr>
                    <a:bgClr>
                      <a:schemeClr val="bg1"/>
                    </a:bgClr>
                  </a:pattFill>
                  <a:ea typeface="Black Han Sans" panose="02020A00000101010101" pitchFamily="18" charset="-127"/>
                </a:rPr>
                <a:t>자바 </a:t>
              </a:r>
              <a:endParaRPr lang="en-US" altLang="ko-KR" sz="11500" dirty="0" smtClean="0">
                <a:pattFill prst="ltUpDiag">
                  <a:fgClr>
                    <a:srgbClr val="5881A6"/>
                  </a:fgClr>
                  <a:bgClr>
                    <a:schemeClr val="bg1"/>
                  </a:bgClr>
                </a:pattFill>
                <a:ea typeface="Black Han Sans" panose="02020A00000101010101" pitchFamily="18" charset="-127"/>
              </a:endParaRPr>
            </a:p>
            <a:p>
              <a:pPr>
                <a:lnSpc>
                  <a:spcPct val="80000"/>
                </a:lnSpc>
              </a:pPr>
              <a:r>
                <a:rPr lang="ko-KR" altLang="en-US" sz="11500" dirty="0" smtClean="0">
                  <a:pattFill prst="ltUpDiag">
                    <a:fgClr>
                      <a:srgbClr val="8C8279"/>
                    </a:fgClr>
                    <a:bgClr>
                      <a:schemeClr val="bg1"/>
                    </a:bgClr>
                  </a:pattFill>
                  <a:ea typeface="Black Han Sans" panose="02020A00000101010101" pitchFamily="18" charset="-127"/>
                </a:rPr>
                <a:t>프로젝트</a:t>
              </a:r>
              <a:endParaRPr lang="ko-KR" altLang="en-US" sz="11500" dirty="0">
                <a:pattFill prst="ltUpDiag">
                  <a:fgClr>
                    <a:srgbClr val="8C8279"/>
                  </a:fgClr>
                  <a:bgClr>
                    <a:schemeClr val="bg1"/>
                  </a:bgClr>
                </a:pattFill>
                <a:ea typeface="Black Han Sans" panose="02020A0000010101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9853" y="1714902"/>
              <a:ext cx="6133951" cy="2923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11500" dirty="0" smtClean="0">
                  <a:solidFill>
                    <a:srgbClr val="5881A6"/>
                  </a:solidFill>
                  <a:ea typeface="Black Han Sans" panose="02020A00000101010101" pitchFamily="18" charset="-127"/>
                </a:rPr>
                <a:t>자바 </a:t>
              </a:r>
              <a:endParaRPr lang="en-US" altLang="ko-KR" sz="11500" dirty="0" smtClean="0">
                <a:solidFill>
                  <a:srgbClr val="5881A6"/>
                </a:solidFill>
                <a:ea typeface="Black Han Sans" panose="02020A00000101010101" pitchFamily="18" charset="-127"/>
              </a:endParaRPr>
            </a:p>
            <a:p>
              <a:pPr>
                <a:lnSpc>
                  <a:spcPct val="80000"/>
                </a:lnSpc>
              </a:pPr>
              <a:r>
                <a:rPr lang="ko-KR" altLang="en-US" sz="11500" dirty="0" smtClean="0">
                  <a:solidFill>
                    <a:srgbClr val="8C8279"/>
                  </a:solidFill>
                  <a:ea typeface="Black Han Sans" panose="02020A00000101010101" pitchFamily="18" charset="-127"/>
                </a:rPr>
                <a:t>프로젝트</a:t>
              </a:r>
              <a:endParaRPr lang="ko-KR" altLang="en-US" sz="11500" dirty="0">
                <a:solidFill>
                  <a:srgbClr val="8C8279"/>
                </a:solidFill>
                <a:ea typeface="Black Han Sans" panose="02020A00000101010101" pitchFamily="18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1150889" y="1219540"/>
              <a:ext cx="247651" cy="247651"/>
              <a:chOff x="1395411" y="285749"/>
              <a:chExt cx="247651" cy="247651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1423987" y="314325"/>
                <a:ext cx="219075" cy="219075"/>
              </a:xfrm>
              <a:prstGeom prst="ellipse">
                <a:avLst/>
              </a:prstGeom>
              <a:pattFill prst="ltUpDiag">
                <a:fgClr>
                  <a:srgbClr val="5881A6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1395411" y="285749"/>
                <a:ext cx="219075" cy="219075"/>
              </a:xfrm>
              <a:prstGeom prst="ellipse">
                <a:avLst/>
              </a:prstGeom>
              <a:solidFill>
                <a:srgbClr val="5881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2217689" y="1219540"/>
              <a:ext cx="247651" cy="247651"/>
              <a:chOff x="1395411" y="285749"/>
              <a:chExt cx="247651" cy="247651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1423987" y="314325"/>
                <a:ext cx="219075" cy="219075"/>
              </a:xfrm>
              <a:prstGeom prst="ellipse">
                <a:avLst/>
              </a:prstGeom>
              <a:pattFill prst="ltUpDiag">
                <a:fgClr>
                  <a:srgbClr val="5881A6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395411" y="285749"/>
                <a:ext cx="219075" cy="219075"/>
              </a:xfrm>
              <a:prstGeom prst="ellipse">
                <a:avLst/>
              </a:prstGeom>
              <a:solidFill>
                <a:srgbClr val="5881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818275" y="4378068"/>
              <a:ext cx="2842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 smtClean="0">
                  <a:solidFill>
                    <a:srgbClr val="A6A6C6"/>
                  </a:solidFill>
                  <a:latin typeface="Rix신고딕Round Bold" panose="00000800000000000000" pitchFamily="2" charset="-127"/>
                  <a:ea typeface="Black Han Sans" panose="02020A00000101010101" pitchFamily="18" charset="-127"/>
                </a:rPr>
                <a:t>이의진</a:t>
              </a:r>
              <a:endParaRPr lang="ko-KR" altLang="en-US" sz="4800" dirty="0">
                <a:solidFill>
                  <a:srgbClr val="A6A6C6"/>
                </a:solidFill>
                <a:latin typeface="Rix신고딕Round Bold" panose="00000800000000000000" pitchFamily="2" charset="-127"/>
                <a:ea typeface="Black Han Sans" panose="02020A00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0578" y="4416168"/>
              <a:ext cx="16187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A6A6C6"/>
                  </a:solidFill>
                  <a:latin typeface="Rix서울역 Heavy" panose="00000900000000000000" pitchFamily="2" charset="-127"/>
                  <a:ea typeface="Rix서울역 Heavy" panose="00000900000000000000" pitchFamily="2" charset="-127"/>
                </a:rPr>
                <a:t>2213</a:t>
              </a:r>
              <a:endParaRPr lang="ko-KR" altLang="en-US" sz="3600" b="1" dirty="0">
                <a:solidFill>
                  <a:srgbClr val="A6A6C6"/>
                </a:solidFill>
                <a:latin typeface="Rix서울역 Heavy" panose="00000900000000000000" pitchFamily="2" charset="-127"/>
                <a:ea typeface="Rix서울역 Heavy" panose="000009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28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1214807" y="0"/>
            <a:ext cx="4605483" cy="6858000"/>
            <a:chOff x="-1214807" y="0"/>
            <a:chExt cx="4605483" cy="6858000"/>
          </a:xfrm>
        </p:grpSpPr>
        <p:sp>
          <p:nvSpPr>
            <p:cNvPr id="12" name="사다리꼴 11"/>
            <p:cNvSpPr/>
            <p:nvPr/>
          </p:nvSpPr>
          <p:spPr>
            <a:xfrm rot="10800000">
              <a:off x="-938805" y="0"/>
              <a:ext cx="4329481" cy="6858000"/>
            </a:xfrm>
            <a:prstGeom prst="trapezoid">
              <a:avLst/>
            </a:prstGeom>
            <a:pattFill prst="ltUpDiag">
              <a:fgClr>
                <a:srgbClr val="5881A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사다리꼴 1"/>
            <p:cNvSpPr/>
            <p:nvPr/>
          </p:nvSpPr>
          <p:spPr>
            <a:xfrm rot="10800000">
              <a:off x="-1214807" y="0"/>
              <a:ext cx="4329481" cy="6858000"/>
            </a:xfrm>
            <a:prstGeom prst="trapezoid">
              <a:avLst/>
            </a:prstGeom>
            <a:solidFill>
              <a:srgbClr val="5881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09575" y="129659"/>
            <a:ext cx="2615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Black Han Sans" panose="02020A00000101010101" pitchFamily="18" charset="-127"/>
              </a:rPr>
              <a:t>목차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Black Han Sans" panose="02020A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66680" y="895439"/>
            <a:ext cx="5811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1. </a:t>
            </a:r>
            <a:r>
              <a:rPr lang="ko-KR" altLang="en-US" sz="36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줄거리</a:t>
            </a:r>
            <a:endParaRPr lang="ko-KR" altLang="en-US" sz="36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66680" y="2293416"/>
            <a:ext cx="5811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2. </a:t>
            </a:r>
            <a:r>
              <a:rPr lang="ko-KR" altLang="en-US" sz="3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진행방법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6679" y="3788108"/>
            <a:ext cx="5811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3. </a:t>
            </a:r>
            <a:r>
              <a:rPr lang="ko-KR" altLang="en-US" sz="3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스토리 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6680" y="5282800"/>
            <a:ext cx="5811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4. (</a:t>
            </a:r>
            <a:r>
              <a:rPr lang="ko-KR" altLang="en-US" sz="3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아주</a:t>
            </a:r>
            <a:r>
              <a:rPr lang="en-US" altLang="ko-KR" sz="3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r>
              <a:rPr lang="ko-KR" altLang="en-US" sz="3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간단한 시연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714375" y="1550015"/>
            <a:ext cx="1666875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39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164853" y="3397688"/>
            <a:ext cx="1909397" cy="0"/>
          </a:xfrm>
          <a:prstGeom prst="line">
            <a:avLst/>
          </a:prstGeom>
          <a:ln w="95250">
            <a:solidFill>
              <a:srgbClr val="8C8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772717" y="3397688"/>
            <a:ext cx="2923036" cy="0"/>
          </a:xfrm>
          <a:prstGeom prst="line">
            <a:avLst/>
          </a:prstGeom>
          <a:ln w="98425">
            <a:solidFill>
              <a:srgbClr val="A6A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76980" y="3397688"/>
            <a:ext cx="2332723" cy="0"/>
          </a:xfrm>
          <a:prstGeom prst="line">
            <a:avLst/>
          </a:prstGeom>
          <a:ln w="98425">
            <a:solidFill>
              <a:srgbClr val="5881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395455" y="1294776"/>
            <a:ext cx="2472446" cy="2141012"/>
            <a:chOff x="595677" y="1840438"/>
            <a:chExt cx="2472446" cy="2141012"/>
          </a:xfrm>
        </p:grpSpPr>
        <p:grpSp>
          <p:nvGrpSpPr>
            <p:cNvPr id="19" name="그룹 18"/>
            <p:cNvGrpSpPr/>
            <p:nvPr/>
          </p:nvGrpSpPr>
          <p:grpSpPr>
            <a:xfrm flipV="1">
              <a:off x="1755700" y="3081338"/>
              <a:ext cx="295275" cy="900112"/>
              <a:chOff x="1140750" y="3429000"/>
              <a:chExt cx="295275" cy="900112"/>
            </a:xfrm>
          </p:grpSpPr>
          <p:cxnSp>
            <p:nvCxnSpPr>
              <p:cNvPr id="20" name="직선 연결선 19"/>
              <p:cNvCxnSpPr/>
              <p:nvPr/>
            </p:nvCxnSpPr>
            <p:spPr>
              <a:xfrm flipH="1">
                <a:off x="1288388" y="3429000"/>
                <a:ext cx="11041" cy="752475"/>
              </a:xfrm>
              <a:prstGeom prst="line">
                <a:avLst/>
              </a:prstGeom>
              <a:ln w="98425">
                <a:solidFill>
                  <a:srgbClr val="5881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/>
              <p:cNvSpPr/>
              <p:nvPr/>
            </p:nvSpPr>
            <p:spPr>
              <a:xfrm>
                <a:off x="1140750" y="4033837"/>
                <a:ext cx="295275" cy="295275"/>
              </a:xfrm>
              <a:prstGeom prst="ellipse">
                <a:avLst/>
              </a:prstGeom>
              <a:solidFill>
                <a:srgbClr val="F2EFEA"/>
              </a:solidFill>
              <a:ln w="111125">
                <a:solidFill>
                  <a:srgbClr val="5881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95677" y="1840438"/>
              <a:ext cx="2472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1942.6.12</a:t>
              </a:r>
            </a:p>
            <a:p>
              <a:pPr algn="ctr"/>
              <a:r>
                <a:rPr lang="ko-KR" altLang="en-US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안네</a:t>
              </a:r>
              <a:r>
                <a:rPr lang="en-US" altLang="ko-KR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,</a:t>
              </a:r>
            </a:p>
            <a:p>
              <a:pPr algn="ctr"/>
              <a:r>
                <a:rPr lang="en-US" altLang="ko-KR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</a:t>
              </a:r>
              <a:r>
                <a:rPr lang="ko-KR" altLang="en-US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일기쓰기 시작</a:t>
              </a:r>
              <a:endParaRPr lang="ko-KR" altLang="en-US" sz="2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04992" y="3352800"/>
            <a:ext cx="1954433" cy="2214741"/>
            <a:chOff x="95664" y="3974662"/>
            <a:chExt cx="1954433" cy="2214741"/>
          </a:xfrm>
        </p:grpSpPr>
        <p:sp>
          <p:nvSpPr>
            <p:cNvPr id="23" name="TextBox 22"/>
            <p:cNvSpPr txBox="1"/>
            <p:nvPr/>
          </p:nvSpPr>
          <p:spPr>
            <a:xfrm>
              <a:off x="95664" y="4989074"/>
              <a:ext cx="19544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1939</a:t>
              </a:r>
            </a:p>
            <a:p>
              <a:pPr algn="ctr"/>
              <a:r>
                <a:rPr lang="en-US" altLang="ko-KR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2</a:t>
              </a:r>
              <a:r>
                <a:rPr lang="ko-KR" altLang="en-US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차 세계 대전 발발</a:t>
              </a:r>
              <a:endParaRPr lang="ko-KR" altLang="en-US" sz="2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994983" y="3974662"/>
              <a:ext cx="295275" cy="900112"/>
              <a:chOff x="1140750" y="3429000"/>
              <a:chExt cx="295275" cy="900112"/>
            </a:xfrm>
          </p:grpSpPr>
          <p:cxnSp>
            <p:nvCxnSpPr>
              <p:cNvPr id="28" name="직선 연결선 27"/>
              <p:cNvCxnSpPr/>
              <p:nvPr/>
            </p:nvCxnSpPr>
            <p:spPr>
              <a:xfrm flipH="1">
                <a:off x="1288388" y="3429000"/>
                <a:ext cx="11041" cy="752475"/>
              </a:xfrm>
              <a:prstGeom prst="line">
                <a:avLst/>
              </a:prstGeom>
              <a:ln w="98425">
                <a:solidFill>
                  <a:srgbClr val="5881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타원 28"/>
              <p:cNvSpPr/>
              <p:nvPr/>
            </p:nvSpPr>
            <p:spPr>
              <a:xfrm>
                <a:off x="1140750" y="4033837"/>
                <a:ext cx="295275" cy="295275"/>
              </a:xfrm>
              <a:prstGeom prst="ellipse">
                <a:avLst/>
              </a:prstGeom>
              <a:solidFill>
                <a:srgbClr val="F2EFEA"/>
              </a:solidFill>
              <a:ln w="111125">
                <a:solidFill>
                  <a:srgbClr val="5881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2" name="그룹 51"/>
          <p:cNvGrpSpPr/>
          <p:nvPr/>
        </p:nvGrpSpPr>
        <p:grpSpPr>
          <a:xfrm>
            <a:off x="6851813" y="2382202"/>
            <a:ext cx="2861346" cy="1569660"/>
            <a:chOff x="9364528" y="2933701"/>
            <a:chExt cx="2861346" cy="1569660"/>
          </a:xfrm>
        </p:grpSpPr>
        <p:sp>
          <p:nvSpPr>
            <p:cNvPr id="33" name="타원 32"/>
            <p:cNvSpPr/>
            <p:nvPr/>
          </p:nvSpPr>
          <p:spPr>
            <a:xfrm>
              <a:off x="9364528" y="3795712"/>
              <a:ext cx="295275" cy="295275"/>
            </a:xfrm>
            <a:prstGeom prst="ellipse">
              <a:avLst/>
            </a:prstGeom>
            <a:solidFill>
              <a:srgbClr val="F2EFEA"/>
            </a:solidFill>
            <a:ln w="111125">
              <a:solidFill>
                <a:srgbClr val="8C82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606267" y="2933701"/>
              <a:ext cx="261960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1945.3</a:t>
              </a:r>
            </a:p>
            <a:p>
              <a:pPr algn="ctr"/>
              <a:r>
                <a:rPr lang="ko-KR" altLang="en-US" sz="2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안네와</a:t>
              </a:r>
              <a:r>
                <a:rPr lang="ko-KR" altLang="en-US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언니 마르고</a:t>
              </a:r>
              <a:r>
                <a:rPr lang="en-US" altLang="ko-KR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,</a:t>
              </a:r>
              <a:r>
                <a:rPr lang="ko-KR" altLang="en-US" sz="2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베르겐벨젠</a:t>
              </a:r>
              <a:endPara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algn="ctr"/>
              <a:r>
                <a:rPr lang="ko-KR" altLang="en-US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</a:t>
              </a:r>
              <a:r>
                <a:rPr lang="ko-KR" altLang="en-US" sz="2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수용수에서</a:t>
              </a:r>
              <a:r>
                <a:rPr lang="ko-KR" altLang="en-US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사망</a:t>
              </a:r>
              <a:endParaRPr lang="ko-KR" altLang="en-US" sz="2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377934" y="1285251"/>
            <a:ext cx="2472446" cy="2153274"/>
            <a:chOff x="6258707" y="1840438"/>
            <a:chExt cx="2472446" cy="2153274"/>
          </a:xfrm>
        </p:grpSpPr>
        <p:grpSp>
          <p:nvGrpSpPr>
            <p:cNvPr id="41" name="그룹 40"/>
            <p:cNvGrpSpPr/>
            <p:nvPr/>
          </p:nvGrpSpPr>
          <p:grpSpPr>
            <a:xfrm>
              <a:off x="7347293" y="3100388"/>
              <a:ext cx="295275" cy="893324"/>
              <a:chOff x="7136392" y="2566988"/>
              <a:chExt cx="295275" cy="893324"/>
            </a:xfrm>
          </p:grpSpPr>
          <p:cxnSp>
            <p:nvCxnSpPr>
              <p:cNvPr id="37" name="직선 연결선 36"/>
              <p:cNvCxnSpPr/>
              <p:nvPr/>
            </p:nvCxnSpPr>
            <p:spPr>
              <a:xfrm flipV="1">
                <a:off x="7284029" y="2714627"/>
                <a:ext cx="2" cy="745685"/>
              </a:xfrm>
              <a:prstGeom prst="line">
                <a:avLst/>
              </a:prstGeom>
              <a:ln w="98425">
                <a:solidFill>
                  <a:srgbClr val="A6A6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타원 37"/>
              <p:cNvSpPr/>
              <p:nvPr/>
            </p:nvSpPr>
            <p:spPr>
              <a:xfrm flipV="1">
                <a:off x="7136392" y="2566988"/>
                <a:ext cx="295275" cy="295275"/>
              </a:xfrm>
              <a:prstGeom prst="ellipse">
                <a:avLst/>
              </a:prstGeom>
              <a:solidFill>
                <a:srgbClr val="F2EFEA"/>
              </a:solidFill>
              <a:ln w="111125">
                <a:solidFill>
                  <a:srgbClr val="A6A6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6258707" y="1840438"/>
              <a:ext cx="2472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1944.8.1</a:t>
              </a:r>
            </a:p>
            <a:p>
              <a:pPr algn="ctr"/>
              <a:r>
                <a:rPr lang="ko-KR" altLang="en-US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안네</a:t>
              </a:r>
              <a:r>
                <a:rPr lang="en-US" altLang="ko-KR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,</a:t>
              </a:r>
            </a:p>
            <a:p>
              <a:pPr algn="ctr"/>
              <a:r>
                <a:rPr lang="en-US" altLang="ko-KR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</a:t>
              </a:r>
              <a:r>
                <a:rPr lang="ko-KR" altLang="en-US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마지막 일기 작성</a:t>
              </a:r>
              <a:endParaRPr lang="ko-KR" altLang="en-US" sz="2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781895" y="3357268"/>
            <a:ext cx="2472446" cy="2214741"/>
            <a:chOff x="1550376" y="3974662"/>
            <a:chExt cx="2472446" cy="2214741"/>
          </a:xfrm>
        </p:grpSpPr>
        <p:sp>
          <p:nvSpPr>
            <p:cNvPr id="30" name="TextBox 29"/>
            <p:cNvSpPr txBox="1"/>
            <p:nvPr/>
          </p:nvSpPr>
          <p:spPr>
            <a:xfrm>
              <a:off x="1550376" y="4989074"/>
              <a:ext cx="2472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1942.7.6</a:t>
              </a:r>
            </a:p>
            <a:p>
              <a:pPr algn="ctr"/>
              <a:r>
                <a:rPr lang="ko-KR" altLang="en-US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안네 가족</a:t>
              </a:r>
              <a:r>
                <a:rPr lang="en-US" altLang="ko-KR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,</a:t>
              </a:r>
            </a:p>
            <a:p>
              <a:pPr algn="ctr"/>
              <a:r>
                <a:rPr lang="en-US" altLang="ko-KR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</a:t>
              </a:r>
              <a:r>
                <a:rPr lang="ko-KR" altLang="en-US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은신처로 도피</a:t>
              </a:r>
              <a:endParaRPr lang="ko-KR" altLang="en-US" sz="2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2580761" y="3974662"/>
              <a:ext cx="295275" cy="900112"/>
              <a:chOff x="1140750" y="3429000"/>
              <a:chExt cx="295275" cy="900112"/>
            </a:xfrm>
          </p:grpSpPr>
          <p:cxnSp>
            <p:nvCxnSpPr>
              <p:cNvPr id="44" name="직선 연결선 43"/>
              <p:cNvCxnSpPr/>
              <p:nvPr/>
            </p:nvCxnSpPr>
            <p:spPr>
              <a:xfrm flipH="1">
                <a:off x="1288388" y="3429000"/>
                <a:ext cx="11041" cy="752475"/>
              </a:xfrm>
              <a:prstGeom prst="line">
                <a:avLst/>
              </a:prstGeom>
              <a:ln w="98425">
                <a:solidFill>
                  <a:srgbClr val="5881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타원 44"/>
              <p:cNvSpPr/>
              <p:nvPr/>
            </p:nvSpPr>
            <p:spPr>
              <a:xfrm>
                <a:off x="1140750" y="4033837"/>
                <a:ext cx="295275" cy="295275"/>
              </a:xfrm>
              <a:prstGeom prst="ellipse">
                <a:avLst/>
              </a:prstGeom>
              <a:solidFill>
                <a:srgbClr val="F2EFEA"/>
              </a:solidFill>
              <a:ln w="111125">
                <a:solidFill>
                  <a:srgbClr val="5881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4630004" y="3429000"/>
            <a:ext cx="2619607" cy="2227003"/>
            <a:chOff x="6332764" y="3974662"/>
            <a:chExt cx="2619607" cy="2227003"/>
          </a:xfrm>
        </p:grpSpPr>
        <p:grpSp>
          <p:nvGrpSpPr>
            <p:cNvPr id="24" name="그룹 23"/>
            <p:cNvGrpSpPr/>
            <p:nvPr/>
          </p:nvGrpSpPr>
          <p:grpSpPr>
            <a:xfrm>
              <a:off x="7530184" y="3974662"/>
              <a:ext cx="295275" cy="900112"/>
              <a:chOff x="1140750" y="3429000"/>
              <a:chExt cx="295275" cy="900112"/>
            </a:xfrm>
          </p:grpSpPr>
          <p:cxnSp>
            <p:nvCxnSpPr>
              <p:cNvPr id="25" name="직선 연결선 24"/>
              <p:cNvCxnSpPr/>
              <p:nvPr/>
            </p:nvCxnSpPr>
            <p:spPr>
              <a:xfrm flipH="1">
                <a:off x="1288388" y="3429000"/>
                <a:ext cx="11041" cy="752475"/>
              </a:xfrm>
              <a:prstGeom prst="line">
                <a:avLst/>
              </a:prstGeom>
              <a:ln w="98425">
                <a:solidFill>
                  <a:srgbClr val="8C82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타원 25"/>
              <p:cNvSpPr/>
              <p:nvPr/>
            </p:nvSpPr>
            <p:spPr>
              <a:xfrm>
                <a:off x="1140750" y="4033837"/>
                <a:ext cx="295275" cy="295275"/>
              </a:xfrm>
              <a:prstGeom prst="ellipse">
                <a:avLst/>
              </a:prstGeom>
              <a:solidFill>
                <a:srgbClr val="F2EFEA"/>
              </a:solidFill>
              <a:ln w="111125">
                <a:solidFill>
                  <a:srgbClr val="8C82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332764" y="5001336"/>
              <a:ext cx="26196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1944.8.4</a:t>
              </a:r>
            </a:p>
            <a:p>
              <a:pPr algn="ctr"/>
              <a:r>
                <a:rPr lang="ko-KR" altLang="en-US" sz="2400" dirty="0" err="1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안네의</a:t>
              </a:r>
              <a:r>
                <a:rPr lang="ko-KR" altLang="en-US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은신처</a:t>
              </a:r>
              <a:endPara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algn="ctr"/>
              <a:r>
                <a:rPr lang="ko-KR" altLang="en-US" sz="24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발각</a:t>
              </a:r>
              <a:endParaRPr lang="ko-KR" altLang="en-US" sz="2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 flipH="1">
            <a:off x="9229400" y="0"/>
            <a:ext cx="4375539" cy="6891337"/>
            <a:chOff x="-1214807" y="0"/>
            <a:chExt cx="4605483" cy="6858000"/>
          </a:xfrm>
        </p:grpSpPr>
        <p:sp>
          <p:nvSpPr>
            <p:cNvPr id="59" name="사다리꼴 58"/>
            <p:cNvSpPr/>
            <p:nvPr/>
          </p:nvSpPr>
          <p:spPr>
            <a:xfrm rot="10800000">
              <a:off x="-938805" y="0"/>
              <a:ext cx="4329481" cy="6858000"/>
            </a:xfrm>
            <a:prstGeom prst="trapezoid">
              <a:avLst/>
            </a:prstGeom>
            <a:pattFill prst="ltUpDiag">
              <a:fgClr>
                <a:srgbClr val="A6A6C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다리꼴 59"/>
            <p:cNvSpPr/>
            <p:nvPr/>
          </p:nvSpPr>
          <p:spPr>
            <a:xfrm rot="10800000">
              <a:off x="-1214807" y="0"/>
              <a:ext cx="4329481" cy="6858000"/>
            </a:xfrm>
            <a:prstGeom prst="trapezoid">
              <a:avLst/>
            </a:prstGeom>
            <a:solidFill>
              <a:srgbClr val="A6A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713159" y="154428"/>
            <a:ext cx="5558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smtClean="0">
                <a:solidFill>
                  <a:schemeClr val="bg1"/>
                </a:solidFill>
                <a:latin typeface="나눔바른고딕 UltraLight" panose="00000300000000000000" pitchFamily="2" charset="-127"/>
                <a:ea typeface="Black Han Sans" panose="02020A00000101010101" pitchFamily="18" charset="-127"/>
              </a:rPr>
              <a:t>줄거리</a:t>
            </a:r>
            <a:endParaRPr lang="ko-KR" altLang="en-US" sz="8800" dirty="0">
              <a:solidFill>
                <a:schemeClr val="bg1"/>
              </a:solidFill>
              <a:latin typeface="나눔바른고딕 UltraLight" panose="00000300000000000000" pitchFamily="2" charset="-127"/>
              <a:ea typeface="Black Han Sans" panose="02020A00000101010101" pitchFamily="18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10153650" y="1294776"/>
            <a:ext cx="1666875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05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1214807" y="0"/>
            <a:ext cx="4881486" cy="6858000"/>
            <a:chOff x="-1214807" y="0"/>
            <a:chExt cx="4605483" cy="6858000"/>
          </a:xfrm>
        </p:grpSpPr>
        <p:sp>
          <p:nvSpPr>
            <p:cNvPr id="7" name="사다리꼴 6"/>
            <p:cNvSpPr/>
            <p:nvPr/>
          </p:nvSpPr>
          <p:spPr>
            <a:xfrm rot="10800000">
              <a:off x="-938805" y="0"/>
              <a:ext cx="4329481" cy="6858000"/>
            </a:xfrm>
            <a:prstGeom prst="trapezoid">
              <a:avLst/>
            </a:prstGeom>
            <a:pattFill prst="ltUpDiag">
              <a:fgClr>
                <a:srgbClr val="8C8279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다리꼴 7"/>
            <p:cNvSpPr/>
            <p:nvPr/>
          </p:nvSpPr>
          <p:spPr>
            <a:xfrm rot="10800000">
              <a:off x="-1214807" y="0"/>
              <a:ext cx="4329481" cy="6858000"/>
            </a:xfrm>
            <a:prstGeom prst="trapezoid">
              <a:avLst/>
            </a:prstGeom>
            <a:solidFill>
              <a:srgbClr val="8C82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44570" y="400561"/>
            <a:ext cx="5811715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6600" dirty="0" smtClean="0">
                <a:solidFill>
                  <a:schemeClr val="bg1"/>
                </a:solidFill>
                <a:ea typeface="Black Han Sans" panose="02020A00000101010101" pitchFamily="18" charset="-127"/>
              </a:rPr>
              <a:t>게임방식 </a:t>
            </a:r>
            <a:endParaRPr lang="en-US" altLang="ko-KR" sz="6600" dirty="0" smtClean="0">
              <a:solidFill>
                <a:schemeClr val="bg1"/>
              </a:solidFill>
              <a:ea typeface="Black Han Sans" panose="02020A00000101010101" pitchFamily="18" charset="-127"/>
            </a:endParaRPr>
          </a:p>
          <a:p>
            <a:pPr>
              <a:lnSpc>
                <a:spcPct val="80000"/>
              </a:lnSpc>
            </a:pPr>
            <a:r>
              <a:rPr lang="ko-KR" altLang="en-US" sz="6600" dirty="0" smtClean="0">
                <a:solidFill>
                  <a:schemeClr val="bg1"/>
                </a:solidFill>
                <a:ea typeface="Black Han Sans" panose="02020A00000101010101" pitchFamily="18" charset="-127"/>
              </a:rPr>
              <a:t>소개</a:t>
            </a:r>
            <a:endParaRPr lang="ko-KR" altLang="en-US" sz="6600" dirty="0">
              <a:solidFill>
                <a:schemeClr val="bg1"/>
              </a:solidFill>
              <a:ea typeface="Black Han Sans" panose="02020A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0050" y="2245340"/>
            <a:ext cx="1933575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349107" y="2588782"/>
            <a:ext cx="9396701" cy="1805596"/>
            <a:chOff x="3924257" y="1205855"/>
            <a:chExt cx="9396701" cy="1805596"/>
          </a:xfrm>
        </p:grpSpPr>
        <p:sp>
          <p:nvSpPr>
            <p:cNvPr id="5" name="TextBox 4"/>
            <p:cNvSpPr txBox="1"/>
            <p:nvPr/>
          </p:nvSpPr>
          <p:spPr>
            <a:xfrm>
              <a:off x="6400452" y="1323823"/>
              <a:ext cx="692050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5881A6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플레이어의 시점</a:t>
              </a:r>
              <a:r>
                <a:rPr lang="ko-KR" altLang="en-US" sz="3200" b="1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</a:t>
              </a:r>
              <a:r>
                <a:rPr lang="en-US" altLang="ko-KR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: </a:t>
              </a:r>
              <a:r>
                <a:rPr lang="ko-KR" altLang="en-US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안네</a:t>
              </a:r>
              <a:endParaRPr lang="en-US" altLang="ko-KR" sz="3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r>
                <a:rPr lang="ko-KR" altLang="en-US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기분</a:t>
              </a:r>
              <a:r>
                <a:rPr lang="en-US" altLang="ko-KR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, </a:t>
              </a:r>
              <a:r>
                <a:rPr lang="ko-KR" altLang="en-US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가족간의 관계 등 보이지 않는</a:t>
              </a:r>
              <a:endParaRPr lang="en-US" altLang="ko-KR" sz="3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r>
                <a:rPr lang="ko-KR" altLang="en-US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수치 존재 </a:t>
              </a:r>
              <a:endParaRPr lang="en-US" altLang="ko-KR" sz="3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257" y="1205855"/>
              <a:ext cx="1805596" cy="1805596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3114675" y="4629150"/>
            <a:ext cx="8275600" cy="2007130"/>
            <a:chOff x="2704813" y="3807407"/>
            <a:chExt cx="8275600" cy="2007130"/>
          </a:xfrm>
        </p:grpSpPr>
        <p:sp>
          <p:nvSpPr>
            <p:cNvPr id="10" name="TextBox 9"/>
            <p:cNvSpPr txBox="1"/>
            <p:nvPr/>
          </p:nvSpPr>
          <p:spPr>
            <a:xfrm>
              <a:off x="2704813" y="4272363"/>
              <a:ext cx="536429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플레이어가 선택한 행동을 통해</a:t>
              </a:r>
              <a:endParaRPr lang="en-US" altLang="ko-KR" sz="3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algn="r"/>
              <a:r>
                <a:rPr lang="ko-KR" altLang="en-US" sz="3200" b="1" dirty="0" smtClean="0">
                  <a:solidFill>
                    <a:srgbClr val="5881A6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엔딩</a:t>
              </a:r>
              <a:r>
                <a:rPr lang="ko-KR" altLang="en-US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이 달라짐</a:t>
              </a:r>
              <a:endParaRPr lang="en-US" altLang="ko-KR" sz="3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3283" y="3807407"/>
              <a:ext cx="2007130" cy="200713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84285" y="2594458"/>
            <a:ext cx="2191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4000" dirty="0" smtClean="0">
                <a:solidFill>
                  <a:schemeClr val="bg1"/>
                </a:solidFill>
                <a:ea typeface="Black Han Sans" panose="02020A00000101010101" pitchFamily="18" charset="-127"/>
              </a:rPr>
              <a:t>진행방식</a:t>
            </a:r>
            <a:endParaRPr lang="ko-KR" altLang="en-US" sz="4000" dirty="0">
              <a:solidFill>
                <a:schemeClr val="bg1"/>
              </a:solidFill>
              <a:ea typeface="Black Han Sans" panose="02020A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666679" y="0"/>
            <a:ext cx="7891887" cy="2273011"/>
            <a:chOff x="3525429" y="203034"/>
            <a:chExt cx="7891887" cy="2273011"/>
          </a:xfrm>
        </p:grpSpPr>
        <p:sp>
          <p:nvSpPr>
            <p:cNvPr id="18" name="TextBox 17"/>
            <p:cNvSpPr txBox="1"/>
            <p:nvPr/>
          </p:nvSpPr>
          <p:spPr>
            <a:xfrm>
              <a:off x="3525429" y="890911"/>
              <a:ext cx="536429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메인</a:t>
              </a:r>
              <a:r>
                <a:rPr lang="en-US" altLang="ko-KR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-</a:t>
              </a:r>
              <a:r>
                <a:rPr lang="ko-KR" altLang="en-US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서브</a:t>
              </a:r>
              <a:r>
                <a:rPr lang="en-US" altLang="ko-KR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3-</a:t>
              </a:r>
              <a:r>
                <a:rPr lang="ko-KR" altLang="en-US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메인</a:t>
              </a:r>
              <a:r>
                <a:rPr lang="en-US" altLang="ko-KR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-</a:t>
              </a:r>
              <a:r>
                <a:rPr lang="ko-KR" altLang="en-US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서브</a:t>
              </a:r>
              <a:r>
                <a:rPr lang="en-US" altLang="ko-KR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4-</a:t>
              </a:r>
              <a:r>
                <a:rPr lang="ko-KR" altLang="en-US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메인</a:t>
              </a:r>
              <a:endParaRPr lang="en-US" altLang="ko-KR" sz="3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  <a:p>
              <a:pPr algn="r"/>
              <a:r>
                <a:rPr lang="ko-KR" altLang="en-US" sz="3200" dirty="0" smtClean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순으로 </a:t>
              </a:r>
              <a:r>
                <a:rPr lang="ko-KR" altLang="en-US" sz="3200" b="1" dirty="0" smtClean="0">
                  <a:solidFill>
                    <a:srgbClr val="5881A6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에피소드 진행</a:t>
              </a:r>
              <a:endParaRPr lang="en-US" altLang="ko-KR" sz="3200" b="1" dirty="0" smtClean="0">
                <a:solidFill>
                  <a:srgbClr val="5881A6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305" y="203034"/>
              <a:ext cx="2273011" cy="2273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49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61925" y="180975"/>
            <a:ext cx="12030075" cy="6505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9604289" y="0"/>
            <a:ext cx="4581692" cy="4543025"/>
            <a:chOff x="9382125" y="-857707"/>
            <a:chExt cx="3537635" cy="3507779"/>
          </a:xfrm>
        </p:grpSpPr>
        <p:sp>
          <p:nvSpPr>
            <p:cNvPr id="15" name="타원 14"/>
            <p:cNvSpPr/>
            <p:nvPr/>
          </p:nvSpPr>
          <p:spPr>
            <a:xfrm>
              <a:off x="9703241" y="-566447"/>
              <a:ext cx="3216519" cy="3216519"/>
            </a:xfrm>
            <a:prstGeom prst="ellipse">
              <a:avLst/>
            </a:prstGeom>
            <a:pattFill prst="ltUpDiag">
              <a:fgClr>
                <a:srgbClr val="A6A6C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9382125" y="-857707"/>
              <a:ext cx="3216519" cy="3216519"/>
            </a:xfrm>
            <a:prstGeom prst="ellipse">
              <a:avLst/>
            </a:prstGeom>
            <a:solidFill>
              <a:srgbClr val="F2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629246" y="2336205"/>
            <a:ext cx="525636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ko-KR" altLang="en-US" sz="11500" dirty="0" smtClean="0">
                <a:solidFill>
                  <a:srgbClr val="A6A6C6"/>
                </a:solidFill>
                <a:ea typeface="Black Han Sans" panose="02020A00000101010101" pitchFamily="18" charset="-127"/>
              </a:rPr>
              <a:t>에피소드 </a:t>
            </a:r>
            <a:endParaRPr lang="en-US" altLang="ko-KR" sz="11500" dirty="0" smtClean="0">
              <a:solidFill>
                <a:srgbClr val="A6A6C6"/>
              </a:solidFill>
              <a:ea typeface="Black Han Sans" panose="02020A00000101010101" pitchFamily="18" charset="-127"/>
            </a:endParaRPr>
          </a:p>
          <a:p>
            <a:pPr algn="r">
              <a:lnSpc>
                <a:spcPct val="80000"/>
              </a:lnSpc>
            </a:pPr>
            <a:r>
              <a:rPr lang="ko-KR" altLang="en-US" sz="11500" dirty="0" smtClean="0">
                <a:solidFill>
                  <a:srgbClr val="A6A6C6"/>
                </a:solidFill>
                <a:ea typeface="Black Han Sans" panose="02020A00000101010101" pitchFamily="18" charset="-127"/>
              </a:rPr>
              <a:t>소개</a:t>
            </a:r>
            <a:endParaRPr lang="ko-KR" altLang="en-US" sz="11500" dirty="0">
              <a:solidFill>
                <a:srgbClr val="A6A6C6"/>
              </a:solidFill>
              <a:ea typeface="Black Han Sans" panose="02020A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0050" y="2245340"/>
            <a:ext cx="1933575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4285" y="2594458"/>
            <a:ext cx="2191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4000" dirty="0" smtClean="0">
                <a:solidFill>
                  <a:schemeClr val="bg1"/>
                </a:solidFill>
                <a:ea typeface="Black Han Sans" panose="02020A00000101010101" pitchFamily="18" charset="-127"/>
              </a:rPr>
              <a:t>에피소드</a:t>
            </a:r>
            <a:endParaRPr lang="ko-KR" altLang="en-US" sz="4000" dirty="0">
              <a:solidFill>
                <a:schemeClr val="bg1"/>
              </a:solidFill>
              <a:ea typeface="Black Han Sans" panose="02020A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5365" y="473190"/>
            <a:ext cx="6921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에피소드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</a:t>
            </a:r>
          </a:p>
          <a:p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엔딩에 직접적으로 영향을 주는 에피소드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5365" y="5260082"/>
            <a:ext cx="4352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err="1" smtClean="0"/>
              <a:t>페터와의</a:t>
            </a:r>
            <a:r>
              <a:rPr lang="ko-KR" altLang="en-US" dirty="0" smtClean="0"/>
              <a:t> 연애 이야기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안네 가족에 </a:t>
            </a:r>
            <a:r>
              <a:rPr lang="ko-KR" altLang="en-US" dirty="0" err="1" smtClean="0"/>
              <a:t>대한이야기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그 외 </a:t>
            </a:r>
            <a:r>
              <a:rPr lang="ko-KR" altLang="en-US" dirty="0" err="1" smtClean="0"/>
              <a:t>안네의</a:t>
            </a:r>
            <a:r>
              <a:rPr lang="ko-KR" altLang="en-US" dirty="0" smtClean="0"/>
              <a:t> 망상들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515365" y="3179233"/>
            <a:ext cx="5805121" cy="0"/>
          </a:xfrm>
          <a:prstGeom prst="line">
            <a:avLst/>
          </a:prstGeom>
          <a:ln w="53975">
            <a:solidFill>
              <a:srgbClr val="A6A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5365" y="1839438"/>
            <a:ext cx="3254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 err="1"/>
              <a:t>뒤셀이</a:t>
            </a:r>
            <a:r>
              <a:rPr lang="ko-KR" altLang="en-US" dirty="0"/>
              <a:t> 음식을 </a:t>
            </a:r>
            <a:r>
              <a:rPr lang="ko-KR" altLang="en-US" dirty="0" err="1"/>
              <a:t>먹어치움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은신처에 도둑이 듦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전쟁에 대한 </a:t>
            </a:r>
            <a:r>
              <a:rPr lang="ko-KR" altLang="en-US" dirty="0" err="1"/>
              <a:t>안네의</a:t>
            </a:r>
            <a:r>
              <a:rPr lang="ko-KR" altLang="en-US" dirty="0"/>
              <a:t> </a:t>
            </a:r>
            <a:r>
              <a:rPr lang="ko-KR" altLang="en-US" dirty="0" smtClean="0"/>
              <a:t>생각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515365" y="3471696"/>
            <a:ext cx="71803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서브 에피소드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엔딩에 적은 영향을 주지만 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안네의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기분이나 친밀도에 영향을 줌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95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2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155046"/>
            <a:ext cx="12030075" cy="6505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-1409556" y="1314450"/>
            <a:ext cx="4195617" cy="3742888"/>
            <a:chOff x="-1366692" y="1489398"/>
            <a:chExt cx="3745132" cy="3341013"/>
          </a:xfrm>
        </p:grpSpPr>
        <p:sp>
          <p:nvSpPr>
            <p:cNvPr id="17" name="직사각형 16"/>
            <p:cNvSpPr/>
            <p:nvPr/>
          </p:nvSpPr>
          <p:spPr>
            <a:xfrm rot="2700000">
              <a:off x="-962572" y="1489398"/>
              <a:ext cx="3341012" cy="3341012"/>
            </a:xfrm>
            <a:prstGeom prst="rect">
              <a:avLst/>
            </a:prstGeom>
            <a:pattFill prst="ltUpDiag">
              <a:fgClr>
                <a:srgbClr val="8C8279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 rot="2700000">
              <a:off x="-1366692" y="1489399"/>
              <a:ext cx="3341012" cy="3341012"/>
            </a:xfrm>
            <a:prstGeom prst="rect">
              <a:avLst/>
            </a:prstGeom>
            <a:solidFill>
              <a:srgbClr val="F2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85826" y="1662740"/>
            <a:ext cx="3845365" cy="349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3800" dirty="0" smtClean="0">
                <a:solidFill>
                  <a:srgbClr val="8C8279"/>
                </a:solidFill>
                <a:ea typeface="Black Han Sans" panose="02020A00000101010101" pitchFamily="18" charset="-127"/>
              </a:rPr>
              <a:t>엔딩 </a:t>
            </a:r>
            <a:endParaRPr lang="en-US" altLang="ko-KR" sz="13800" dirty="0" smtClean="0">
              <a:solidFill>
                <a:srgbClr val="8C8279"/>
              </a:solidFill>
              <a:ea typeface="Black Han Sans" panose="02020A00000101010101" pitchFamily="18" charset="-127"/>
            </a:endParaRPr>
          </a:p>
          <a:p>
            <a:pPr>
              <a:lnSpc>
                <a:spcPct val="80000"/>
              </a:lnSpc>
            </a:pPr>
            <a:r>
              <a:rPr lang="ko-KR" altLang="en-US" sz="13800" dirty="0" smtClean="0">
                <a:solidFill>
                  <a:srgbClr val="8C8279"/>
                </a:solidFill>
                <a:ea typeface="Black Han Sans" panose="02020A00000101010101" pitchFamily="18" charset="-127"/>
              </a:rPr>
              <a:t>소개</a:t>
            </a:r>
            <a:endParaRPr lang="ko-KR" altLang="en-US" sz="13800" dirty="0">
              <a:solidFill>
                <a:srgbClr val="8C8279"/>
              </a:solidFill>
              <a:ea typeface="Black Han Sans" panose="02020A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8777" y="311147"/>
            <a:ext cx="6921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노멀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엔딩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</a:t>
            </a:r>
          </a:p>
          <a:p>
            <a:pPr algn="r"/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기본적인 엔딩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3017" y="2764539"/>
            <a:ext cx="7127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히든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엔딩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</a:t>
            </a:r>
          </a:p>
          <a:p>
            <a:pPr algn="r"/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조건을 만족해야 볼 수 있는 엔딩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08508" y="1420497"/>
            <a:ext cx="8527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우연히 독일경찰에게 발각되어 </a:t>
            </a:r>
            <a:endParaRPr lang="en-US" altLang="ko-KR" sz="24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r>
              <a:rPr lang="ko-KR" altLang="en-US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은신처 발각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1756" y="3985470"/>
            <a:ext cx="6723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건물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관리자 판 </a:t>
            </a:r>
            <a:r>
              <a:rPr lang="ko-KR" altLang="en-US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 </a:t>
            </a:r>
            <a:r>
              <a:rPr lang="ko-KR" altLang="en-US" sz="24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마런의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밀고로 인한 은신처 발각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59290" y="4727730"/>
            <a:ext cx="5991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은신처 주민 </a:t>
            </a:r>
            <a:r>
              <a:rPr lang="ko-KR" altLang="en-US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뒤셀의</a:t>
            </a:r>
            <a:r>
              <a:rPr lang="ko-KR" altLang="en-US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배신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오리지널 스토리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48130" y="5393012"/>
            <a:ext cx="7495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은신처가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발각되지 않고 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차세계전</a:t>
            </a:r>
            <a:r>
              <a:rPr lang="ko-KR" altLang="en-US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종전</a:t>
            </a:r>
            <a:endParaRPr lang="en-US" altLang="ko-KR" sz="24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오리지널 스토리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대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5738062" y="2502958"/>
            <a:ext cx="5805121" cy="0"/>
          </a:xfrm>
          <a:prstGeom prst="line">
            <a:avLst/>
          </a:prstGeom>
          <a:ln w="53975">
            <a:solidFill>
              <a:srgbClr val="8C8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39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211</Words>
  <Application>Microsoft Office PowerPoint</Application>
  <PresentationFormat>와이드스크린</PresentationFormat>
  <Paragraphs>75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Black Han Sans</vt:lpstr>
      <vt:lpstr>Rix서울역 Heavy</vt:lpstr>
      <vt:lpstr>Rix신고딕Round Bold</vt:lpstr>
      <vt:lpstr>나눔바른고딕</vt:lpstr>
      <vt:lpstr>나눔바른고딕 UltraLight</vt:lpstr>
      <vt:lpstr>나눔스퀘어 ExtraBold</vt:lpstr>
      <vt:lpstr>나눔스퀘어 Light</vt:lpstr>
      <vt:lpstr>맑은 고딕</vt:lpstr>
      <vt:lpstr>Arial</vt:lpstr>
      <vt:lpstr>Bebas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이의진</dc:creator>
  <cp:lastModifiedBy>이의진</cp:lastModifiedBy>
  <cp:revision>51</cp:revision>
  <dcterms:created xsi:type="dcterms:W3CDTF">2019-06-22T09:03:03Z</dcterms:created>
  <dcterms:modified xsi:type="dcterms:W3CDTF">2019-06-24T10:14:35Z</dcterms:modified>
</cp:coreProperties>
</file>