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7" r:id="rId3"/>
    <p:sldId id="257" r:id="rId4"/>
    <p:sldId id="259" r:id="rId5"/>
    <p:sldId id="288" r:id="rId6"/>
    <p:sldId id="260"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6" r:id="rId20"/>
    <p:sldId id="307" r:id="rId21"/>
    <p:sldId id="301" r:id="rId22"/>
    <p:sldId id="302" r:id="rId23"/>
    <p:sldId id="303" r:id="rId24"/>
    <p:sldId id="304" r:id="rId25"/>
    <p:sldId id="30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E800C90-761D-4487-B810-DD04463A56A8}" type="datetimeFigureOut">
              <a:rPr lang="zh-CN" altLang="en-US" smtClean="0"/>
              <a:t>2023/2/14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3D4FDE-E3D3-4A18-B110-BEE8EC4E311A}"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55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800C90-761D-4487-B810-DD04463A56A8}" type="datetimeFigureOut">
              <a:rPr lang="zh-CN" altLang="en-US" smtClean="0"/>
              <a:t>2023/2/14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3D4FDE-E3D3-4A18-B110-BEE8EC4E311A}" type="slidenum">
              <a:rPr lang="zh-CN" altLang="en-US" smtClean="0"/>
              <a:t>‹#›</a:t>
            </a:fld>
            <a:endParaRPr lang="zh-CN" altLang="en-US"/>
          </a:p>
        </p:txBody>
      </p:sp>
    </p:spTree>
    <p:extLst>
      <p:ext uri="{BB962C8B-B14F-4D97-AF65-F5344CB8AC3E}">
        <p14:creationId xmlns:p14="http://schemas.microsoft.com/office/powerpoint/2010/main" val="4081619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800C90-761D-4487-B810-DD04463A56A8}" type="datetimeFigureOut">
              <a:rPr lang="zh-CN" altLang="en-US" smtClean="0"/>
              <a:t>2023/2/14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3D4FDE-E3D3-4A18-B110-BEE8EC4E311A}" type="slidenum">
              <a:rPr lang="zh-CN" altLang="en-US" smtClean="0"/>
              <a:t>‹#›</a:t>
            </a:fld>
            <a:endParaRPr lang="zh-CN" altLang="en-US"/>
          </a:p>
        </p:txBody>
      </p:sp>
    </p:spTree>
    <p:extLst>
      <p:ext uri="{BB962C8B-B14F-4D97-AF65-F5344CB8AC3E}">
        <p14:creationId xmlns:p14="http://schemas.microsoft.com/office/powerpoint/2010/main" val="1514896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800C90-761D-4487-B810-DD04463A56A8}" type="datetimeFigureOut">
              <a:rPr lang="zh-CN" altLang="en-US" smtClean="0"/>
              <a:t>2023/2/14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3D4FDE-E3D3-4A18-B110-BEE8EC4E311A}" type="slidenum">
              <a:rPr lang="zh-CN" altLang="en-US" smtClean="0"/>
              <a:t>‹#›</a:t>
            </a:fld>
            <a:endParaRPr lang="zh-CN" altLang="en-US"/>
          </a:p>
        </p:txBody>
      </p:sp>
    </p:spTree>
    <p:extLst>
      <p:ext uri="{BB962C8B-B14F-4D97-AF65-F5344CB8AC3E}">
        <p14:creationId xmlns:p14="http://schemas.microsoft.com/office/powerpoint/2010/main" val="254436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E800C90-761D-4487-B810-DD04463A56A8}" type="datetimeFigureOut">
              <a:rPr lang="zh-CN" altLang="en-US" smtClean="0"/>
              <a:t>2023/2/14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3D4FDE-E3D3-4A18-B110-BEE8EC4E311A}"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10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E800C90-761D-4487-B810-DD04463A56A8}" type="datetimeFigureOut">
              <a:rPr lang="zh-CN" altLang="en-US" smtClean="0"/>
              <a:t>2023/2/14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3D4FDE-E3D3-4A18-B110-BEE8EC4E311A}" type="slidenum">
              <a:rPr lang="zh-CN" altLang="en-US" smtClean="0"/>
              <a:t>‹#›</a:t>
            </a:fld>
            <a:endParaRPr lang="zh-CN" altLang="en-US"/>
          </a:p>
        </p:txBody>
      </p:sp>
    </p:spTree>
    <p:extLst>
      <p:ext uri="{BB962C8B-B14F-4D97-AF65-F5344CB8AC3E}">
        <p14:creationId xmlns:p14="http://schemas.microsoft.com/office/powerpoint/2010/main" val="4069349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E800C90-761D-4487-B810-DD04463A56A8}" type="datetimeFigureOut">
              <a:rPr lang="zh-CN" altLang="en-US" smtClean="0"/>
              <a:t>2023/2/14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03D4FDE-E3D3-4A18-B110-BEE8EC4E311A}" type="slidenum">
              <a:rPr lang="zh-CN" altLang="en-US" smtClean="0"/>
              <a:t>‹#›</a:t>
            </a:fld>
            <a:endParaRPr lang="zh-CN" altLang="en-US"/>
          </a:p>
        </p:txBody>
      </p:sp>
    </p:spTree>
    <p:extLst>
      <p:ext uri="{BB962C8B-B14F-4D97-AF65-F5344CB8AC3E}">
        <p14:creationId xmlns:p14="http://schemas.microsoft.com/office/powerpoint/2010/main" val="2062271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800C90-761D-4487-B810-DD04463A56A8}" type="datetimeFigureOut">
              <a:rPr lang="zh-CN" altLang="en-US" smtClean="0"/>
              <a:t>2023/2/14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03D4FDE-E3D3-4A18-B110-BEE8EC4E311A}" type="slidenum">
              <a:rPr lang="zh-CN" altLang="en-US" smtClean="0"/>
              <a:t>‹#›</a:t>
            </a:fld>
            <a:endParaRPr lang="zh-CN" altLang="en-US"/>
          </a:p>
        </p:txBody>
      </p:sp>
    </p:spTree>
    <p:extLst>
      <p:ext uri="{BB962C8B-B14F-4D97-AF65-F5344CB8AC3E}">
        <p14:creationId xmlns:p14="http://schemas.microsoft.com/office/powerpoint/2010/main" val="388561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E800C90-761D-4487-B810-DD04463A56A8}" type="datetimeFigureOut">
              <a:rPr lang="zh-CN" altLang="en-US" smtClean="0"/>
              <a:t>2023/2/14</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03D4FDE-E3D3-4A18-B110-BEE8EC4E311A}" type="slidenum">
              <a:rPr lang="zh-CN" altLang="en-US" smtClean="0"/>
              <a:t>‹#›</a:t>
            </a:fld>
            <a:endParaRPr lang="zh-CN" altLang="en-US"/>
          </a:p>
        </p:txBody>
      </p:sp>
    </p:spTree>
    <p:extLst>
      <p:ext uri="{BB962C8B-B14F-4D97-AF65-F5344CB8AC3E}">
        <p14:creationId xmlns:p14="http://schemas.microsoft.com/office/powerpoint/2010/main" val="2951478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E800C90-761D-4487-B810-DD04463A56A8}" type="datetimeFigureOut">
              <a:rPr lang="zh-CN" altLang="en-US" smtClean="0"/>
              <a:t>2023/2/14</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03D4FDE-E3D3-4A18-B110-BEE8EC4E311A}" type="slidenum">
              <a:rPr lang="zh-CN" altLang="en-US" smtClean="0"/>
              <a:t>‹#›</a:t>
            </a:fld>
            <a:endParaRPr lang="zh-CN" altLang="en-US"/>
          </a:p>
        </p:txBody>
      </p:sp>
    </p:spTree>
    <p:extLst>
      <p:ext uri="{BB962C8B-B14F-4D97-AF65-F5344CB8AC3E}">
        <p14:creationId xmlns:p14="http://schemas.microsoft.com/office/powerpoint/2010/main" val="402181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800C90-761D-4487-B810-DD04463A56A8}" type="datetimeFigureOut">
              <a:rPr lang="zh-CN" altLang="en-US" smtClean="0"/>
              <a:t>2023/2/14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3D4FDE-E3D3-4A18-B110-BEE8EC4E311A}" type="slidenum">
              <a:rPr lang="zh-CN" altLang="en-US" smtClean="0"/>
              <a:t>‹#›</a:t>
            </a:fld>
            <a:endParaRPr lang="zh-CN" altLang="en-US"/>
          </a:p>
        </p:txBody>
      </p:sp>
    </p:spTree>
    <p:extLst>
      <p:ext uri="{BB962C8B-B14F-4D97-AF65-F5344CB8AC3E}">
        <p14:creationId xmlns:p14="http://schemas.microsoft.com/office/powerpoint/2010/main" val="275859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E800C90-761D-4487-B810-DD04463A56A8}" type="datetimeFigureOut">
              <a:rPr lang="zh-CN" altLang="en-US" smtClean="0"/>
              <a:t>2023/2/14</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03D4FDE-E3D3-4A18-B110-BEE8EC4E311A}"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7075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FE6E7-7814-A578-EA8D-77F7523E9707}"/>
              </a:ext>
            </a:extLst>
          </p:cNvPr>
          <p:cNvSpPr>
            <a:spLocks noGrp="1"/>
          </p:cNvSpPr>
          <p:nvPr>
            <p:ph type="ctrTitle"/>
          </p:nvPr>
        </p:nvSpPr>
        <p:spPr>
          <a:xfrm>
            <a:off x="1097280" y="1927879"/>
            <a:ext cx="10058400" cy="2069089"/>
          </a:xfrm>
        </p:spPr>
        <p:txBody>
          <a:bodyPr>
            <a:normAutofit/>
          </a:bodyPr>
          <a:lstStyle/>
          <a:p>
            <a:r>
              <a:rPr lang="zh-CN" altLang="en-US" sz="6000" dirty="0">
                <a:latin typeface="+mj-ea"/>
              </a:rPr>
              <a:t>企业级应用开发</a:t>
            </a:r>
            <a:r>
              <a:rPr lang="en-US" altLang="zh-CN" sz="6000" dirty="0">
                <a:latin typeface="+mj-ea"/>
              </a:rPr>
              <a:t>-Python</a:t>
            </a:r>
            <a:r>
              <a:rPr lang="en-US" altLang="zh-CN" sz="4000" dirty="0">
                <a:latin typeface="+mj-ea"/>
              </a:rPr>
              <a:t>(</a:t>
            </a:r>
            <a:r>
              <a:rPr lang="zh-CN" altLang="en-US" sz="4000" dirty="0">
                <a:latin typeface="+mj-ea"/>
              </a:rPr>
              <a:t>第一节</a:t>
            </a:r>
            <a:r>
              <a:rPr lang="en-US" altLang="zh-CN" sz="4000" dirty="0">
                <a:latin typeface="+mj-ea"/>
              </a:rPr>
              <a:t>)</a:t>
            </a:r>
            <a:endParaRPr lang="zh-CN" altLang="en-US" sz="4000" dirty="0">
              <a:latin typeface="+mj-ea"/>
            </a:endParaRPr>
          </a:p>
        </p:txBody>
      </p:sp>
      <p:sp>
        <p:nvSpPr>
          <p:cNvPr id="3" name="副标题 2">
            <a:extLst>
              <a:ext uri="{FF2B5EF4-FFF2-40B4-BE49-F238E27FC236}">
                <a16:creationId xmlns:a16="http://schemas.microsoft.com/office/drawing/2014/main" id="{FA3532F0-47D9-2B43-4AE8-305B760B3329}"/>
              </a:ext>
            </a:extLst>
          </p:cNvPr>
          <p:cNvSpPr>
            <a:spLocks noGrp="1"/>
          </p:cNvSpPr>
          <p:nvPr>
            <p:ph type="subTitle" idx="1"/>
          </p:nvPr>
        </p:nvSpPr>
        <p:spPr>
          <a:xfrm>
            <a:off x="1097280" y="4615876"/>
            <a:ext cx="10058400" cy="1143000"/>
          </a:xfrm>
        </p:spPr>
        <p:txBody>
          <a:bodyPr>
            <a:normAutofit/>
          </a:bodyPr>
          <a:lstStyle/>
          <a:p>
            <a:pPr algn="r"/>
            <a:r>
              <a:rPr lang="zh-CN" altLang="en-US" dirty="0">
                <a:solidFill>
                  <a:schemeClr val="tx1">
                    <a:lumMod val="85000"/>
                    <a:lumOff val="15000"/>
                  </a:schemeClr>
                </a:solidFill>
              </a:rPr>
              <a:t>黄垚</a:t>
            </a:r>
            <a:r>
              <a:rPr lang="en-US" altLang="zh-CN" dirty="0">
                <a:solidFill>
                  <a:schemeClr val="tx1">
                    <a:lumMod val="85000"/>
                    <a:lumOff val="15000"/>
                  </a:schemeClr>
                </a:solidFill>
              </a:rPr>
              <a:t>(yao)</a:t>
            </a:r>
          </a:p>
        </p:txBody>
      </p:sp>
    </p:spTree>
    <p:extLst>
      <p:ext uri="{BB962C8B-B14F-4D97-AF65-F5344CB8AC3E}">
        <p14:creationId xmlns:p14="http://schemas.microsoft.com/office/powerpoint/2010/main" val="3505855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F5C6D-386D-E00D-6853-C036B4A20FEC}"/>
              </a:ext>
            </a:extLst>
          </p:cNvPr>
          <p:cNvSpPr>
            <a:spLocks noGrp="1"/>
          </p:cNvSpPr>
          <p:nvPr>
            <p:ph type="title"/>
          </p:nvPr>
        </p:nvSpPr>
        <p:spPr/>
        <p:txBody>
          <a:bodyPr/>
          <a:lstStyle/>
          <a:p>
            <a:r>
              <a:rPr lang="en-US" altLang="zh-CN" dirty="0"/>
              <a:t>Python</a:t>
            </a:r>
            <a:r>
              <a:rPr lang="zh-CN" altLang="en-US" dirty="0"/>
              <a:t>介绍</a:t>
            </a:r>
          </a:p>
        </p:txBody>
      </p:sp>
      <p:sp>
        <p:nvSpPr>
          <p:cNvPr id="3" name="内容占位符 2">
            <a:extLst>
              <a:ext uri="{FF2B5EF4-FFF2-40B4-BE49-F238E27FC236}">
                <a16:creationId xmlns:a16="http://schemas.microsoft.com/office/drawing/2014/main" id="{33CE9656-50C2-4401-4349-730839AB9D35}"/>
              </a:ext>
            </a:extLst>
          </p:cNvPr>
          <p:cNvSpPr>
            <a:spLocks noGrp="1"/>
          </p:cNvSpPr>
          <p:nvPr>
            <p:ph idx="1"/>
          </p:nvPr>
        </p:nvSpPr>
        <p:spPr/>
        <p:txBody>
          <a:bodyPr/>
          <a:lstStyle/>
          <a:p>
            <a:r>
              <a:rPr lang="en-US" altLang="zh-CN" dirty="0"/>
              <a:t>Python</a:t>
            </a:r>
            <a:r>
              <a:rPr lang="zh-CN" altLang="en-US" dirty="0"/>
              <a:t>常用解释器</a:t>
            </a:r>
            <a:endParaRPr lang="en-US" altLang="zh-CN" dirty="0"/>
          </a:p>
          <a:p>
            <a:pPr algn="just" fontAlgn="base">
              <a:buFont typeface="Wingdings" panose="05000000000000000000" pitchFamily="2" charset="2"/>
              <a:buChar char="n"/>
            </a:pPr>
            <a:r>
              <a:rPr lang="en-US" altLang="zh-CN" dirty="0"/>
              <a:t>Python</a:t>
            </a:r>
            <a:r>
              <a:rPr lang="zh-CN" altLang="en-US" dirty="0"/>
              <a:t>代码的成功运行依赖于一个设计良好的解释器。在具体实现上，</a:t>
            </a:r>
            <a:r>
              <a:rPr lang="en-US" altLang="zh-CN" dirty="0"/>
              <a:t>Python</a:t>
            </a:r>
            <a:r>
              <a:rPr lang="zh-CN" altLang="en-US" dirty="0"/>
              <a:t>语言的解释器有多种不同版本，如表所示：</a:t>
            </a:r>
          </a:p>
        </p:txBody>
      </p:sp>
      <p:graphicFrame>
        <p:nvGraphicFramePr>
          <p:cNvPr id="4" name="表格 3">
            <a:extLst>
              <a:ext uri="{FF2B5EF4-FFF2-40B4-BE49-F238E27FC236}">
                <a16:creationId xmlns:a16="http://schemas.microsoft.com/office/drawing/2014/main" id="{C6103997-3107-063A-2309-12A97CB181B7}"/>
              </a:ext>
            </a:extLst>
          </p:cNvPr>
          <p:cNvGraphicFramePr>
            <a:graphicFrameLocks noGrp="1"/>
          </p:cNvGraphicFramePr>
          <p:nvPr>
            <p:extLst>
              <p:ext uri="{D42A27DB-BD31-4B8C-83A1-F6EECF244321}">
                <p14:modId xmlns:p14="http://schemas.microsoft.com/office/powerpoint/2010/main" val="3852511019"/>
              </p:ext>
            </p:extLst>
          </p:nvPr>
        </p:nvGraphicFramePr>
        <p:xfrm>
          <a:off x="1173952" y="3244867"/>
          <a:ext cx="9920768" cy="2392362"/>
        </p:xfrm>
        <a:graphic>
          <a:graphicData uri="http://schemas.openxmlformats.org/drawingml/2006/table">
            <a:tbl>
              <a:tblPr firstRow="1" firstCol="1" bandRow="1">
                <a:tableStyleId>{5940675A-B579-460E-94D1-54222C63F5DA}</a:tableStyleId>
              </a:tblPr>
              <a:tblGrid>
                <a:gridCol w="1340875">
                  <a:extLst>
                    <a:ext uri="{9D8B030D-6E8A-4147-A177-3AD203B41FA5}">
                      <a16:colId xmlns:a16="http://schemas.microsoft.com/office/drawing/2014/main" val="20000"/>
                    </a:ext>
                  </a:extLst>
                </a:gridCol>
                <a:gridCol w="8579893">
                  <a:extLst>
                    <a:ext uri="{9D8B030D-6E8A-4147-A177-3AD203B41FA5}">
                      <a16:colId xmlns:a16="http://schemas.microsoft.com/office/drawing/2014/main" val="20001"/>
                    </a:ext>
                  </a:extLst>
                </a:gridCol>
              </a:tblGrid>
              <a:tr h="371395">
                <a:tc>
                  <a:txBody>
                    <a:bodyPr/>
                    <a:lstStyle/>
                    <a:p>
                      <a:pPr indent="127000" algn="ctr">
                        <a:lnSpc>
                          <a:spcPct val="125000"/>
                        </a:lnSpc>
                        <a:spcAft>
                          <a:spcPts val="0"/>
                        </a:spcAft>
                      </a:pPr>
                      <a:r>
                        <a:rPr lang="zh-CN" sz="1600" kern="100" dirty="0">
                          <a:effectLst/>
                        </a:rPr>
                        <a:t>名称</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ct val="125000"/>
                        </a:lnSpc>
                        <a:spcAft>
                          <a:spcPts val="0"/>
                        </a:spcAft>
                      </a:pPr>
                      <a:r>
                        <a:rPr lang="zh-CN" sz="1600" kern="100" dirty="0">
                          <a:effectLst/>
                        </a:rPr>
                        <a:t>特点</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81198">
                <a:tc>
                  <a:txBody>
                    <a:bodyPr/>
                    <a:lstStyle/>
                    <a:p>
                      <a:pPr indent="127000" algn="ctr">
                        <a:lnSpc>
                          <a:spcPct val="125000"/>
                        </a:lnSpc>
                        <a:spcAft>
                          <a:spcPts val="0"/>
                        </a:spcAft>
                      </a:pPr>
                      <a:r>
                        <a:rPr lang="en-US" sz="1600" kern="100" dirty="0" err="1">
                          <a:effectLst/>
                        </a:rPr>
                        <a:t>CPython</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zh-CN" sz="1600" kern="100" dirty="0">
                          <a:effectLst/>
                        </a:rPr>
                        <a:t>官方版本的解释器。使用</a:t>
                      </a:r>
                      <a:r>
                        <a:rPr lang="en-US" sz="1600" kern="100" dirty="0">
                          <a:effectLst/>
                        </a:rPr>
                        <a:t>C</a:t>
                      </a:r>
                      <a:r>
                        <a:rPr lang="zh-CN" sz="1600" kern="100" dirty="0">
                          <a:effectLst/>
                        </a:rPr>
                        <a:t>语言开发，是使用最广的</a:t>
                      </a:r>
                      <a:r>
                        <a:rPr lang="en-US" sz="1600" kern="100" dirty="0">
                          <a:effectLst/>
                        </a:rPr>
                        <a:t>Python</a:t>
                      </a:r>
                      <a:r>
                        <a:rPr lang="zh-CN" sz="1600" kern="100" dirty="0">
                          <a:effectLst/>
                        </a:rPr>
                        <a:t>解释器</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81198">
                <a:tc>
                  <a:txBody>
                    <a:bodyPr/>
                    <a:lstStyle/>
                    <a:p>
                      <a:pPr indent="127000" algn="ctr">
                        <a:lnSpc>
                          <a:spcPct val="125000"/>
                        </a:lnSpc>
                        <a:spcAft>
                          <a:spcPts val="0"/>
                        </a:spcAft>
                      </a:pPr>
                      <a:r>
                        <a:rPr lang="en-US" sz="1600" kern="100" dirty="0" err="1">
                          <a:effectLst/>
                        </a:rPr>
                        <a:t>IPython</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just">
                        <a:lnSpc>
                          <a:spcPct val="125000"/>
                        </a:lnSpc>
                        <a:spcAft>
                          <a:spcPts val="0"/>
                        </a:spcAft>
                      </a:pPr>
                      <a:r>
                        <a:rPr lang="zh-CN" sz="1600" kern="100" dirty="0">
                          <a:effectLst/>
                        </a:rPr>
                        <a:t>基于</a:t>
                      </a:r>
                      <a:r>
                        <a:rPr lang="en-US" sz="1600" kern="100" dirty="0" err="1">
                          <a:effectLst/>
                        </a:rPr>
                        <a:t>CPython</a:t>
                      </a:r>
                      <a:r>
                        <a:rPr lang="zh-CN" sz="1600" kern="100" dirty="0">
                          <a:effectLst/>
                        </a:rPr>
                        <a:t>，但在交互方式上有所增强，执行</a:t>
                      </a:r>
                      <a:r>
                        <a:rPr lang="en-US" sz="1600" kern="100" dirty="0">
                          <a:effectLst/>
                        </a:rPr>
                        <a:t>Python</a:t>
                      </a:r>
                      <a:r>
                        <a:rPr lang="zh-CN" sz="1600" kern="100" dirty="0">
                          <a:effectLst/>
                        </a:rPr>
                        <a:t>代码的功能和</a:t>
                      </a:r>
                      <a:r>
                        <a:rPr lang="en-US" sz="1600" kern="100" dirty="0" err="1">
                          <a:effectLst/>
                        </a:rPr>
                        <a:t>CPython</a:t>
                      </a:r>
                      <a:r>
                        <a:rPr lang="zh-CN" sz="1600" kern="100" dirty="0">
                          <a:effectLst/>
                        </a:rPr>
                        <a:t>完全一样</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36401">
                <a:tc>
                  <a:txBody>
                    <a:bodyPr/>
                    <a:lstStyle/>
                    <a:p>
                      <a:pPr indent="127000" algn="ctr">
                        <a:lnSpc>
                          <a:spcPct val="125000"/>
                        </a:lnSpc>
                        <a:spcAft>
                          <a:spcPts val="0"/>
                        </a:spcAft>
                      </a:pPr>
                      <a:r>
                        <a:rPr lang="en-US" sz="1600" kern="100" dirty="0" err="1">
                          <a:effectLst/>
                        </a:rPr>
                        <a:t>PyPy</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just">
                        <a:lnSpc>
                          <a:spcPct val="125000"/>
                        </a:lnSpc>
                        <a:spcAft>
                          <a:spcPts val="0"/>
                        </a:spcAft>
                      </a:pPr>
                      <a:r>
                        <a:rPr lang="zh-CN" sz="1600" kern="100" dirty="0">
                          <a:effectLst/>
                        </a:rPr>
                        <a:t>一个追求执行速度的</a:t>
                      </a:r>
                      <a:r>
                        <a:rPr lang="en-US" sz="1600" kern="100" dirty="0">
                          <a:effectLst/>
                        </a:rPr>
                        <a:t>Python</a:t>
                      </a:r>
                      <a:r>
                        <a:rPr lang="zh-CN" sz="1600" kern="100" dirty="0">
                          <a:effectLst/>
                        </a:rPr>
                        <a:t>解释器。采用</a:t>
                      </a:r>
                      <a:r>
                        <a:rPr lang="en-US" sz="1600" kern="100" dirty="0">
                          <a:effectLst/>
                        </a:rPr>
                        <a:t>JIT</a:t>
                      </a:r>
                      <a:r>
                        <a:rPr lang="zh-CN" sz="1600" kern="100" dirty="0">
                          <a:effectLst/>
                        </a:rPr>
                        <a:t>技术，对</a:t>
                      </a:r>
                      <a:r>
                        <a:rPr lang="en-US" sz="1600" kern="100" dirty="0">
                          <a:effectLst/>
                        </a:rPr>
                        <a:t>Python</a:t>
                      </a:r>
                      <a:r>
                        <a:rPr lang="zh-CN" sz="1600" kern="100" dirty="0">
                          <a:effectLst/>
                        </a:rPr>
                        <a:t>代码进行动态编译，提升</a:t>
                      </a:r>
                      <a:r>
                        <a:rPr lang="en-US" sz="1600" kern="100" dirty="0">
                          <a:effectLst/>
                        </a:rPr>
                        <a:t>Python</a:t>
                      </a:r>
                      <a:r>
                        <a:rPr lang="zh-CN" sz="1600" kern="100" dirty="0">
                          <a:effectLst/>
                        </a:rPr>
                        <a:t>代码的执行速度</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11085">
                <a:tc>
                  <a:txBody>
                    <a:bodyPr/>
                    <a:lstStyle/>
                    <a:p>
                      <a:pPr indent="127000" algn="ctr">
                        <a:lnSpc>
                          <a:spcPct val="125000"/>
                        </a:lnSpc>
                        <a:spcAft>
                          <a:spcPts val="0"/>
                        </a:spcAft>
                      </a:pPr>
                      <a:r>
                        <a:rPr lang="en-US" sz="1600" kern="100" dirty="0" err="1">
                          <a:effectLst/>
                        </a:rPr>
                        <a:t>Jython</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just">
                        <a:lnSpc>
                          <a:spcPct val="125000"/>
                        </a:lnSpc>
                        <a:spcAft>
                          <a:spcPts val="0"/>
                        </a:spcAft>
                      </a:pPr>
                      <a:r>
                        <a:rPr lang="zh-CN" sz="1600" kern="100" dirty="0">
                          <a:effectLst/>
                        </a:rPr>
                        <a:t>运行在</a:t>
                      </a:r>
                      <a:r>
                        <a:rPr lang="en-US" sz="1600" kern="100" dirty="0">
                          <a:effectLst/>
                        </a:rPr>
                        <a:t>Java</a:t>
                      </a:r>
                      <a:r>
                        <a:rPr lang="zh-CN" sz="1600" kern="100" dirty="0">
                          <a:effectLst/>
                        </a:rPr>
                        <a:t>平台上的</a:t>
                      </a:r>
                      <a:r>
                        <a:rPr lang="en-US" sz="1600" kern="100" dirty="0">
                          <a:effectLst/>
                        </a:rPr>
                        <a:t>Python</a:t>
                      </a:r>
                      <a:r>
                        <a:rPr lang="zh-CN" sz="1600" kern="100" dirty="0">
                          <a:effectLst/>
                        </a:rPr>
                        <a:t>解释器，可以直接把</a:t>
                      </a:r>
                      <a:r>
                        <a:rPr lang="en-US" sz="1600" kern="100" dirty="0">
                          <a:effectLst/>
                        </a:rPr>
                        <a:t>Python</a:t>
                      </a:r>
                      <a:r>
                        <a:rPr lang="zh-CN" sz="1600" kern="100" dirty="0">
                          <a:effectLst/>
                        </a:rPr>
                        <a:t>代码编译成</a:t>
                      </a:r>
                      <a:r>
                        <a:rPr lang="en-US" sz="1600" kern="100" dirty="0">
                          <a:effectLst/>
                        </a:rPr>
                        <a:t>Java</a:t>
                      </a:r>
                      <a:r>
                        <a:rPr lang="zh-CN" sz="1600" kern="100" dirty="0">
                          <a:effectLst/>
                        </a:rPr>
                        <a:t>字节码</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11085">
                <a:tc>
                  <a:txBody>
                    <a:bodyPr/>
                    <a:lstStyle/>
                    <a:p>
                      <a:pPr indent="127000" algn="ctr">
                        <a:lnSpc>
                          <a:spcPct val="125000"/>
                        </a:lnSpc>
                        <a:spcAft>
                          <a:spcPts val="0"/>
                        </a:spcAft>
                      </a:pPr>
                      <a:r>
                        <a:rPr lang="en-US" sz="1600" kern="100" dirty="0" err="1">
                          <a:effectLst/>
                        </a:rPr>
                        <a:t>IronPython</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just">
                        <a:lnSpc>
                          <a:spcPct val="125000"/>
                        </a:lnSpc>
                        <a:spcAft>
                          <a:spcPts val="0"/>
                        </a:spcAft>
                      </a:pPr>
                      <a:r>
                        <a:rPr lang="zh-CN" sz="1600" kern="100" dirty="0">
                          <a:effectLst/>
                        </a:rPr>
                        <a:t>运行在微软</a:t>
                      </a:r>
                      <a:r>
                        <a:rPr lang="en-US" sz="1600" kern="100" dirty="0" err="1">
                          <a:effectLst/>
                        </a:rPr>
                        <a:t>.Net</a:t>
                      </a:r>
                      <a:r>
                        <a:rPr lang="zh-CN" sz="1600" kern="100" dirty="0">
                          <a:effectLst/>
                        </a:rPr>
                        <a:t>平台上的</a:t>
                      </a:r>
                      <a:r>
                        <a:rPr lang="en-US" sz="1600" kern="100" dirty="0">
                          <a:effectLst/>
                        </a:rPr>
                        <a:t>Python</a:t>
                      </a:r>
                      <a:r>
                        <a:rPr lang="zh-CN" sz="1600" kern="100" dirty="0">
                          <a:effectLst/>
                        </a:rPr>
                        <a:t>解释器，可以直接把</a:t>
                      </a:r>
                      <a:r>
                        <a:rPr lang="en-US" sz="1600" kern="100" dirty="0">
                          <a:effectLst/>
                        </a:rPr>
                        <a:t>Python</a:t>
                      </a:r>
                      <a:r>
                        <a:rPr lang="zh-CN" sz="1600" kern="100" dirty="0">
                          <a:effectLst/>
                        </a:rPr>
                        <a:t>代码编译成</a:t>
                      </a:r>
                      <a:r>
                        <a:rPr lang="en-US" sz="1600" kern="100" dirty="0" err="1">
                          <a:effectLst/>
                        </a:rPr>
                        <a:t>.Net</a:t>
                      </a:r>
                      <a:r>
                        <a:rPr lang="zh-CN" sz="1600" kern="100" dirty="0">
                          <a:effectLst/>
                        </a:rPr>
                        <a:t>的字节码</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65082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81534-181D-85E2-AF38-0A537933009A}"/>
              </a:ext>
            </a:extLst>
          </p:cNvPr>
          <p:cNvSpPr>
            <a:spLocks noGrp="1"/>
          </p:cNvSpPr>
          <p:nvPr>
            <p:ph type="title"/>
          </p:nvPr>
        </p:nvSpPr>
        <p:spPr/>
        <p:txBody>
          <a:bodyPr/>
          <a:lstStyle/>
          <a:p>
            <a:r>
              <a:rPr lang="en-US" altLang="zh-CN" dirty="0"/>
              <a:t>Python</a:t>
            </a:r>
            <a:r>
              <a:rPr lang="zh-CN" altLang="en-US" dirty="0"/>
              <a:t>介绍</a:t>
            </a:r>
          </a:p>
        </p:txBody>
      </p:sp>
      <p:sp>
        <p:nvSpPr>
          <p:cNvPr id="3" name="内容占位符 2">
            <a:extLst>
              <a:ext uri="{FF2B5EF4-FFF2-40B4-BE49-F238E27FC236}">
                <a16:creationId xmlns:a16="http://schemas.microsoft.com/office/drawing/2014/main" id="{F7F9F911-73AD-B43C-41EA-2BD96E099369}"/>
              </a:ext>
            </a:extLst>
          </p:cNvPr>
          <p:cNvSpPr>
            <a:spLocks noGrp="1"/>
          </p:cNvSpPr>
          <p:nvPr>
            <p:ph idx="1"/>
          </p:nvPr>
        </p:nvSpPr>
        <p:spPr/>
        <p:txBody>
          <a:bodyPr/>
          <a:lstStyle/>
          <a:p>
            <a:r>
              <a:rPr lang="en-US" altLang="zh-CN" dirty="0"/>
              <a:t>Python</a:t>
            </a:r>
            <a:r>
              <a:rPr lang="zh-CN" altLang="en-US" dirty="0"/>
              <a:t>语言特点</a:t>
            </a:r>
            <a:endParaRPr lang="en-US" altLang="zh-CN" dirty="0"/>
          </a:p>
          <a:p>
            <a:pPr algn="just" fontAlgn="base">
              <a:buFont typeface="Wingdings" panose="05000000000000000000" pitchFamily="2" charset="2"/>
              <a:buChar char="n"/>
            </a:pPr>
            <a:r>
              <a:rPr lang="en-US" altLang="zh-CN" dirty="0"/>
              <a:t>Python</a:t>
            </a:r>
            <a:r>
              <a:rPr lang="zh-CN" altLang="en-US" dirty="0"/>
              <a:t>本身是由诸多其它语言发展而来的，因此不仅具有其它语言许多共同的特性，而且也具备很多其它语言没有的特点。</a:t>
            </a:r>
            <a:endParaRPr lang="en-US" altLang="zh-CN" dirty="0"/>
          </a:p>
          <a:p>
            <a:pPr algn="just" fontAlgn="base">
              <a:buFont typeface="Wingdings" panose="05000000000000000000" pitchFamily="2" charset="2"/>
              <a:buChar char="n"/>
            </a:pPr>
            <a:r>
              <a:rPr lang="en-US" altLang="zh-CN" dirty="0"/>
              <a:t>Python</a:t>
            </a:r>
            <a:r>
              <a:rPr lang="zh-CN" altLang="en-US" dirty="0"/>
              <a:t>除了其作为解释型语言和面向对象编程语言的固有优势特点外，还具有许多其它鲜明的特点，例如互动模式、可嵌入性、动态语言等。</a:t>
            </a:r>
            <a:endParaRPr lang="zh-CN" altLang="zh-CN" dirty="0"/>
          </a:p>
          <a:p>
            <a:endParaRPr lang="zh-CN" altLang="en-US" dirty="0"/>
          </a:p>
        </p:txBody>
      </p:sp>
    </p:spTree>
    <p:extLst>
      <p:ext uri="{BB962C8B-B14F-4D97-AF65-F5344CB8AC3E}">
        <p14:creationId xmlns:p14="http://schemas.microsoft.com/office/powerpoint/2010/main" val="1310959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4574C-ADB0-36F4-68E5-1DF427B75A9C}"/>
              </a:ext>
            </a:extLst>
          </p:cNvPr>
          <p:cNvSpPr>
            <a:spLocks noGrp="1"/>
          </p:cNvSpPr>
          <p:nvPr>
            <p:ph type="title"/>
          </p:nvPr>
        </p:nvSpPr>
        <p:spPr/>
        <p:txBody>
          <a:bodyPr/>
          <a:lstStyle/>
          <a:p>
            <a:r>
              <a:rPr lang="en-US" altLang="zh-CN" dirty="0"/>
              <a:t>Python</a:t>
            </a:r>
            <a:r>
              <a:rPr lang="zh-CN" altLang="en-US" dirty="0"/>
              <a:t>环境安装</a:t>
            </a:r>
          </a:p>
        </p:txBody>
      </p:sp>
      <p:sp>
        <p:nvSpPr>
          <p:cNvPr id="3" name="内容占位符 2">
            <a:extLst>
              <a:ext uri="{FF2B5EF4-FFF2-40B4-BE49-F238E27FC236}">
                <a16:creationId xmlns:a16="http://schemas.microsoft.com/office/drawing/2014/main" id="{DDBF6F61-00BD-7A2D-0B24-246351AE459C}"/>
              </a:ext>
            </a:extLst>
          </p:cNvPr>
          <p:cNvSpPr>
            <a:spLocks noGrp="1"/>
          </p:cNvSpPr>
          <p:nvPr>
            <p:ph idx="1"/>
          </p:nvPr>
        </p:nvSpPr>
        <p:spPr/>
        <p:txBody>
          <a:bodyPr/>
          <a:lstStyle/>
          <a:p>
            <a:r>
              <a:rPr lang="en-US" altLang="zh-CN" dirty="0"/>
              <a:t>Windows</a:t>
            </a:r>
            <a:r>
              <a:rPr lang="zh-CN" altLang="en-US" dirty="0"/>
              <a:t>环境安装（开发环境安装）</a:t>
            </a:r>
            <a:endParaRPr lang="en-US" altLang="zh-CN" dirty="0"/>
          </a:p>
          <a:p>
            <a:pPr algn="just" fontAlgn="base">
              <a:buFont typeface="Wingdings" panose="05000000000000000000" pitchFamily="2" charset="2"/>
              <a:buChar char="n"/>
            </a:pPr>
            <a:r>
              <a:rPr lang="en-US" altLang="zh-CN" dirty="0"/>
              <a:t>Python</a:t>
            </a:r>
            <a:r>
              <a:rPr lang="zh-CN" altLang="en-US" dirty="0"/>
              <a:t>安装包下载：访问</a:t>
            </a:r>
            <a:r>
              <a:rPr lang="en-US" altLang="zh-CN" dirty="0"/>
              <a:t>Python</a:t>
            </a:r>
            <a:r>
              <a:rPr lang="zh-CN" altLang="en-US" dirty="0"/>
              <a:t>官网（</a:t>
            </a:r>
            <a:r>
              <a:rPr lang="en-US" altLang="zh-CN" dirty="0"/>
              <a:t>https://www.Python.org/downloads/</a:t>
            </a:r>
            <a:r>
              <a:rPr lang="zh-CN" altLang="en-US" dirty="0"/>
              <a:t>），如图所示。</a:t>
            </a:r>
          </a:p>
        </p:txBody>
      </p:sp>
      <p:pic>
        <p:nvPicPr>
          <p:cNvPr id="5" name="图片 4">
            <a:extLst>
              <a:ext uri="{FF2B5EF4-FFF2-40B4-BE49-F238E27FC236}">
                <a16:creationId xmlns:a16="http://schemas.microsoft.com/office/drawing/2014/main" id="{4B27FC6C-00D2-9AAE-C6A2-1E8B837362E8}"/>
              </a:ext>
            </a:extLst>
          </p:cNvPr>
          <p:cNvPicPr>
            <a:picLocks noChangeAspect="1"/>
          </p:cNvPicPr>
          <p:nvPr/>
        </p:nvPicPr>
        <p:blipFill>
          <a:blip r:embed="rId2"/>
          <a:stretch>
            <a:fillRect/>
          </a:stretch>
        </p:blipFill>
        <p:spPr>
          <a:xfrm>
            <a:off x="1197546" y="3008966"/>
            <a:ext cx="4779047" cy="3140971"/>
          </a:xfrm>
          <a:prstGeom prst="rect">
            <a:avLst/>
          </a:prstGeom>
        </p:spPr>
      </p:pic>
      <p:sp>
        <p:nvSpPr>
          <p:cNvPr id="6" name="圆角矩形 10">
            <a:extLst>
              <a:ext uri="{FF2B5EF4-FFF2-40B4-BE49-F238E27FC236}">
                <a16:creationId xmlns:a16="http://schemas.microsoft.com/office/drawing/2014/main" id="{BCADE980-4234-4431-3B51-C857CC4DB558}"/>
              </a:ext>
            </a:extLst>
          </p:cNvPr>
          <p:cNvSpPr/>
          <p:nvPr/>
        </p:nvSpPr>
        <p:spPr>
          <a:xfrm>
            <a:off x="7494854" y="3008966"/>
            <a:ext cx="3270775" cy="2789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base">
              <a:lnSpc>
                <a:spcPct val="120000"/>
              </a:lnSpc>
              <a:spcBef>
                <a:spcPts val="600"/>
              </a:spcBef>
              <a:spcAft>
                <a:spcPts val="600"/>
              </a:spcAft>
              <a:buClr>
                <a:schemeClr val="folHlink"/>
              </a:buClr>
            </a:pPr>
            <a:r>
              <a:rPr lang="zh-CN" altLang="en-US" sz="2400" b="1" dirty="0">
                <a:latin typeface="仿宋" panose="02010609060101010101" charset="-122"/>
                <a:ea typeface="仿宋" panose="02010609060101010101" charset="-122"/>
                <a:cs typeface="仿宋" panose="02010609060101010101" charset="-122"/>
              </a:rPr>
              <a:t>本门课程采用</a:t>
            </a:r>
            <a:r>
              <a:rPr lang="en-US" altLang="zh-CN" sz="2400" b="1" dirty="0">
                <a:latin typeface="仿宋" panose="02010609060101010101" charset="-122"/>
                <a:ea typeface="仿宋" panose="02010609060101010101" charset="-122"/>
                <a:cs typeface="仿宋" panose="02010609060101010101" charset="-122"/>
              </a:rPr>
              <a:t>python-3.8.9-amd64</a:t>
            </a:r>
            <a:r>
              <a:rPr lang="zh-CN" altLang="en-US" sz="2400" b="1" dirty="0">
                <a:latin typeface="仿宋" panose="02010609060101010101" charset="-122"/>
                <a:ea typeface="仿宋" panose="02010609060101010101" charset="-122"/>
                <a:cs typeface="仿宋" panose="02010609060101010101" charset="-122"/>
              </a:rPr>
              <a:t>版本进行课程讲解。</a:t>
            </a:r>
          </a:p>
        </p:txBody>
      </p:sp>
    </p:spTree>
    <p:extLst>
      <p:ext uri="{BB962C8B-B14F-4D97-AF65-F5344CB8AC3E}">
        <p14:creationId xmlns:p14="http://schemas.microsoft.com/office/powerpoint/2010/main" val="2748554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7E8FDD-8444-44B0-DC1E-466BEB08545D}"/>
              </a:ext>
            </a:extLst>
          </p:cNvPr>
          <p:cNvSpPr>
            <a:spLocks noGrp="1"/>
          </p:cNvSpPr>
          <p:nvPr>
            <p:ph type="title"/>
          </p:nvPr>
        </p:nvSpPr>
        <p:spPr/>
        <p:txBody>
          <a:bodyPr/>
          <a:lstStyle/>
          <a:p>
            <a:r>
              <a:rPr lang="en-US" altLang="zh-CN" dirty="0"/>
              <a:t>Python</a:t>
            </a:r>
            <a:r>
              <a:rPr lang="zh-CN" altLang="en-US" dirty="0"/>
              <a:t>环境安装</a:t>
            </a:r>
          </a:p>
        </p:txBody>
      </p:sp>
      <p:sp>
        <p:nvSpPr>
          <p:cNvPr id="3" name="内容占位符 2">
            <a:extLst>
              <a:ext uri="{FF2B5EF4-FFF2-40B4-BE49-F238E27FC236}">
                <a16:creationId xmlns:a16="http://schemas.microsoft.com/office/drawing/2014/main" id="{68C7D4CA-1776-D476-0421-184DA9CFBC06}"/>
              </a:ext>
            </a:extLst>
          </p:cNvPr>
          <p:cNvSpPr>
            <a:spLocks noGrp="1"/>
          </p:cNvSpPr>
          <p:nvPr>
            <p:ph idx="1"/>
          </p:nvPr>
        </p:nvSpPr>
        <p:spPr/>
        <p:txBody>
          <a:bodyPr/>
          <a:lstStyle/>
          <a:p>
            <a:r>
              <a:rPr lang="zh-CN" altLang="en-US" dirty="0"/>
              <a:t>安装注意事项</a:t>
            </a:r>
            <a:endParaRPr lang="en-US" altLang="zh-CN" dirty="0"/>
          </a:p>
          <a:p>
            <a:pPr algn="just" fontAlgn="base">
              <a:buFont typeface="Wingdings" panose="05000000000000000000" pitchFamily="2" charset="2"/>
              <a:buChar char="n"/>
            </a:pPr>
            <a:r>
              <a:rPr lang="zh-CN" altLang="en-US" dirty="0"/>
              <a:t>安装的时候选择“</a:t>
            </a:r>
            <a:r>
              <a:rPr lang="en-US" altLang="zh-CN" dirty="0"/>
              <a:t>Add Python3.8 to PATH</a:t>
            </a:r>
            <a:r>
              <a:rPr lang="zh-CN" altLang="en-US" dirty="0"/>
              <a:t>”，即安装完成后自动将</a:t>
            </a:r>
            <a:r>
              <a:rPr lang="en-US" altLang="zh-CN" dirty="0"/>
              <a:t>Python</a:t>
            </a:r>
            <a:r>
              <a:rPr lang="zh-CN" altLang="en-US" dirty="0"/>
              <a:t>的安装路径放到系统的环境变量</a:t>
            </a:r>
            <a:r>
              <a:rPr lang="en-US" altLang="zh-CN" dirty="0"/>
              <a:t>PATH</a:t>
            </a:r>
            <a:r>
              <a:rPr lang="zh-CN" altLang="en-US" dirty="0"/>
              <a:t>中，如果没有选择则需要安装完成后手动配置。</a:t>
            </a:r>
            <a:endParaRPr lang="en-US" altLang="zh-CN" dirty="0"/>
          </a:p>
          <a:p>
            <a:pPr algn="just" fontAlgn="base">
              <a:buFont typeface="Wingdings" panose="05000000000000000000" pitchFamily="2" charset="2"/>
              <a:buChar char="n"/>
            </a:pPr>
            <a:r>
              <a:rPr lang="zh-CN" altLang="en-US" dirty="0"/>
              <a:t>建议不改变默认设置安装所有可选特性库，如图所示，然后单击“</a:t>
            </a:r>
            <a:r>
              <a:rPr lang="en-US" altLang="zh-CN" dirty="0"/>
              <a:t>Next”</a:t>
            </a:r>
            <a:r>
              <a:rPr lang="zh-CN" altLang="en-US" dirty="0"/>
              <a:t>，进入</a:t>
            </a:r>
            <a:r>
              <a:rPr lang="en-US" altLang="zh-CN" dirty="0"/>
              <a:t>Python</a:t>
            </a:r>
            <a:r>
              <a:rPr lang="zh-CN" altLang="en-US" dirty="0"/>
              <a:t>安装高级选项界面。</a:t>
            </a:r>
          </a:p>
        </p:txBody>
      </p:sp>
      <p:pic>
        <p:nvPicPr>
          <p:cNvPr id="6" name="图片 5">
            <a:extLst>
              <a:ext uri="{FF2B5EF4-FFF2-40B4-BE49-F238E27FC236}">
                <a16:creationId xmlns:a16="http://schemas.microsoft.com/office/drawing/2014/main" id="{BC5685B0-543A-693B-39A3-71CE46846234}"/>
              </a:ext>
            </a:extLst>
          </p:cNvPr>
          <p:cNvPicPr>
            <a:picLocks noChangeAspect="1"/>
          </p:cNvPicPr>
          <p:nvPr/>
        </p:nvPicPr>
        <p:blipFill>
          <a:blip r:embed="rId2"/>
          <a:stretch>
            <a:fillRect/>
          </a:stretch>
        </p:blipFill>
        <p:spPr>
          <a:xfrm>
            <a:off x="4179707" y="3429000"/>
            <a:ext cx="4964293" cy="2679142"/>
          </a:xfrm>
          <a:prstGeom prst="rect">
            <a:avLst/>
          </a:prstGeom>
        </p:spPr>
      </p:pic>
    </p:spTree>
    <p:extLst>
      <p:ext uri="{BB962C8B-B14F-4D97-AF65-F5344CB8AC3E}">
        <p14:creationId xmlns:p14="http://schemas.microsoft.com/office/powerpoint/2010/main" val="2249126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C12A0-6684-BBF0-D0F4-0319D2A60BA0}"/>
              </a:ext>
            </a:extLst>
          </p:cNvPr>
          <p:cNvSpPr>
            <a:spLocks noGrp="1"/>
          </p:cNvSpPr>
          <p:nvPr>
            <p:ph type="title"/>
          </p:nvPr>
        </p:nvSpPr>
        <p:spPr/>
        <p:txBody>
          <a:bodyPr/>
          <a:lstStyle/>
          <a:p>
            <a:r>
              <a:rPr lang="en-US" altLang="zh-CN" dirty="0"/>
              <a:t>Python</a:t>
            </a:r>
            <a:r>
              <a:rPr lang="zh-CN" altLang="en-US" dirty="0"/>
              <a:t>环境安装</a:t>
            </a:r>
          </a:p>
        </p:txBody>
      </p:sp>
      <p:sp>
        <p:nvSpPr>
          <p:cNvPr id="3" name="内容占位符 2">
            <a:extLst>
              <a:ext uri="{FF2B5EF4-FFF2-40B4-BE49-F238E27FC236}">
                <a16:creationId xmlns:a16="http://schemas.microsoft.com/office/drawing/2014/main" id="{C932F2C2-6AAE-E5DA-D230-B0A1B22DF1DB}"/>
              </a:ext>
            </a:extLst>
          </p:cNvPr>
          <p:cNvSpPr>
            <a:spLocks noGrp="1"/>
          </p:cNvSpPr>
          <p:nvPr>
            <p:ph idx="1"/>
          </p:nvPr>
        </p:nvSpPr>
        <p:spPr/>
        <p:txBody>
          <a:bodyPr/>
          <a:lstStyle/>
          <a:p>
            <a:r>
              <a:rPr lang="zh-CN" altLang="en-US" dirty="0"/>
              <a:t>安装成功</a:t>
            </a:r>
            <a:endParaRPr lang="en-US" altLang="zh-CN" dirty="0"/>
          </a:p>
          <a:p>
            <a:pPr algn="just" fontAlgn="base">
              <a:buFont typeface="Wingdings" panose="05000000000000000000" pitchFamily="2" charset="2"/>
              <a:buChar char="n"/>
            </a:pPr>
            <a:r>
              <a:rPr lang="zh-CN" altLang="en-US" dirty="0"/>
              <a:t>安装完成后出现“安装成功”的提示。</a:t>
            </a:r>
            <a:endParaRPr lang="en-US" altLang="zh-CN" dirty="0"/>
          </a:p>
          <a:p>
            <a:pPr algn="just" fontAlgn="base">
              <a:buFont typeface="Wingdings" panose="05000000000000000000" pitchFamily="2" charset="2"/>
              <a:buChar char="n"/>
            </a:pPr>
            <a:r>
              <a:rPr lang="zh-CN" altLang="en-US" dirty="0"/>
              <a:t>安装完成之后，在开始菜单中出现</a:t>
            </a:r>
            <a:r>
              <a:rPr lang="en-US" altLang="zh-CN" dirty="0"/>
              <a:t>Python 3.8</a:t>
            </a:r>
            <a:r>
              <a:rPr lang="zh-CN" altLang="en-US" dirty="0"/>
              <a:t>图标，单击该图标进入</a:t>
            </a:r>
            <a:r>
              <a:rPr lang="en-US" altLang="zh-CN" dirty="0"/>
              <a:t>Python</a:t>
            </a:r>
            <a:r>
              <a:rPr lang="zh-CN" altLang="en-US" dirty="0"/>
              <a:t>交互式界面。</a:t>
            </a:r>
            <a:endParaRPr lang="en-US" altLang="zh-CN" dirty="0"/>
          </a:p>
          <a:p>
            <a:pPr algn="just" fontAlgn="base">
              <a:buFont typeface="Wingdings" panose="05000000000000000000" pitchFamily="2" charset="2"/>
              <a:buChar char="n"/>
            </a:pPr>
            <a:r>
              <a:rPr lang="zh-CN" altLang="en-US" dirty="0"/>
              <a:t>或者进入</a:t>
            </a:r>
            <a:r>
              <a:rPr lang="en-US" altLang="zh-CN" dirty="0"/>
              <a:t>CMD</a:t>
            </a:r>
            <a:r>
              <a:rPr lang="zh-CN" altLang="en-US" dirty="0"/>
              <a:t>界面，输入</a:t>
            </a:r>
            <a:r>
              <a:rPr lang="en-US" altLang="zh-CN" dirty="0"/>
              <a:t>python</a:t>
            </a:r>
            <a:r>
              <a:rPr lang="zh-CN" altLang="en-US" dirty="0"/>
              <a:t>命令。</a:t>
            </a:r>
          </a:p>
          <a:p>
            <a:endParaRPr lang="zh-CN" altLang="en-US" sz="2000" b="1" dirty="0">
              <a:latin typeface="仿宋" panose="02010609060101010101" charset="-122"/>
              <a:ea typeface="仿宋" panose="02010609060101010101" charset="-122"/>
              <a:cs typeface="仿宋" panose="02010609060101010101" charset="-122"/>
            </a:endParaRPr>
          </a:p>
        </p:txBody>
      </p:sp>
      <p:pic>
        <p:nvPicPr>
          <p:cNvPr id="5" name="图片 4">
            <a:extLst>
              <a:ext uri="{FF2B5EF4-FFF2-40B4-BE49-F238E27FC236}">
                <a16:creationId xmlns:a16="http://schemas.microsoft.com/office/drawing/2014/main" id="{5B3C8DEA-CB97-1A33-BFC9-3C5B216754EE}"/>
              </a:ext>
            </a:extLst>
          </p:cNvPr>
          <p:cNvPicPr>
            <a:picLocks noChangeAspect="1"/>
          </p:cNvPicPr>
          <p:nvPr/>
        </p:nvPicPr>
        <p:blipFill>
          <a:blip r:embed="rId2"/>
          <a:stretch>
            <a:fillRect/>
          </a:stretch>
        </p:blipFill>
        <p:spPr>
          <a:xfrm>
            <a:off x="1097281" y="3572394"/>
            <a:ext cx="3641922" cy="1989420"/>
          </a:xfrm>
          <a:prstGeom prst="rect">
            <a:avLst/>
          </a:prstGeom>
        </p:spPr>
      </p:pic>
      <p:pic>
        <p:nvPicPr>
          <p:cNvPr id="7" name="图片 6">
            <a:extLst>
              <a:ext uri="{FF2B5EF4-FFF2-40B4-BE49-F238E27FC236}">
                <a16:creationId xmlns:a16="http://schemas.microsoft.com/office/drawing/2014/main" id="{8FE3C6B9-4327-4411-3DB8-512E83BEE1C1}"/>
              </a:ext>
            </a:extLst>
          </p:cNvPr>
          <p:cNvPicPr>
            <a:picLocks noChangeAspect="1"/>
          </p:cNvPicPr>
          <p:nvPr/>
        </p:nvPicPr>
        <p:blipFill>
          <a:blip r:embed="rId3"/>
          <a:stretch>
            <a:fillRect/>
          </a:stretch>
        </p:blipFill>
        <p:spPr>
          <a:xfrm>
            <a:off x="5083687" y="3542124"/>
            <a:ext cx="3192309" cy="2161459"/>
          </a:xfrm>
          <a:prstGeom prst="rect">
            <a:avLst/>
          </a:prstGeom>
        </p:spPr>
      </p:pic>
      <p:pic>
        <p:nvPicPr>
          <p:cNvPr id="9" name="图片 8">
            <a:extLst>
              <a:ext uri="{FF2B5EF4-FFF2-40B4-BE49-F238E27FC236}">
                <a16:creationId xmlns:a16="http://schemas.microsoft.com/office/drawing/2014/main" id="{A1107351-CE59-47AB-4076-F70D6F983B9F}"/>
              </a:ext>
            </a:extLst>
          </p:cNvPr>
          <p:cNvPicPr>
            <a:picLocks noChangeAspect="1"/>
          </p:cNvPicPr>
          <p:nvPr/>
        </p:nvPicPr>
        <p:blipFill>
          <a:blip r:embed="rId4"/>
          <a:stretch>
            <a:fillRect/>
          </a:stretch>
        </p:blipFill>
        <p:spPr>
          <a:xfrm>
            <a:off x="8358525" y="3485562"/>
            <a:ext cx="2714625" cy="2161459"/>
          </a:xfrm>
          <a:prstGeom prst="rect">
            <a:avLst/>
          </a:prstGeom>
        </p:spPr>
      </p:pic>
    </p:spTree>
    <p:extLst>
      <p:ext uri="{BB962C8B-B14F-4D97-AF65-F5344CB8AC3E}">
        <p14:creationId xmlns:p14="http://schemas.microsoft.com/office/powerpoint/2010/main" val="2882607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D5F675-01FA-2522-A024-96A2B2ACB4AD}"/>
              </a:ext>
            </a:extLst>
          </p:cNvPr>
          <p:cNvSpPr>
            <a:spLocks noGrp="1"/>
          </p:cNvSpPr>
          <p:nvPr>
            <p:ph type="title"/>
          </p:nvPr>
        </p:nvSpPr>
        <p:spPr/>
        <p:txBody>
          <a:bodyPr/>
          <a:lstStyle/>
          <a:p>
            <a:r>
              <a:rPr lang="en-US" altLang="zh-CN" dirty="0"/>
              <a:t>Python</a:t>
            </a:r>
            <a:r>
              <a:rPr lang="zh-CN" altLang="en-US" dirty="0"/>
              <a:t>环境安装</a:t>
            </a:r>
          </a:p>
        </p:txBody>
      </p:sp>
      <p:sp>
        <p:nvSpPr>
          <p:cNvPr id="3" name="内容占位符 2">
            <a:extLst>
              <a:ext uri="{FF2B5EF4-FFF2-40B4-BE49-F238E27FC236}">
                <a16:creationId xmlns:a16="http://schemas.microsoft.com/office/drawing/2014/main" id="{7E1BF3AB-D427-2D98-712C-0CAA26143714}"/>
              </a:ext>
            </a:extLst>
          </p:cNvPr>
          <p:cNvSpPr>
            <a:spLocks noGrp="1"/>
          </p:cNvSpPr>
          <p:nvPr>
            <p:ph idx="1"/>
          </p:nvPr>
        </p:nvSpPr>
        <p:spPr/>
        <p:txBody>
          <a:bodyPr/>
          <a:lstStyle/>
          <a:p>
            <a:r>
              <a:rPr lang="en-US" altLang="zh-CN" dirty="0"/>
              <a:t>Linux</a:t>
            </a:r>
            <a:r>
              <a:rPr lang="zh-CN" altLang="en-US" dirty="0"/>
              <a:t>环境安装（部署环境安装）</a:t>
            </a:r>
            <a:endParaRPr lang="en-US" altLang="zh-CN" dirty="0"/>
          </a:p>
          <a:p>
            <a:pPr algn="just" fontAlgn="base">
              <a:buFont typeface="Wingdings" panose="05000000000000000000" pitchFamily="2" charset="2"/>
              <a:buChar char="n"/>
            </a:pPr>
            <a:r>
              <a:rPr lang="en-US" altLang="zh-CN" dirty="0"/>
              <a:t>Python</a:t>
            </a:r>
            <a:r>
              <a:rPr lang="zh-CN" altLang="en-US" dirty="0"/>
              <a:t>安装包下载：</a:t>
            </a:r>
            <a:r>
              <a:rPr lang="en-US" altLang="zh-CN" dirty="0"/>
              <a:t> https://www.python.org/downloads/release/python-389/ </a:t>
            </a:r>
            <a:r>
              <a:rPr lang="zh-CN" altLang="en-US" dirty="0"/>
              <a:t>，如图所示。</a:t>
            </a:r>
            <a:endParaRPr lang="en-US" altLang="zh-CN" dirty="0"/>
          </a:p>
          <a:p>
            <a:endParaRPr lang="zh-CN" altLang="en-US" dirty="0"/>
          </a:p>
        </p:txBody>
      </p:sp>
      <p:pic>
        <p:nvPicPr>
          <p:cNvPr id="5" name="图片 4">
            <a:extLst>
              <a:ext uri="{FF2B5EF4-FFF2-40B4-BE49-F238E27FC236}">
                <a16:creationId xmlns:a16="http://schemas.microsoft.com/office/drawing/2014/main" id="{350C0A1C-400E-B7B0-FE03-6D35044CD94B}"/>
              </a:ext>
            </a:extLst>
          </p:cNvPr>
          <p:cNvPicPr>
            <a:picLocks noChangeAspect="1"/>
          </p:cNvPicPr>
          <p:nvPr/>
        </p:nvPicPr>
        <p:blipFill>
          <a:blip r:embed="rId2"/>
          <a:stretch>
            <a:fillRect/>
          </a:stretch>
        </p:blipFill>
        <p:spPr>
          <a:xfrm>
            <a:off x="1228585" y="2759122"/>
            <a:ext cx="10058401" cy="3365059"/>
          </a:xfrm>
          <a:prstGeom prst="rect">
            <a:avLst/>
          </a:prstGeom>
        </p:spPr>
      </p:pic>
    </p:spTree>
    <p:extLst>
      <p:ext uri="{BB962C8B-B14F-4D97-AF65-F5344CB8AC3E}">
        <p14:creationId xmlns:p14="http://schemas.microsoft.com/office/powerpoint/2010/main" val="390668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FC2B6B-70C8-2140-225D-204B26FCD541}"/>
              </a:ext>
            </a:extLst>
          </p:cNvPr>
          <p:cNvSpPr>
            <a:spLocks noGrp="1"/>
          </p:cNvSpPr>
          <p:nvPr>
            <p:ph type="title"/>
          </p:nvPr>
        </p:nvSpPr>
        <p:spPr/>
        <p:txBody>
          <a:bodyPr/>
          <a:lstStyle/>
          <a:p>
            <a:r>
              <a:rPr lang="en-US" altLang="zh-CN" dirty="0"/>
              <a:t>Python</a:t>
            </a:r>
            <a:r>
              <a:rPr lang="zh-CN" altLang="en-US" dirty="0"/>
              <a:t>环境安装</a:t>
            </a:r>
          </a:p>
        </p:txBody>
      </p:sp>
      <p:sp>
        <p:nvSpPr>
          <p:cNvPr id="3" name="内容占位符 2">
            <a:extLst>
              <a:ext uri="{FF2B5EF4-FFF2-40B4-BE49-F238E27FC236}">
                <a16:creationId xmlns:a16="http://schemas.microsoft.com/office/drawing/2014/main" id="{0DEF7961-9426-AB68-7D11-AE087CA58384}"/>
              </a:ext>
            </a:extLst>
          </p:cNvPr>
          <p:cNvSpPr>
            <a:spLocks noGrp="1"/>
          </p:cNvSpPr>
          <p:nvPr>
            <p:ph idx="1"/>
          </p:nvPr>
        </p:nvSpPr>
        <p:spPr/>
        <p:txBody>
          <a:bodyPr/>
          <a:lstStyle/>
          <a:p>
            <a:pPr algn="just" fontAlgn="base">
              <a:buFont typeface="Wingdings" panose="05000000000000000000" pitchFamily="2" charset="2"/>
              <a:buChar char="n"/>
            </a:pPr>
            <a:r>
              <a:rPr lang="en-US" altLang="zh-CN" dirty="0"/>
              <a:t> </a:t>
            </a:r>
            <a:r>
              <a:rPr lang="zh-CN" altLang="en-US" dirty="0"/>
              <a:t>查看服务器预安装</a:t>
            </a:r>
            <a:r>
              <a:rPr lang="en-US" altLang="zh-CN" dirty="0"/>
              <a:t>python</a:t>
            </a:r>
            <a:r>
              <a:rPr lang="zh-CN" altLang="en-US" dirty="0"/>
              <a:t>版本。</a:t>
            </a:r>
            <a:endParaRPr lang="en-US" altLang="zh-CN" dirty="0"/>
          </a:p>
          <a:p>
            <a:pPr marL="0" indent="0">
              <a:buNone/>
            </a:pPr>
            <a:endParaRPr lang="en-US" altLang="zh-CN" dirty="0"/>
          </a:p>
          <a:p>
            <a:pPr>
              <a:buFont typeface="Wingdings" panose="05000000000000000000" pitchFamily="2" charset="2"/>
              <a:buChar char="n"/>
            </a:pPr>
            <a:r>
              <a:rPr lang="en-US" altLang="zh-CN" dirty="0"/>
              <a:t> </a:t>
            </a:r>
            <a:r>
              <a:rPr lang="zh-CN" altLang="en-US" dirty="0"/>
              <a:t>上传到服务器或者虚拟机。</a:t>
            </a:r>
            <a:endParaRPr lang="en-US" altLang="zh-CN" dirty="0"/>
          </a:p>
        </p:txBody>
      </p:sp>
      <p:pic>
        <p:nvPicPr>
          <p:cNvPr id="7" name="图片 6">
            <a:extLst>
              <a:ext uri="{FF2B5EF4-FFF2-40B4-BE49-F238E27FC236}">
                <a16:creationId xmlns:a16="http://schemas.microsoft.com/office/drawing/2014/main" id="{7C2F2684-05CE-9260-9151-F74554EF24EE}"/>
              </a:ext>
            </a:extLst>
          </p:cNvPr>
          <p:cNvPicPr>
            <a:picLocks noChangeAspect="1"/>
          </p:cNvPicPr>
          <p:nvPr/>
        </p:nvPicPr>
        <p:blipFill>
          <a:blip r:embed="rId2"/>
          <a:stretch>
            <a:fillRect/>
          </a:stretch>
        </p:blipFill>
        <p:spPr>
          <a:xfrm>
            <a:off x="1212475" y="3177699"/>
            <a:ext cx="6322737" cy="2982716"/>
          </a:xfrm>
          <a:prstGeom prst="rect">
            <a:avLst/>
          </a:prstGeom>
        </p:spPr>
      </p:pic>
      <p:pic>
        <p:nvPicPr>
          <p:cNvPr id="8" name="图片 7">
            <a:extLst>
              <a:ext uri="{FF2B5EF4-FFF2-40B4-BE49-F238E27FC236}">
                <a16:creationId xmlns:a16="http://schemas.microsoft.com/office/drawing/2014/main" id="{B47DB874-C7C7-BDBD-0E25-596E18A072A9}"/>
              </a:ext>
            </a:extLst>
          </p:cNvPr>
          <p:cNvPicPr>
            <a:picLocks noChangeAspect="1"/>
          </p:cNvPicPr>
          <p:nvPr/>
        </p:nvPicPr>
        <p:blipFill>
          <a:blip r:embed="rId3"/>
          <a:stretch>
            <a:fillRect/>
          </a:stretch>
        </p:blipFill>
        <p:spPr>
          <a:xfrm>
            <a:off x="1212475" y="2211494"/>
            <a:ext cx="2828925" cy="428625"/>
          </a:xfrm>
          <a:prstGeom prst="rect">
            <a:avLst/>
          </a:prstGeom>
        </p:spPr>
      </p:pic>
    </p:spTree>
    <p:extLst>
      <p:ext uri="{BB962C8B-B14F-4D97-AF65-F5344CB8AC3E}">
        <p14:creationId xmlns:p14="http://schemas.microsoft.com/office/powerpoint/2010/main" val="4223376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5836B-5ABE-078A-7115-47FEC52DB490}"/>
              </a:ext>
            </a:extLst>
          </p:cNvPr>
          <p:cNvSpPr>
            <a:spLocks noGrp="1"/>
          </p:cNvSpPr>
          <p:nvPr>
            <p:ph type="title"/>
          </p:nvPr>
        </p:nvSpPr>
        <p:spPr/>
        <p:txBody>
          <a:bodyPr/>
          <a:lstStyle/>
          <a:p>
            <a:r>
              <a:rPr lang="en-US" altLang="zh-CN" dirty="0"/>
              <a:t>Python</a:t>
            </a:r>
            <a:r>
              <a:rPr lang="zh-CN" altLang="en-US" dirty="0"/>
              <a:t>环境安装</a:t>
            </a:r>
          </a:p>
        </p:txBody>
      </p:sp>
      <p:sp>
        <p:nvSpPr>
          <p:cNvPr id="3" name="内容占位符 2">
            <a:extLst>
              <a:ext uri="{FF2B5EF4-FFF2-40B4-BE49-F238E27FC236}">
                <a16:creationId xmlns:a16="http://schemas.microsoft.com/office/drawing/2014/main" id="{D93E27A4-513C-F863-58BC-7CE6A39F808E}"/>
              </a:ext>
            </a:extLst>
          </p:cNvPr>
          <p:cNvSpPr>
            <a:spLocks noGrp="1"/>
          </p:cNvSpPr>
          <p:nvPr>
            <p:ph idx="1"/>
          </p:nvPr>
        </p:nvSpPr>
        <p:spPr/>
        <p:txBody>
          <a:bodyPr>
            <a:normAutofit fontScale="92500" lnSpcReduction="20000"/>
          </a:bodyPr>
          <a:lstStyle/>
          <a:p>
            <a:pPr algn="just" fontAlgn="base">
              <a:lnSpc>
                <a:spcPct val="100000"/>
              </a:lnSpc>
              <a:buFont typeface="Wingdings" panose="05000000000000000000" pitchFamily="2" charset="2"/>
              <a:buChar char="n"/>
            </a:pPr>
            <a:r>
              <a:rPr lang="zh-CN" altLang="en-US" dirty="0"/>
              <a:t> 安装</a:t>
            </a:r>
            <a:r>
              <a:rPr lang="en-US" altLang="zh-CN" dirty="0"/>
              <a:t>Python3</a:t>
            </a:r>
            <a:r>
              <a:rPr lang="zh-CN" altLang="en-US" dirty="0"/>
              <a:t>的依赖包：</a:t>
            </a:r>
            <a:endParaRPr lang="en-US" altLang="zh-CN" dirty="0"/>
          </a:p>
          <a:p>
            <a:r>
              <a:rPr lang="en-US" altLang="zh-CN" dirty="0"/>
              <a:t>yum install -y </a:t>
            </a:r>
            <a:r>
              <a:rPr lang="en-US" altLang="zh-CN" dirty="0" err="1"/>
              <a:t>gcc</a:t>
            </a:r>
            <a:r>
              <a:rPr lang="en-US" altLang="zh-CN" dirty="0"/>
              <a:t> patch </a:t>
            </a:r>
            <a:r>
              <a:rPr lang="en-US" altLang="zh-CN" dirty="0" err="1"/>
              <a:t>libffi-devel</a:t>
            </a:r>
            <a:r>
              <a:rPr lang="en-US" altLang="zh-CN" dirty="0"/>
              <a:t> python-</a:t>
            </a:r>
            <a:r>
              <a:rPr lang="en-US" altLang="zh-CN" dirty="0" err="1"/>
              <a:t>devel</a:t>
            </a:r>
            <a:r>
              <a:rPr lang="en-US" altLang="zh-CN" dirty="0"/>
              <a:t>  </a:t>
            </a:r>
            <a:r>
              <a:rPr lang="en-US" altLang="zh-CN" dirty="0" err="1"/>
              <a:t>zlib-devel</a:t>
            </a:r>
            <a:r>
              <a:rPr lang="en-US" altLang="zh-CN" dirty="0"/>
              <a:t> bzip2-devel </a:t>
            </a:r>
            <a:r>
              <a:rPr lang="en-US" altLang="zh-CN" dirty="0" err="1"/>
              <a:t>openssl-devel</a:t>
            </a:r>
            <a:r>
              <a:rPr lang="en-US" altLang="zh-CN" dirty="0"/>
              <a:t> </a:t>
            </a:r>
            <a:r>
              <a:rPr lang="en-US" altLang="zh-CN" dirty="0" err="1"/>
              <a:t>ncurses-devel</a:t>
            </a:r>
            <a:r>
              <a:rPr lang="en-US" altLang="zh-CN" dirty="0"/>
              <a:t> </a:t>
            </a:r>
            <a:r>
              <a:rPr lang="en-US" altLang="zh-CN" dirty="0" err="1"/>
              <a:t>sqlite-devel</a:t>
            </a:r>
            <a:r>
              <a:rPr lang="en-US" altLang="zh-CN" dirty="0"/>
              <a:t> </a:t>
            </a:r>
            <a:r>
              <a:rPr lang="en-US" altLang="zh-CN" dirty="0" err="1"/>
              <a:t>readline-devel</a:t>
            </a:r>
            <a:r>
              <a:rPr lang="en-US" altLang="zh-CN" dirty="0"/>
              <a:t> </a:t>
            </a:r>
            <a:r>
              <a:rPr lang="en-US" altLang="zh-CN" dirty="0" err="1"/>
              <a:t>tk-devel</a:t>
            </a:r>
            <a:r>
              <a:rPr lang="en-US" altLang="zh-CN" dirty="0"/>
              <a:t> </a:t>
            </a:r>
            <a:r>
              <a:rPr lang="en-US" altLang="zh-CN" dirty="0" err="1"/>
              <a:t>gdbm-devel</a:t>
            </a:r>
            <a:r>
              <a:rPr lang="en-US" altLang="zh-CN" dirty="0"/>
              <a:t> db4-devel </a:t>
            </a:r>
            <a:r>
              <a:rPr lang="en-US" altLang="zh-CN" dirty="0" err="1"/>
              <a:t>libpcap-devel</a:t>
            </a:r>
            <a:r>
              <a:rPr lang="en-US" altLang="zh-CN" dirty="0"/>
              <a:t> </a:t>
            </a:r>
            <a:r>
              <a:rPr lang="en-US" altLang="zh-CN" dirty="0" err="1"/>
              <a:t>xz-devel</a:t>
            </a:r>
            <a:endParaRPr lang="en-US" altLang="zh-CN" dirty="0"/>
          </a:p>
          <a:p>
            <a:pPr algn="just" fontAlgn="base">
              <a:lnSpc>
                <a:spcPct val="110000"/>
              </a:lnSpc>
              <a:buFont typeface="Wingdings" panose="05000000000000000000" pitchFamily="2" charset="2"/>
              <a:buChar char="n"/>
            </a:pPr>
            <a:r>
              <a:rPr lang="zh-CN" altLang="en-US" dirty="0"/>
              <a:t>创建</a:t>
            </a:r>
            <a:r>
              <a:rPr lang="en-US" altLang="zh-CN" dirty="0"/>
              <a:t>python</a:t>
            </a:r>
            <a:r>
              <a:rPr lang="zh-CN" altLang="en-US" dirty="0"/>
              <a:t>安装目录：</a:t>
            </a:r>
            <a:r>
              <a:rPr lang="en-US" altLang="zh-CN" dirty="0" err="1"/>
              <a:t>mkdir</a:t>
            </a:r>
            <a:r>
              <a:rPr lang="en-US" altLang="zh-CN" dirty="0"/>
              <a:t> python389</a:t>
            </a:r>
          </a:p>
          <a:p>
            <a:pPr algn="just" fontAlgn="base">
              <a:lnSpc>
                <a:spcPct val="110000"/>
              </a:lnSpc>
              <a:buFont typeface="Wingdings" panose="05000000000000000000" pitchFamily="2" charset="2"/>
              <a:buChar char="n"/>
            </a:pPr>
            <a:r>
              <a:rPr lang="zh-CN" altLang="en-US" sz="2100" dirty="0"/>
              <a:t>解压</a:t>
            </a:r>
            <a:r>
              <a:rPr lang="en-US" altLang="zh-CN" sz="2100" dirty="0"/>
              <a:t>python</a:t>
            </a:r>
            <a:r>
              <a:rPr lang="zh-CN" altLang="en-US" sz="2100" dirty="0"/>
              <a:t>安装包：</a:t>
            </a:r>
            <a:r>
              <a:rPr lang="en-US" altLang="zh-CN" sz="2100" dirty="0"/>
              <a:t>tar -</a:t>
            </a:r>
            <a:r>
              <a:rPr lang="en-US" altLang="zh-CN" sz="2100" dirty="0" err="1"/>
              <a:t>zxvf</a:t>
            </a:r>
            <a:r>
              <a:rPr lang="en-US" altLang="zh-CN" sz="2100" dirty="0"/>
              <a:t> Python-3.8.9.tgz</a:t>
            </a:r>
          </a:p>
          <a:p>
            <a:pPr algn="just" fontAlgn="base">
              <a:lnSpc>
                <a:spcPct val="110000"/>
              </a:lnSpc>
              <a:buFont typeface="Wingdings" panose="05000000000000000000" pitchFamily="2" charset="2"/>
              <a:buChar char="n"/>
            </a:pPr>
            <a:r>
              <a:rPr lang="zh-CN" altLang="en-US" sz="2100" dirty="0"/>
              <a:t>进入解压后的目录并且执行：</a:t>
            </a:r>
            <a:endParaRPr lang="en-US" altLang="zh-CN" sz="2100" dirty="0"/>
          </a:p>
          <a:p>
            <a:r>
              <a:rPr lang="en-US" altLang="zh-CN" dirty="0">
                <a:solidFill>
                  <a:srgbClr val="4D4D4D"/>
                </a:solidFill>
                <a:latin typeface="-apple-system"/>
              </a:rPr>
              <a:t> cd Python-3.8.9</a:t>
            </a:r>
          </a:p>
          <a:p>
            <a:r>
              <a:rPr lang="en-US" altLang="zh-CN" dirty="0">
                <a:solidFill>
                  <a:srgbClr val="4D4D4D"/>
                </a:solidFill>
                <a:latin typeface="-apple-system"/>
              </a:rPr>
              <a:t> ./configure --prefix=/opt/python389/</a:t>
            </a:r>
          </a:p>
          <a:p>
            <a:pPr algn="just" fontAlgn="base">
              <a:lnSpc>
                <a:spcPct val="110000"/>
              </a:lnSpc>
              <a:buFont typeface="Wingdings" panose="05000000000000000000" pitchFamily="2" charset="2"/>
              <a:buChar char="n"/>
            </a:pPr>
            <a:r>
              <a:rPr lang="en-US" altLang="zh-CN" dirty="0">
                <a:solidFill>
                  <a:srgbClr val="4D4D4D"/>
                </a:solidFill>
                <a:latin typeface="-apple-system"/>
              </a:rPr>
              <a:t> </a:t>
            </a:r>
            <a:r>
              <a:rPr lang="zh-CN" altLang="en-US" sz="2100" dirty="0"/>
              <a:t>编译：</a:t>
            </a:r>
            <a:r>
              <a:rPr lang="en-US" altLang="zh-CN" sz="2100" dirty="0"/>
              <a:t>make</a:t>
            </a:r>
          </a:p>
          <a:p>
            <a:pPr algn="just" fontAlgn="base">
              <a:lnSpc>
                <a:spcPct val="110000"/>
              </a:lnSpc>
              <a:buFont typeface="Wingdings" panose="05000000000000000000" pitchFamily="2" charset="2"/>
              <a:buChar char="n"/>
            </a:pPr>
            <a:r>
              <a:rPr lang="en-US" altLang="zh-CN" dirty="0">
                <a:solidFill>
                  <a:srgbClr val="4D4D4D"/>
                </a:solidFill>
                <a:latin typeface="-apple-system"/>
              </a:rPr>
              <a:t> </a:t>
            </a:r>
            <a:r>
              <a:rPr lang="zh-CN" altLang="en-US" sz="2100" dirty="0"/>
              <a:t>编译安装：</a:t>
            </a:r>
            <a:r>
              <a:rPr lang="en-US" altLang="zh-CN" sz="2100" dirty="0"/>
              <a:t>make install</a:t>
            </a:r>
          </a:p>
          <a:p>
            <a:endParaRPr lang="en-US" altLang="zh-CN" dirty="0"/>
          </a:p>
          <a:p>
            <a:endParaRPr lang="zh-CN" altLang="en-US" dirty="0"/>
          </a:p>
        </p:txBody>
      </p:sp>
    </p:spTree>
    <p:extLst>
      <p:ext uri="{BB962C8B-B14F-4D97-AF65-F5344CB8AC3E}">
        <p14:creationId xmlns:p14="http://schemas.microsoft.com/office/powerpoint/2010/main" val="1760273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3CAFA-C51D-1475-0F6A-EE46B9654FA9}"/>
              </a:ext>
            </a:extLst>
          </p:cNvPr>
          <p:cNvSpPr>
            <a:spLocks noGrp="1"/>
          </p:cNvSpPr>
          <p:nvPr>
            <p:ph type="title"/>
          </p:nvPr>
        </p:nvSpPr>
        <p:spPr/>
        <p:txBody>
          <a:bodyPr/>
          <a:lstStyle/>
          <a:p>
            <a:r>
              <a:rPr lang="en-US" altLang="zh-CN" dirty="0"/>
              <a:t>Python</a:t>
            </a:r>
            <a:r>
              <a:rPr lang="zh-CN" altLang="en-US" dirty="0"/>
              <a:t>环境安装</a:t>
            </a:r>
          </a:p>
        </p:txBody>
      </p:sp>
      <p:sp>
        <p:nvSpPr>
          <p:cNvPr id="3" name="内容占位符 2">
            <a:extLst>
              <a:ext uri="{FF2B5EF4-FFF2-40B4-BE49-F238E27FC236}">
                <a16:creationId xmlns:a16="http://schemas.microsoft.com/office/drawing/2014/main" id="{BA8D0C31-F2B2-DB17-E341-B35041860BA9}"/>
              </a:ext>
            </a:extLst>
          </p:cNvPr>
          <p:cNvSpPr>
            <a:spLocks noGrp="1"/>
          </p:cNvSpPr>
          <p:nvPr>
            <p:ph idx="1"/>
          </p:nvPr>
        </p:nvSpPr>
        <p:spPr/>
        <p:txBody>
          <a:bodyPr/>
          <a:lstStyle/>
          <a:p>
            <a:pPr algn="just" fontAlgn="base">
              <a:buFont typeface="Wingdings" panose="05000000000000000000" pitchFamily="2" charset="2"/>
              <a:buChar char="n"/>
            </a:pPr>
            <a:r>
              <a:rPr lang="zh-CN" altLang="en-US" sz="1900" dirty="0"/>
              <a:t>添加环境变量：</a:t>
            </a:r>
            <a:r>
              <a:rPr lang="en-US" altLang="zh-CN" sz="1900" dirty="0"/>
              <a:t>nano /</a:t>
            </a:r>
            <a:r>
              <a:rPr lang="en-US" altLang="zh-CN" sz="1900" dirty="0" err="1"/>
              <a:t>etc</a:t>
            </a:r>
            <a:r>
              <a:rPr lang="en-US" altLang="zh-CN" sz="1900" dirty="0"/>
              <a:t>/profile</a:t>
            </a:r>
          </a:p>
          <a:p>
            <a:endParaRPr lang="en-US" altLang="zh-CN" dirty="0"/>
          </a:p>
          <a:p>
            <a:pPr algn="just" fontAlgn="base">
              <a:buFont typeface="Wingdings" panose="05000000000000000000" pitchFamily="2" charset="2"/>
              <a:buChar char="n"/>
            </a:pPr>
            <a:r>
              <a:rPr lang="zh-CN" altLang="en-US" sz="1900" dirty="0"/>
              <a:t>测试是否安装成功：</a:t>
            </a:r>
            <a:r>
              <a:rPr lang="en-US" altLang="zh-CN" sz="1900" dirty="0"/>
              <a:t>python3 –V</a:t>
            </a:r>
          </a:p>
          <a:p>
            <a:pPr algn="just" fontAlgn="base">
              <a:buFont typeface="Wingdings" panose="05000000000000000000" pitchFamily="2" charset="2"/>
              <a:buChar char="n"/>
            </a:pPr>
            <a:endParaRPr lang="en-US" altLang="zh-CN" sz="1900" dirty="0"/>
          </a:p>
          <a:p>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9EA63C6E-822A-1D6F-94C6-1BCB46182A29}"/>
              </a:ext>
            </a:extLst>
          </p:cNvPr>
          <p:cNvPicPr>
            <a:picLocks noChangeAspect="1"/>
          </p:cNvPicPr>
          <p:nvPr/>
        </p:nvPicPr>
        <p:blipFill>
          <a:blip r:embed="rId2"/>
          <a:stretch>
            <a:fillRect/>
          </a:stretch>
        </p:blipFill>
        <p:spPr>
          <a:xfrm>
            <a:off x="1250868" y="2272203"/>
            <a:ext cx="2695575" cy="390525"/>
          </a:xfrm>
          <a:prstGeom prst="rect">
            <a:avLst/>
          </a:prstGeom>
        </p:spPr>
      </p:pic>
      <p:pic>
        <p:nvPicPr>
          <p:cNvPr id="7" name="图片 6">
            <a:extLst>
              <a:ext uri="{FF2B5EF4-FFF2-40B4-BE49-F238E27FC236}">
                <a16:creationId xmlns:a16="http://schemas.microsoft.com/office/drawing/2014/main" id="{8D80031A-446D-7B4E-EE83-B781F4055E13}"/>
              </a:ext>
            </a:extLst>
          </p:cNvPr>
          <p:cNvPicPr>
            <a:picLocks noChangeAspect="1"/>
          </p:cNvPicPr>
          <p:nvPr/>
        </p:nvPicPr>
        <p:blipFill>
          <a:blip r:embed="rId3"/>
          <a:stretch>
            <a:fillRect/>
          </a:stretch>
        </p:blipFill>
        <p:spPr>
          <a:xfrm>
            <a:off x="1250868" y="3271348"/>
            <a:ext cx="6753225" cy="1847850"/>
          </a:xfrm>
          <a:prstGeom prst="rect">
            <a:avLst/>
          </a:prstGeom>
        </p:spPr>
      </p:pic>
    </p:spTree>
    <p:extLst>
      <p:ext uri="{BB962C8B-B14F-4D97-AF65-F5344CB8AC3E}">
        <p14:creationId xmlns:p14="http://schemas.microsoft.com/office/powerpoint/2010/main" val="2289280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7A858-0648-86C4-7993-D7A3CA67E66D}"/>
              </a:ext>
            </a:extLst>
          </p:cNvPr>
          <p:cNvSpPr>
            <a:spLocks noGrp="1"/>
          </p:cNvSpPr>
          <p:nvPr>
            <p:ph type="title"/>
          </p:nvPr>
        </p:nvSpPr>
        <p:spPr/>
        <p:txBody>
          <a:bodyPr/>
          <a:lstStyle/>
          <a:p>
            <a:r>
              <a:rPr lang="en-US" altLang="zh-CN" dirty="0"/>
              <a:t>Python</a:t>
            </a:r>
            <a:r>
              <a:rPr lang="zh-CN" altLang="en-US" dirty="0"/>
              <a:t>代码的执行</a:t>
            </a:r>
          </a:p>
        </p:txBody>
      </p:sp>
      <p:sp>
        <p:nvSpPr>
          <p:cNvPr id="3" name="内容占位符 2">
            <a:extLst>
              <a:ext uri="{FF2B5EF4-FFF2-40B4-BE49-F238E27FC236}">
                <a16:creationId xmlns:a16="http://schemas.microsoft.com/office/drawing/2014/main" id="{17342560-3741-112E-3083-B2F085DF482B}"/>
              </a:ext>
            </a:extLst>
          </p:cNvPr>
          <p:cNvSpPr>
            <a:spLocks noGrp="1"/>
          </p:cNvSpPr>
          <p:nvPr>
            <p:ph idx="1"/>
          </p:nvPr>
        </p:nvSpPr>
        <p:spPr/>
        <p:txBody>
          <a:bodyPr/>
          <a:lstStyle/>
          <a:p>
            <a:pPr fontAlgn="base"/>
            <a:r>
              <a:rPr lang="en-US" altLang="zh-CN" dirty="0"/>
              <a:t>Python</a:t>
            </a:r>
            <a:r>
              <a:rPr lang="zh-CN" altLang="en-US" dirty="0"/>
              <a:t>代码的编辑和运行方式主要分为两种：交互模式和脚本模式。</a:t>
            </a:r>
            <a:endParaRPr lang="en-US" altLang="zh-CN" dirty="0"/>
          </a:p>
          <a:p>
            <a:pPr algn="just" fontAlgn="base">
              <a:buFont typeface="Wingdings" panose="05000000000000000000" pitchFamily="2" charset="2"/>
              <a:buChar char="n"/>
            </a:pPr>
            <a:r>
              <a:rPr lang="zh-CN" altLang="en-US" sz="1900" dirty="0"/>
              <a:t>在交互模式下，用户输入</a:t>
            </a:r>
            <a:r>
              <a:rPr lang="en-US" altLang="zh-CN" sz="1900" dirty="0"/>
              <a:t>Python</a:t>
            </a:r>
            <a:r>
              <a:rPr lang="zh-CN" altLang="en-US" sz="1900" dirty="0"/>
              <a:t>代码并按回车键后</a:t>
            </a:r>
            <a:r>
              <a:rPr lang="en-US" altLang="zh-CN" sz="1900" dirty="0"/>
              <a:t>Python</a:t>
            </a:r>
            <a:r>
              <a:rPr lang="zh-CN" altLang="en-US" sz="1900" dirty="0"/>
              <a:t>解释器将立即解释执行该行代码且返回结果。</a:t>
            </a:r>
            <a:endParaRPr lang="en-US" altLang="zh-CN" sz="1900" dirty="0"/>
          </a:p>
          <a:p>
            <a:pPr algn="just" fontAlgn="base">
              <a:buFont typeface="Wingdings" panose="05000000000000000000" pitchFamily="2" charset="2"/>
              <a:buChar char="n"/>
            </a:pPr>
            <a:r>
              <a:rPr lang="zh-CN" altLang="en-US" sz="1900" dirty="0"/>
              <a:t>脚本式模式是指将已经编写好的</a:t>
            </a:r>
            <a:r>
              <a:rPr lang="en-US" altLang="zh-CN" sz="1900" dirty="0"/>
              <a:t>Python</a:t>
            </a:r>
            <a:r>
              <a:rPr lang="zh-CN" altLang="en-US" sz="1900" dirty="0"/>
              <a:t>代码文件</a:t>
            </a:r>
            <a:r>
              <a:rPr lang="en-US" altLang="zh-CN" sz="1900" dirty="0"/>
              <a:t>(.</a:t>
            </a:r>
            <a:r>
              <a:rPr lang="en-US" altLang="zh-CN" sz="1900" dirty="0" err="1"/>
              <a:t>py</a:t>
            </a:r>
            <a:r>
              <a:rPr lang="en-US" altLang="zh-CN" sz="1900" dirty="0"/>
              <a:t>)</a:t>
            </a:r>
            <a:r>
              <a:rPr lang="zh-CN" altLang="en-US" sz="1900" dirty="0"/>
              <a:t>作为</a:t>
            </a:r>
            <a:r>
              <a:rPr lang="en-US" altLang="zh-CN" sz="1900" dirty="0"/>
              <a:t>Python</a:t>
            </a:r>
            <a:r>
              <a:rPr lang="zh-CN" altLang="en-US" sz="1900" dirty="0"/>
              <a:t>解释器命令的参数，由解释器解释批量执行并返回结果。</a:t>
            </a:r>
          </a:p>
        </p:txBody>
      </p:sp>
      <p:pic>
        <p:nvPicPr>
          <p:cNvPr id="5" name="图片 4">
            <a:extLst>
              <a:ext uri="{FF2B5EF4-FFF2-40B4-BE49-F238E27FC236}">
                <a16:creationId xmlns:a16="http://schemas.microsoft.com/office/drawing/2014/main" id="{777471FD-B204-1055-C173-D001832FE0C7}"/>
              </a:ext>
            </a:extLst>
          </p:cNvPr>
          <p:cNvPicPr>
            <a:picLocks noChangeAspect="1"/>
          </p:cNvPicPr>
          <p:nvPr/>
        </p:nvPicPr>
        <p:blipFill>
          <a:blip r:embed="rId2"/>
          <a:stretch>
            <a:fillRect/>
          </a:stretch>
        </p:blipFill>
        <p:spPr>
          <a:xfrm>
            <a:off x="1097280" y="3682149"/>
            <a:ext cx="3190875" cy="2095500"/>
          </a:xfrm>
          <a:prstGeom prst="rect">
            <a:avLst/>
          </a:prstGeom>
        </p:spPr>
      </p:pic>
      <p:pic>
        <p:nvPicPr>
          <p:cNvPr id="7" name="图片 6">
            <a:extLst>
              <a:ext uri="{FF2B5EF4-FFF2-40B4-BE49-F238E27FC236}">
                <a16:creationId xmlns:a16="http://schemas.microsoft.com/office/drawing/2014/main" id="{28924722-7CCD-0F8C-F66B-322E5635EF81}"/>
              </a:ext>
            </a:extLst>
          </p:cNvPr>
          <p:cNvPicPr>
            <a:picLocks noChangeAspect="1"/>
          </p:cNvPicPr>
          <p:nvPr/>
        </p:nvPicPr>
        <p:blipFill>
          <a:blip r:embed="rId3"/>
          <a:stretch>
            <a:fillRect/>
          </a:stretch>
        </p:blipFill>
        <p:spPr>
          <a:xfrm>
            <a:off x="4797742" y="3857414"/>
            <a:ext cx="2657475" cy="1571625"/>
          </a:xfrm>
          <a:prstGeom prst="rect">
            <a:avLst/>
          </a:prstGeom>
        </p:spPr>
      </p:pic>
      <p:pic>
        <p:nvPicPr>
          <p:cNvPr id="9" name="图片 8">
            <a:extLst>
              <a:ext uri="{FF2B5EF4-FFF2-40B4-BE49-F238E27FC236}">
                <a16:creationId xmlns:a16="http://schemas.microsoft.com/office/drawing/2014/main" id="{DC79BB3A-ECD6-CEF1-8256-FCA5980B6B0E}"/>
              </a:ext>
            </a:extLst>
          </p:cNvPr>
          <p:cNvPicPr>
            <a:picLocks noChangeAspect="1"/>
          </p:cNvPicPr>
          <p:nvPr/>
        </p:nvPicPr>
        <p:blipFill>
          <a:blip r:embed="rId4"/>
          <a:stretch>
            <a:fillRect/>
          </a:stretch>
        </p:blipFill>
        <p:spPr>
          <a:xfrm>
            <a:off x="8062436" y="3857414"/>
            <a:ext cx="2486025" cy="1543050"/>
          </a:xfrm>
          <a:prstGeom prst="rect">
            <a:avLst/>
          </a:prstGeom>
        </p:spPr>
      </p:pic>
    </p:spTree>
    <p:extLst>
      <p:ext uri="{BB962C8B-B14F-4D97-AF65-F5344CB8AC3E}">
        <p14:creationId xmlns:p14="http://schemas.microsoft.com/office/powerpoint/2010/main" val="95919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9F5027-1E79-40AA-9AFE-BFB9BA3DE71A}"/>
              </a:ext>
            </a:extLst>
          </p:cNvPr>
          <p:cNvSpPr>
            <a:spLocks noGrp="1"/>
          </p:cNvSpPr>
          <p:nvPr>
            <p:ph type="title"/>
          </p:nvPr>
        </p:nvSpPr>
        <p:spPr/>
        <p:txBody>
          <a:bodyPr/>
          <a:lstStyle/>
          <a:p>
            <a:r>
              <a:rPr lang="zh-CN" altLang="en-US" dirty="0"/>
              <a:t>课程总览</a:t>
            </a:r>
          </a:p>
        </p:txBody>
      </p:sp>
      <p:sp>
        <p:nvSpPr>
          <p:cNvPr id="3" name="内容占位符 2">
            <a:extLst>
              <a:ext uri="{FF2B5EF4-FFF2-40B4-BE49-F238E27FC236}">
                <a16:creationId xmlns:a16="http://schemas.microsoft.com/office/drawing/2014/main" id="{46F16DE1-B1DB-86E2-2984-AA5DEC928B3E}"/>
              </a:ext>
            </a:extLst>
          </p:cNvPr>
          <p:cNvSpPr>
            <a:spLocks noGrp="1"/>
          </p:cNvSpPr>
          <p:nvPr>
            <p:ph idx="1"/>
          </p:nvPr>
        </p:nvSpPr>
        <p:spPr>
          <a:xfrm>
            <a:off x="1097280" y="1845734"/>
            <a:ext cx="3974341" cy="4023360"/>
          </a:xfrm>
        </p:spPr>
        <p:txBody>
          <a:bodyPr>
            <a:normAutofit/>
          </a:bodyPr>
          <a:lstStyle/>
          <a:p>
            <a:pPr algn="l"/>
            <a:r>
              <a:rPr lang="zh-CN" altLang="en-US" b="1" dirty="0">
                <a:solidFill>
                  <a:srgbClr val="FF0000"/>
                </a:solidFill>
              </a:rPr>
              <a:t>第1节 认识Python</a:t>
            </a:r>
          </a:p>
          <a:p>
            <a:pPr algn="l"/>
            <a:r>
              <a:rPr lang="zh-CN" altLang="en-US" dirty="0"/>
              <a:t>第2节 Python语法基础</a:t>
            </a:r>
          </a:p>
          <a:p>
            <a:pPr algn="l"/>
            <a:r>
              <a:rPr lang="zh-CN" altLang="en-US" dirty="0"/>
              <a:t>第3节 流程控制语句</a:t>
            </a:r>
          </a:p>
          <a:p>
            <a:pPr algn="l"/>
            <a:r>
              <a:rPr lang="zh-CN" altLang="en-US" dirty="0"/>
              <a:t>第4节 Python复合数据类型</a:t>
            </a:r>
          </a:p>
          <a:p>
            <a:pPr algn="l"/>
            <a:r>
              <a:rPr lang="zh-CN" altLang="en-US" dirty="0"/>
              <a:t>第5节 python字符串与正则表达式</a:t>
            </a:r>
          </a:p>
          <a:p>
            <a:pPr algn="l"/>
            <a:r>
              <a:rPr lang="zh-CN" altLang="en-US" dirty="0"/>
              <a:t>第6节 函数与函数式编程</a:t>
            </a:r>
          </a:p>
          <a:p>
            <a:pPr algn="l"/>
            <a:r>
              <a:rPr lang="zh-CN" altLang="en-US" dirty="0"/>
              <a:t>第7节 Python面向对象编程</a:t>
            </a:r>
          </a:p>
          <a:p>
            <a:pPr algn="l"/>
            <a:r>
              <a:rPr lang="zh-CN" altLang="en-US" dirty="0"/>
              <a:t>第8节 文件操作</a:t>
            </a:r>
          </a:p>
          <a:p>
            <a:pPr marL="0" indent="0">
              <a:buNone/>
            </a:pPr>
            <a:endParaRPr lang="zh-CN" altLang="en-US" dirty="0"/>
          </a:p>
        </p:txBody>
      </p:sp>
      <p:sp>
        <p:nvSpPr>
          <p:cNvPr id="4" name="内容占位符 2">
            <a:extLst>
              <a:ext uri="{FF2B5EF4-FFF2-40B4-BE49-F238E27FC236}">
                <a16:creationId xmlns:a16="http://schemas.microsoft.com/office/drawing/2014/main" id="{F2205CAD-532E-6FFB-7AE5-9FC1F8A8C1C8}"/>
              </a:ext>
            </a:extLst>
          </p:cNvPr>
          <p:cNvSpPr txBox="1">
            <a:spLocks/>
          </p:cNvSpPr>
          <p:nvPr/>
        </p:nvSpPr>
        <p:spPr>
          <a:xfrm>
            <a:off x="5444608" y="1845734"/>
            <a:ext cx="3840794"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zh-CN" altLang="en-US" dirty="0"/>
              <a:t>第9节 错误与异常</a:t>
            </a:r>
          </a:p>
          <a:p>
            <a:pPr algn="l"/>
            <a:r>
              <a:rPr lang="zh-CN" altLang="en-US" dirty="0"/>
              <a:t>第10节  Python网络爬虫</a:t>
            </a:r>
          </a:p>
          <a:p>
            <a:pPr algn="l"/>
            <a:r>
              <a:rPr lang="zh-CN" altLang="en-US" dirty="0"/>
              <a:t>第11节 科学计算库NumPy</a:t>
            </a:r>
          </a:p>
          <a:p>
            <a:pPr algn="l"/>
            <a:r>
              <a:rPr lang="zh-CN" altLang="en-US" dirty="0"/>
              <a:t>第12节 数据分析库Pandas</a:t>
            </a:r>
          </a:p>
          <a:p>
            <a:pPr algn="l"/>
            <a:r>
              <a:rPr lang="zh-CN" altLang="en-US" dirty="0"/>
              <a:t>第13节 可视化工具库Matplotlib</a:t>
            </a:r>
          </a:p>
          <a:p>
            <a:pPr algn="l"/>
            <a:r>
              <a:rPr lang="zh-CN" altLang="en-US" dirty="0"/>
              <a:t>第14节  高级科学计算库SciPy</a:t>
            </a:r>
          </a:p>
          <a:p>
            <a:pPr algn="l"/>
            <a:r>
              <a:rPr lang="zh-CN" altLang="en-US" dirty="0"/>
              <a:t>第15节 Python机器学习</a:t>
            </a:r>
          </a:p>
          <a:p>
            <a:pPr marL="0" indent="0">
              <a:buFont typeface="Calibri" panose="020F0502020204030204" pitchFamily="34" charset="0"/>
              <a:buNone/>
            </a:pPr>
            <a:r>
              <a:rPr lang="zh-CN" altLang="en-US" dirty="0"/>
              <a:t>  第</a:t>
            </a:r>
            <a:r>
              <a:rPr lang="en-US" altLang="zh-CN" dirty="0"/>
              <a:t>16</a:t>
            </a:r>
            <a:r>
              <a:rPr lang="zh-CN" altLang="en-US" dirty="0"/>
              <a:t>节 总复习</a:t>
            </a:r>
          </a:p>
        </p:txBody>
      </p:sp>
    </p:spTree>
    <p:extLst>
      <p:ext uri="{BB962C8B-B14F-4D97-AF65-F5344CB8AC3E}">
        <p14:creationId xmlns:p14="http://schemas.microsoft.com/office/powerpoint/2010/main" val="2508547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3407A-A672-319E-3556-D6CDDE0B21A0}"/>
              </a:ext>
            </a:extLst>
          </p:cNvPr>
          <p:cNvSpPr>
            <a:spLocks noGrp="1"/>
          </p:cNvSpPr>
          <p:nvPr>
            <p:ph type="title"/>
          </p:nvPr>
        </p:nvSpPr>
        <p:spPr/>
        <p:txBody>
          <a:bodyPr/>
          <a:lstStyle/>
          <a:p>
            <a:r>
              <a:rPr lang="en-US" altLang="zh-CN" dirty="0"/>
              <a:t>Python</a:t>
            </a:r>
            <a:r>
              <a:rPr lang="zh-CN" altLang="en-US" dirty="0"/>
              <a:t>代码的执行</a:t>
            </a:r>
          </a:p>
        </p:txBody>
      </p:sp>
      <p:sp>
        <p:nvSpPr>
          <p:cNvPr id="3" name="内容占位符 2">
            <a:extLst>
              <a:ext uri="{FF2B5EF4-FFF2-40B4-BE49-F238E27FC236}">
                <a16:creationId xmlns:a16="http://schemas.microsoft.com/office/drawing/2014/main" id="{00B8C638-70DF-15D0-A8A3-254EACC35425}"/>
              </a:ext>
            </a:extLst>
          </p:cNvPr>
          <p:cNvSpPr>
            <a:spLocks noGrp="1"/>
          </p:cNvSpPr>
          <p:nvPr>
            <p:ph idx="1"/>
          </p:nvPr>
        </p:nvSpPr>
        <p:spPr/>
        <p:txBody>
          <a:bodyPr/>
          <a:lstStyle/>
          <a:p>
            <a:r>
              <a:rPr lang="en-US" altLang="zh-CN" dirty="0"/>
              <a:t>Python</a:t>
            </a:r>
            <a:r>
              <a:rPr lang="zh-CN" altLang="en-US" dirty="0"/>
              <a:t>中的主函数</a:t>
            </a:r>
            <a:endParaRPr lang="en-US" altLang="zh-CN" dirty="0"/>
          </a:p>
          <a:p>
            <a:pPr algn="just" fontAlgn="base">
              <a:buFont typeface="Wingdings" panose="05000000000000000000" pitchFamily="2" charset="2"/>
              <a:buChar char="n"/>
            </a:pPr>
            <a:r>
              <a:rPr lang="en-US" altLang="zh-CN" sz="1900" dirty="0"/>
              <a:t>Python</a:t>
            </a:r>
            <a:r>
              <a:rPr lang="zh-CN" altLang="en-US" sz="1900" dirty="0"/>
              <a:t>中的主函数的定义：</a:t>
            </a:r>
            <a:endParaRPr lang="en-US" altLang="zh-CN" sz="1900" dirty="0"/>
          </a:p>
          <a:p>
            <a:endParaRPr lang="en-US" altLang="zh-CN" dirty="0"/>
          </a:p>
          <a:p>
            <a:pPr algn="just" fontAlgn="base">
              <a:buFont typeface="Wingdings" panose="05000000000000000000" pitchFamily="2" charset="2"/>
              <a:buChar char="n"/>
            </a:pPr>
            <a:r>
              <a:rPr lang="en-US" altLang="zh-CN" sz="1900" dirty="0"/>
              <a:t>Python</a:t>
            </a:r>
            <a:r>
              <a:rPr lang="zh-CN" altLang="en-US" sz="1900" dirty="0"/>
              <a:t>中的主函数的作用是程序的入口，将多个程序块进行结合有顺序有规则的执行。</a:t>
            </a:r>
            <a:endParaRPr lang="en-US" altLang="zh-CN" sz="1900" dirty="0"/>
          </a:p>
          <a:p>
            <a:pPr algn="just" fontAlgn="base">
              <a:buFont typeface="Wingdings" panose="05000000000000000000" pitchFamily="2" charset="2"/>
              <a:buChar char="n"/>
            </a:pPr>
            <a:r>
              <a:rPr lang="en-US" altLang="zh-CN" sz="1900" b="1" dirty="0">
                <a:solidFill>
                  <a:srgbClr val="FF0000"/>
                </a:solidFill>
              </a:rPr>
              <a:t>Python</a:t>
            </a:r>
            <a:r>
              <a:rPr lang="zh-CN" altLang="en-US" sz="1900" b="1" dirty="0">
                <a:solidFill>
                  <a:srgbClr val="FF0000"/>
                </a:solidFill>
              </a:rPr>
              <a:t>中的主函数不是必须的。</a:t>
            </a:r>
            <a:endParaRPr lang="en-US" altLang="zh-CN" sz="1900" b="1" dirty="0">
              <a:solidFill>
                <a:srgbClr val="FF0000"/>
              </a:solidFill>
            </a:endParaRPr>
          </a:p>
          <a:p>
            <a:r>
              <a:rPr kumimoji="0" lang="zh-CN" altLang="zh-CN" sz="2000" b="0" i="0" u="none" strike="noStrike" cap="none" normalizeH="0" baseline="0" dirty="0">
                <a:ln>
                  <a:noFill/>
                </a:ln>
                <a:solidFill>
                  <a:srgbClr val="CC7832"/>
                </a:solidFill>
                <a:effectLst/>
                <a:latin typeface="Arial Unicode MS"/>
                <a:ea typeface="JetBrains Mono"/>
              </a:rPr>
              <a:t> </a:t>
            </a:r>
            <a:endParaRPr lang="zh-CN" altLang="en-US" dirty="0"/>
          </a:p>
        </p:txBody>
      </p:sp>
      <p:sp>
        <p:nvSpPr>
          <p:cNvPr id="4" name="Rectangle 1">
            <a:extLst>
              <a:ext uri="{FF2B5EF4-FFF2-40B4-BE49-F238E27FC236}">
                <a16:creationId xmlns:a16="http://schemas.microsoft.com/office/drawing/2014/main" id="{E2D0ABA7-46AC-F8F4-ABDD-9548BA94A732}"/>
              </a:ext>
            </a:extLst>
          </p:cNvPr>
          <p:cNvSpPr>
            <a:spLocks noChangeArrowheads="1"/>
          </p:cNvSpPr>
          <p:nvPr/>
        </p:nvSpPr>
        <p:spPr bwMode="auto">
          <a:xfrm>
            <a:off x="1187778" y="2770146"/>
            <a:ext cx="2677212" cy="3385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7832"/>
                </a:solidFill>
                <a:effectLst/>
                <a:latin typeface="Arial Unicode MS"/>
                <a:ea typeface="JetBrains Mono"/>
              </a:rPr>
              <a:t>if </a:t>
            </a:r>
            <a:r>
              <a:rPr kumimoji="0" lang="zh-CN" altLang="zh-CN" sz="1600" b="0" i="0" u="none" strike="noStrike" cap="none" normalizeH="0" baseline="0" dirty="0">
                <a:ln>
                  <a:noFill/>
                </a:ln>
                <a:solidFill>
                  <a:srgbClr val="A9B7C6"/>
                </a:solidFill>
                <a:effectLst/>
                <a:latin typeface="Arial Unicode MS"/>
                <a:ea typeface="JetBrains Mono"/>
              </a:rPr>
              <a:t>__name__ == </a:t>
            </a:r>
            <a:r>
              <a:rPr kumimoji="0" lang="zh-CN" altLang="zh-CN" sz="1600" b="0" i="0" u="none" strike="noStrike" cap="none" normalizeH="0" baseline="0" dirty="0">
                <a:ln>
                  <a:noFill/>
                </a:ln>
                <a:solidFill>
                  <a:srgbClr val="6A8759"/>
                </a:solidFill>
                <a:effectLst/>
                <a:latin typeface="Arial Unicode MS"/>
                <a:ea typeface="JetBrains Mono"/>
              </a:rPr>
              <a:t>'__main__'</a:t>
            </a:r>
            <a:r>
              <a:rPr kumimoji="0" lang="zh-CN" altLang="zh-CN" sz="1600" b="0" i="0" u="none" strike="noStrike" cap="none" normalizeH="0" baseline="0" dirty="0">
                <a:ln>
                  <a:noFill/>
                </a:ln>
                <a:solidFill>
                  <a:srgbClr val="A9B7C6"/>
                </a:solidFill>
                <a:effectLst/>
                <a:latin typeface="Arial Unicode MS"/>
                <a:ea typeface="JetBrains Mono"/>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1090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4C4805-7568-240F-A946-E02A14D557BE}"/>
              </a:ext>
            </a:extLst>
          </p:cNvPr>
          <p:cNvSpPr>
            <a:spLocks noGrp="1"/>
          </p:cNvSpPr>
          <p:nvPr>
            <p:ph type="title"/>
          </p:nvPr>
        </p:nvSpPr>
        <p:spPr/>
        <p:txBody>
          <a:bodyPr/>
          <a:lstStyle/>
          <a:p>
            <a:r>
              <a:rPr lang="en-US" altLang="zh-CN" dirty="0"/>
              <a:t>Python</a:t>
            </a:r>
            <a:r>
              <a:rPr lang="zh-CN" altLang="en-US" dirty="0"/>
              <a:t>集成开发环境</a:t>
            </a:r>
          </a:p>
        </p:txBody>
      </p:sp>
      <p:sp>
        <p:nvSpPr>
          <p:cNvPr id="3" name="内容占位符 2">
            <a:extLst>
              <a:ext uri="{FF2B5EF4-FFF2-40B4-BE49-F238E27FC236}">
                <a16:creationId xmlns:a16="http://schemas.microsoft.com/office/drawing/2014/main" id="{8E5B1AF5-92FC-4ADC-B427-5EF6169561BC}"/>
              </a:ext>
            </a:extLst>
          </p:cNvPr>
          <p:cNvSpPr>
            <a:spLocks noGrp="1"/>
          </p:cNvSpPr>
          <p:nvPr>
            <p:ph idx="1"/>
          </p:nvPr>
        </p:nvSpPr>
        <p:spPr/>
        <p:txBody>
          <a:bodyPr/>
          <a:lstStyle/>
          <a:p>
            <a:pPr algn="just" fontAlgn="base">
              <a:buFont typeface="Wingdings" panose="05000000000000000000" pitchFamily="2" charset="2"/>
              <a:buChar char="n"/>
            </a:pPr>
            <a:r>
              <a:rPr lang="zh-CN" altLang="en-US" sz="1900" dirty="0"/>
              <a:t>集成开发环境（</a:t>
            </a:r>
            <a:r>
              <a:rPr lang="en-US" altLang="zh-CN" sz="1900" dirty="0"/>
              <a:t>IDE</a:t>
            </a:r>
            <a:r>
              <a:rPr lang="zh-CN" altLang="en-US" sz="1900" dirty="0"/>
              <a:t>，</a:t>
            </a:r>
            <a:r>
              <a:rPr lang="en-US" altLang="zh-CN" sz="1900" dirty="0"/>
              <a:t>Integrated Development Environment</a:t>
            </a:r>
            <a:r>
              <a:rPr lang="zh-CN" altLang="en-US" sz="1900" dirty="0"/>
              <a:t>）是专用于软件开发的专门软件程序。</a:t>
            </a:r>
            <a:r>
              <a:rPr lang="en-US" altLang="zh-CN" sz="1900" dirty="0"/>
              <a:t>IDE</a:t>
            </a:r>
            <a:r>
              <a:rPr lang="zh-CN" altLang="en-US" sz="1900" dirty="0"/>
              <a:t>集成了为软件开发而设计的工具，通常包括一个专门为了处理代码的编辑器，以及构建、执行、调试工具和某种形式的源代码控制。</a:t>
            </a:r>
            <a:endParaRPr lang="en-US" altLang="zh-CN" sz="1900" dirty="0"/>
          </a:p>
          <a:p>
            <a:pPr algn="just" fontAlgn="base">
              <a:buFont typeface="Wingdings" panose="05000000000000000000" pitchFamily="2" charset="2"/>
              <a:buChar char="n"/>
            </a:pPr>
            <a:r>
              <a:rPr lang="zh-CN" altLang="en-US" sz="1900" dirty="0"/>
              <a:t>目前支持</a:t>
            </a:r>
            <a:r>
              <a:rPr lang="en-US" altLang="zh-CN" sz="1900" dirty="0"/>
              <a:t>Python</a:t>
            </a:r>
            <a:r>
              <a:rPr lang="zh-CN" altLang="en-US" sz="1900" dirty="0"/>
              <a:t>语言开发的</a:t>
            </a:r>
            <a:r>
              <a:rPr lang="en-US" altLang="zh-CN" sz="1900" dirty="0"/>
              <a:t>IDE</a:t>
            </a:r>
            <a:r>
              <a:rPr lang="zh-CN" altLang="en-US" sz="1900" dirty="0"/>
              <a:t>非常多，如</a:t>
            </a:r>
            <a:r>
              <a:rPr lang="en-US" altLang="zh-CN" sz="1900" dirty="0"/>
              <a:t>PyCharm</a:t>
            </a:r>
            <a:r>
              <a:rPr lang="zh-CN" altLang="en-US" sz="1900" dirty="0"/>
              <a:t>、</a:t>
            </a:r>
            <a:r>
              <a:rPr lang="en-US" altLang="zh-CN" sz="1900" dirty="0"/>
              <a:t>VS Code</a:t>
            </a:r>
            <a:r>
              <a:rPr lang="zh-CN" altLang="en-US" sz="1900" dirty="0"/>
              <a:t>、</a:t>
            </a:r>
            <a:r>
              <a:rPr lang="en-US" altLang="zh-CN" sz="1900" dirty="0"/>
              <a:t>Eclipse + </a:t>
            </a:r>
            <a:r>
              <a:rPr lang="en-US" altLang="zh-CN" sz="1900" dirty="0" err="1"/>
              <a:t>PyDev</a:t>
            </a:r>
            <a:r>
              <a:rPr lang="zh-CN" altLang="en-US" sz="1900" dirty="0"/>
              <a:t>、</a:t>
            </a:r>
            <a:r>
              <a:rPr lang="en-US" altLang="zh-CN" sz="1900" dirty="0"/>
              <a:t>Spyder</a:t>
            </a:r>
            <a:r>
              <a:rPr lang="zh-CN" altLang="en-US" sz="1900" dirty="0"/>
              <a:t>、</a:t>
            </a:r>
            <a:r>
              <a:rPr lang="en-US" altLang="zh-CN" sz="1900" dirty="0" err="1"/>
              <a:t>Thonny</a:t>
            </a:r>
            <a:r>
              <a:rPr lang="zh-CN" altLang="en-US" sz="1900" dirty="0"/>
              <a:t>和</a:t>
            </a:r>
            <a:r>
              <a:rPr lang="en-US" altLang="zh-CN" sz="1900" dirty="0"/>
              <a:t>Komodo</a:t>
            </a:r>
            <a:r>
              <a:rPr lang="zh-CN" altLang="en-US" sz="1900" dirty="0"/>
              <a:t>等。不同</a:t>
            </a:r>
            <a:r>
              <a:rPr lang="en-US" altLang="zh-CN" sz="1900" dirty="0"/>
              <a:t>IDE</a:t>
            </a:r>
            <a:r>
              <a:rPr lang="zh-CN" altLang="en-US" sz="1900" dirty="0"/>
              <a:t>的使用方法大同小异，本课程以</a:t>
            </a:r>
            <a:r>
              <a:rPr lang="en-US" altLang="zh-CN" sz="1900" dirty="0"/>
              <a:t>PyCharm</a:t>
            </a:r>
            <a:r>
              <a:rPr lang="zh-CN" altLang="en-US" sz="1900" dirty="0"/>
              <a:t>为例简要介绍。</a:t>
            </a:r>
          </a:p>
          <a:p>
            <a:endParaRPr lang="zh-CN" altLang="en-US" dirty="0"/>
          </a:p>
        </p:txBody>
      </p:sp>
      <p:pic>
        <p:nvPicPr>
          <p:cNvPr id="5" name="图片 4">
            <a:extLst>
              <a:ext uri="{FF2B5EF4-FFF2-40B4-BE49-F238E27FC236}">
                <a16:creationId xmlns:a16="http://schemas.microsoft.com/office/drawing/2014/main" id="{07CA0E12-9038-CC66-D4E6-D26F14B1A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1611" y="3635693"/>
            <a:ext cx="1944975" cy="1944975"/>
          </a:xfrm>
          <a:prstGeom prst="rect">
            <a:avLst/>
          </a:prstGeom>
        </p:spPr>
      </p:pic>
      <p:pic>
        <p:nvPicPr>
          <p:cNvPr id="7" name="图片 6">
            <a:extLst>
              <a:ext uri="{FF2B5EF4-FFF2-40B4-BE49-F238E27FC236}">
                <a16:creationId xmlns:a16="http://schemas.microsoft.com/office/drawing/2014/main" id="{444F3CE3-CB3F-07C6-A257-1EA0FD5A5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102" y="3558924"/>
            <a:ext cx="2084583" cy="2098511"/>
          </a:xfrm>
          <a:prstGeom prst="rect">
            <a:avLst/>
          </a:prstGeom>
        </p:spPr>
      </p:pic>
      <p:sp>
        <p:nvSpPr>
          <p:cNvPr id="8" name="文本框 7">
            <a:extLst>
              <a:ext uri="{FF2B5EF4-FFF2-40B4-BE49-F238E27FC236}">
                <a16:creationId xmlns:a16="http://schemas.microsoft.com/office/drawing/2014/main" id="{94EF7BEC-8738-2BA0-3AE7-C4C4ADE971CB}"/>
              </a:ext>
            </a:extLst>
          </p:cNvPr>
          <p:cNvSpPr txBox="1"/>
          <p:nvPr/>
        </p:nvSpPr>
        <p:spPr>
          <a:xfrm>
            <a:off x="4006391" y="5657435"/>
            <a:ext cx="1530195" cy="369332"/>
          </a:xfrm>
          <a:prstGeom prst="rect">
            <a:avLst/>
          </a:prstGeom>
          <a:noFill/>
        </p:spPr>
        <p:txBody>
          <a:bodyPr wrap="square" rtlCol="0">
            <a:spAutoFit/>
          </a:bodyPr>
          <a:lstStyle/>
          <a:p>
            <a:r>
              <a:rPr lang="en-US" altLang="zh-CN" dirty="0"/>
              <a:t>PyCharm</a:t>
            </a:r>
            <a:endParaRPr lang="zh-CN" altLang="en-US" dirty="0"/>
          </a:p>
        </p:txBody>
      </p:sp>
      <p:sp>
        <p:nvSpPr>
          <p:cNvPr id="9" name="文本框 8">
            <a:extLst>
              <a:ext uri="{FF2B5EF4-FFF2-40B4-BE49-F238E27FC236}">
                <a16:creationId xmlns:a16="http://schemas.microsoft.com/office/drawing/2014/main" id="{8265EFC4-8F55-6128-941C-B8917AA9A8CD}"/>
              </a:ext>
            </a:extLst>
          </p:cNvPr>
          <p:cNvSpPr txBox="1"/>
          <p:nvPr/>
        </p:nvSpPr>
        <p:spPr>
          <a:xfrm>
            <a:off x="6760586" y="5573445"/>
            <a:ext cx="1530195" cy="369332"/>
          </a:xfrm>
          <a:prstGeom prst="rect">
            <a:avLst/>
          </a:prstGeom>
          <a:noFill/>
        </p:spPr>
        <p:txBody>
          <a:bodyPr wrap="square" rtlCol="0">
            <a:spAutoFit/>
          </a:bodyPr>
          <a:lstStyle/>
          <a:p>
            <a:r>
              <a:rPr lang="en-US" altLang="zh-CN" dirty="0"/>
              <a:t>VS Code</a:t>
            </a:r>
            <a:endParaRPr lang="zh-CN" altLang="en-US" dirty="0"/>
          </a:p>
        </p:txBody>
      </p:sp>
      <p:sp>
        <p:nvSpPr>
          <p:cNvPr id="10" name="文本框 9">
            <a:extLst>
              <a:ext uri="{FF2B5EF4-FFF2-40B4-BE49-F238E27FC236}">
                <a16:creationId xmlns:a16="http://schemas.microsoft.com/office/drawing/2014/main" id="{42A79C0C-0C27-BD2C-CB43-1E0DCD6E756C}"/>
              </a:ext>
            </a:extLst>
          </p:cNvPr>
          <p:cNvSpPr txBox="1"/>
          <p:nvPr/>
        </p:nvSpPr>
        <p:spPr>
          <a:xfrm>
            <a:off x="5231248" y="3567215"/>
            <a:ext cx="1790464"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b="1" dirty="0"/>
              <a:t>艰难选择</a:t>
            </a:r>
            <a:r>
              <a:rPr lang="en-US" altLang="zh-CN" b="1" dirty="0"/>
              <a:t>???</a:t>
            </a:r>
            <a:endParaRPr lang="zh-CN" altLang="en-US" b="1" dirty="0"/>
          </a:p>
        </p:txBody>
      </p:sp>
    </p:spTree>
    <p:extLst>
      <p:ext uri="{BB962C8B-B14F-4D97-AF65-F5344CB8AC3E}">
        <p14:creationId xmlns:p14="http://schemas.microsoft.com/office/powerpoint/2010/main" val="2784359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D21FA5-88A1-DE10-52C4-EB3D62108DEB}"/>
              </a:ext>
            </a:extLst>
          </p:cNvPr>
          <p:cNvSpPr>
            <a:spLocks noGrp="1"/>
          </p:cNvSpPr>
          <p:nvPr>
            <p:ph type="title"/>
          </p:nvPr>
        </p:nvSpPr>
        <p:spPr/>
        <p:txBody>
          <a:bodyPr/>
          <a:lstStyle/>
          <a:p>
            <a:r>
              <a:rPr lang="en-US" altLang="zh-CN" dirty="0"/>
              <a:t>Python</a:t>
            </a:r>
            <a:r>
              <a:rPr lang="zh-CN" altLang="en-US" dirty="0"/>
              <a:t>集成开发环境</a:t>
            </a:r>
          </a:p>
        </p:txBody>
      </p:sp>
      <p:sp>
        <p:nvSpPr>
          <p:cNvPr id="3" name="内容占位符 2">
            <a:extLst>
              <a:ext uri="{FF2B5EF4-FFF2-40B4-BE49-F238E27FC236}">
                <a16:creationId xmlns:a16="http://schemas.microsoft.com/office/drawing/2014/main" id="{71D65B9E-AE7E-2181-E3D9-FC30AF09125B}"/>
              </a:ext>
            </a:extLst>
          </p:cNvPr>
          <p:cNvSpPr>
            <a:spLocks noGrp="1"/>
          </p:cNvSpPr>
          <p:nvPr>
            <p:ph idx="1"/>
          </p:nvPr>
        </p:nvSpPr>
        <p:spPr/>
        <p:txBody>
          <a:bodyPr/>
          <a:lstStyle/>
          <a:p>
            <a:r>
              <a:rPr lang="en-US" altLang="zh-CN" dirty="0"/>
              <a:t>PyCharm</a:t>
            </a:r>
            <a:r>
              <a:rPr lang="zh-CN" altLang="en-US" dirty="0"/>
              <a:t>安装包下载</a:t>
            </a:r>
            <a:endParaRPr lang="en-US" altLang="zh-CN" dirty="0"/>
          </a:p>
          <a:p>
            <a:pPr algn="just" fontAlgn="base">
              <a:buFont typeface="Wingdings" panose="05000000000000000000" pitchFamily="2" charset="2"/>
              <a:buChar char="n"/>
            </a:pPr>
            <a:r>
              <a:rPr lang="zh-CN" altLang="en-US" sz="1900" dirty="0"/>
              <a:t>官网地址：</a:t>
            </a:r>
            <a:r>
              <a:rPr lang="en-US" altLang="zh-CN" sz="1900" dirty="0"/>
              <a:t>https://www.jetbrains.com/zh-cn/pycharm/download/#section=windows</a:t>
            </a:r>
            <a:endParaRPr lang="zh-CN" altLang="en-US" sz="1900" dirty="0"/>
          </a:p>
        </p:txBody>
      </p:sp>
      <p:pic>
        <p:nvPicPr>
          <p:cNvPr id="5" name="图片 4">
            <a:extLst>
              <a:ext uri="{FF2B5EF4-FFF2-40B4-BE49-F238E27FC236}">
                <a16:creationId xmlns:a16="http://schemas.microsoft.com/office/drawing/2014/main" id="{EEDE194C-5A62-7CBD-8B64-D4878FD8D5B3}"/>
              </a:ext>
            </a:extLst>
          </p:cNvPr>
          <p:cNvPicPr>
            <a:picLocks noChangeAspect="1"/>
          </p:cNvPicPr>
          <p:nvPr/>
        </p:nvPicPr>
        <p:blipFill>
          <a:blip r:embed="rId2"/>
          <a:stretch>
            <a:fillRect/>
          </a:stretch>
        </p:blipFill>
        <p:spPr>
          <a:xfrm>
            <a:off x="2539541" y="2912587"/>
            <a:ext cx="5981700" cy="3257550"/>
          </a:xfrm>
          <a:prstGeom prst="rect">
            <a:avLst/>
          </a:prstGeom>
        </p:spPr>
      </p:pic>
    </p:spTree>
    <p:extLst>
      <p:ext uri="{BB962C8B-B14F-4D97-AF65-F5344CB8AC3E}">
        <p14:creationId xmlns:p14="http://schemas.microsoft.com/office/powerpoint/2010/main" val="2296441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B2128-70F5-F975-B485-EFD174C6F915}"/>
              </a:ext>
            </a:extLst>
          </p:cNvPr>
          <p:cNvSpPr>
            <a:spLocks noGrp="1"/>
          </p:cNvSpPr>
          <p:nvPr>
            <p:ph type="title"/>
          </p:nvPr>
        </p:nvSpPr>
        <p:spPr/>
        <p:txBody>
          <a:bodyPr/>
          <a:lstStyle/>
          <a:p>
            <a:r>
              <a:rPr lang="en-US" altLang="zh-CN" dirty="0"/>
              <a:t>Python</a:t>
            </a:r>
            <a:r>
              <a:rPr lang="zh-CN" altLang="en-US" dirty="0"/>
              <a:t>集成开发环境</a:t>
            </a:r>
          </a:p>
        </p:txBody>
      </p:sp>
      <p:sp>
        <p:nvSpPr>
          <p:cNvPr id="3" name="内容占位符 2">
            <a:extLst>
              <a:ext uri="{FF2B5EF4-FFF2-40B4-BE49-F238E27FC236}">
                <a16:creationId xmlns:a16="http://schemas.microsoft.com/office/drawing/2014/main" id="{6BAA69BC-9D4F-7C43-7830-97A369F095A3}"/>
              </a:ext>
            </a:extLst>
          </p:cNvPr>
          <p:cNvSpPr>
            <a:spLocks noGrp="1"/>
          </p:cNvSpPr>
          <p:nvPr>
            <p:ph idx="1"/>
          </p:nvPr>
        </p:nvSpPr>
        <p:spPr/>
        <p:txBody>
          <a:bodyPr/>
          <a:lstStyle/>
          <a:p>
            <a:pPr algn="just" fontAlgn="base">
              <a:buFont typeface="Wingdings" panose="05000000000000000000" pitchFamily="2" charset="2"/>
              <a:buChar char="n"/>
            </a:pPr>
            <a:r>
              <a:rPr lang="zh-CN" altLang="en-US" sz="1900" dirty="0"/>
              <a:t>安装完成进入</a:t>
            </a:r>
            <a:r>
              <a:rPr lang="en-US" altLang="zh-CN" sz="1900" dirty="0"/>
              <a:t>PyCharm</a:t>
            </a:r>
            <a:r>
              <a:rPr lang="zh-CN" altLang="en-US" sz="1900" dirty="0"/>
              <a:t>，创建项目，创建</a:t>
            </a:r>
            <a:r>
              <a:rPr lang="en-US" altLang="zh-CN" sz="1900" dirty="0"/>
              <a:t>python</a:t>
            </a:r>
            <a:r>
              <a:rPr lang="zh-CN" altLang="en-US" sz="1900" dirty="0"/>
              <a:t>源文件，开始</a:t>
            </a:r>
            <a:r>
              <a:rPr lang="en-US" altLang="zh-CN" sz="1900" dirty="0"/>
              <a:t>python</a:t>
            </a:r>
            <a:r>
              <a:rPr lang="zh-CN" altLang="en-US" sz="1900" dirty="0"/>
              <a:t>编程之旅！</a:t>
            </a:r>
          </a:p>
        </p:txBody>
      </p:sp>
      <p:pic>
        <p:nvPicPr>
          <p:cNvPr id="5" name="图片 4">
            <a:extLst>
              <a:ext uri="{FF2B5EF4-FFF2-40B4-BE49-F238E27FC236}">
                <a16:creationId xmlns:a16="http://schemas.microsoft.com/office/drawing/2014/main" id="{400303EB-869F-F0F5-1527-250EC5CC40A6}"/>
              </a:ext>
            </a:extLst>
          </p:cNvPr>
          <p:cNvPicPr>
            <a:picLocks noChangeAspect="1"/>
          </p:cNvPicPr>
          <p:nvPr/>
        </p:nvPicPr>
        <p:blipFill>
          <a:blip r:embed="rId2"/>
          <a:stretch>
            <a:fillRect/>
          </a:stretch>
        </p:blipFill>
        <p:spPr>
          <a:xfrm>
            <a:off x="1244217" y="2376464"/>
            <a:ext cx="4257894" cy="3492630"/>
          </a:xfrm>
          <a:prstGeom prst="rect">
            <a:avLst/>
          </a:prstGeom>
        </p:spPr>
      </p:pic>
      <p:pic>
        <p:nvPicPr>
          <p:cNvPr id="7" name="图片 6">
            <a:extLst>
              <a:ext uri="{FF2B5EF4-FFF2-40B4-BE49-F238E27FC236}">
                <a16:creationId xmlns:a16="http://schemas.microsoft.com/office/drawing/2014/main" id="{D73C397C-27A7-C409-4EDB-25AF69B6522C}"/>
              </a:ext>
            </a:extLst>
          </p:cNvPr>
          <p:cNvPicPr>
            <a:picLocks noChangeAspect="1"/>
          </p:cNvPicPr>
          <p:nvPr/>
        </p:nvPicPr>
        <p:blipFill>
          <a:blip r:embed="rId3"/>
          <a:stretch>
            <a:fillRect/>
          </a:stretch>
        </p:blipFill>
        <p:spPr>
          <a:xfrm>
            <a:off x="5656082" y="2381260"/>
            <a:ext cx="5114086" cy="3487833"/>
          </a:xfrm>
          <a:prstGeom prst="rect">
            <a:avLst/>
          </a:prstGeom>
        </p:spPr>
      </p:pic>
    </p:spTree>
    <p:extLst>
      <p:ext uri="{BB962C8B-B14F-4D97-AF65-F5344CB8AC3E}">
        <p14:creationId xmlns:p14="http://schemas.microsoft.com/office/powerpoint/2010/main" val="2972147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58ADAC-EF63-DE01-2D0F-DE22D6994EB2}"/>
              </a:ext>
            </a:extLst>
          </p:cNvPr>
          <p:cNvSpPr>
            <a:spLocks noGrp="1"/>
          </p:cNvSpPr>
          <p:nvPr>
            <p:ph type="title"/>
          </p:nvPr>
        </p:nvSpPr>
        <p:spPr/>
        <p:txBody>
          <a:bodyPr/>
          <a:lstStyle/>
          <a:p>
            <a:r>
              <a:rPr lang="en-US" altLang="zh-CN" dirty="0"/>
              <a:t>Python</a:t>
            </a:r>
            <a:r>
              <a:rPr lang="zh-CN" altLang="en-US" dirty="0"/>
              <a:t>集成开发环境</a:t>
            </a:r>
          </a:p>
        </p:txBody>
      </p:sp>
      <p:pic>
        <p:nvPicPr>
          <p:cNvPr id="5" name="图片 4">
            <a:extLst>
              <a:ext uri="{FF2B5EF4-FFF2-40B4-BE49-F238E27FC236}">
                <a16:creationId xmlns:a16="http://schemas.microsoft.com/office/drawing/2014/main" id="{DA9D06CD-05FF-EE15-2D7E-357751911773}"/>
              </a:ext>
            </a:extLst>
          </p:cNvPr>
          <p:cNvPicPr>
            <a:picLocks noChangeAspect="1"/>
          </p:cNvPicPr>
          <p:nvPr/>
        </p:nvPicPr>
        <p:blipFill>
          <a:blip r:embed="rId2"/>
          <a:stretch>
            <a:fillRect/>
          </a:stretch>
        </p:blipFill>
        <p:spPr>
          <a:xfrm>
            <a:off x="1036320" y="1935293"/>
            <a:ext cx="4991100" cy="3571875"/>
          </a:xfrm>
          <a:prstGeom prst="rect">
            <a:avLst/>
          </a:prstGeom>
        </p:spPr>
      </p:pic>
      <p:pic>
        <p:nvPicPr>
          <p:cNvPr id="7" name="图片 6">
            <a:extLst>
              <a:ext uri="{FF2B5EF4-FFF2-40B4-BE49-F238E27FC236}">
                <a16:creationId xmlns:a16="http://schemas.microsoft.com/office/drawing/2014/main" id="{CA9F0702-1089-5F44-CFB0-8E6F3EAD893E}"/>
              </a:ext>
            </a:extLst>
          </p:cNvPr>
          <p:cNvPicPr>
            <a:picLocks noChangeAspect="1"/>
          </p:cNvPicPr>
          <p:nvPr/>
        </p:nvPicPr>
        <p:blipFill>
          <a:blip r:embed="rId3"/>
          <a:stretch>
            <a:fillRect/>
          </a:stretch>
        </p:blipFill>
        <p:spPr>
          <a:xfrm>
            <a:off x="6096000" y="1935293"/>
            <a:ext cx="4877667" cy="3571875"/>
          </a:xfrm>
          <a:prstGeom prst="rect">
            <a:avLst/>
          </a:prstGeom>
        </p:spPr>
      </p:pic>
    </p:spTree>
    <p:extLst>
      <p:ext uri="{BB962C8B-B14F-4D97-AF65-F5344CB8AC3E}">
        <p14:creationId xmlns:p14="http://schemas.microsoft.com/office/powerpoint/2010/main" val="4165186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19FD68-599D-4F80-8CD1-873B89472B82}"/>
              </a:ext>
            </a:extLst>
          </p:cNvPr>
          <p:cNvSpPr>
            <a:spLocks noGrp="1"/>
          </p:cNvSpPr>
          <p:nvPr>
            <p:ph type="title"/>
          </p:nvPr>
        </p:nvSpPr>
        <p:spPr/>
        <p:txBody>
          <a:bodyPr/>
          <a:lstStyle/>
          <a:p>
            <a:r>
              <a:rPr lang="zh-CN" altLang="en-US" dirty="0"/>
              <a:t>企业级应用开发</a:t>
            </a:r>
            <a:r>
              <a:rPr lang="en-US" altLang="zh-CN" dirty="0"/>
              <a:t>-Python(</a:t>
            </a:r>
            <a:r>
              <a:rPr lang="zh-CN" altLang="en-US" dirty="0"/>
              <a:t>第一节</a:t>
            </a:r>
            <a:r>
              <a:rPr lang="en-US" altLang="zh-CN" dirty="0"/>
              <a:t>)</a:t>
            </a:r>
            <a:endParaRPr lang="zh-CN" altLang="en-US" dirty="0"/>
          </a:p>
        </p:txBody>
      </p:sp>
      <p:sp>
        <p:nvSpPr>
          <p:cNvPr id="4" name="文本框 3">
            <a:extLst>
              <a:ext uri="{FF2B5EF4-FFF2-40B4-BE49-F238E27FC236}">
                <a16:creationId xmlns:a16="http://schemas.microsoft.com/office/drawing/2014/main" id="{DE976A67-3A48-42A7-B80F-C5996253AEF4}"/>
              </a:ext>
            </a:extLst>
          </p:cNvPr>
          <p:cNvSpPr txBox="1"/>
          <p:nvPr/>
        </p:nvSpPr>
        <p:spPr>
          <a:xfrm>
            <a:off x="4138367" y="3007152"/>
            <a:ext cx="3205113" cy="110799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altLang="zh-CN" sz="6600" dirty="0"/>
              <a:t>The End</a:t>
            </a:r>
            <a:endParaRPr lang="zh-CN" altLang="en-US" sz="6600" dirty="0"/>
          </a:p>
        </p:txBody>
      </p:sp>
    </p:spTree>
    <p:extLst>
      <p:ext uri="{BB962C8B-B14F-4D97-AF65-F5344CB8AC3E}">
        <p14:creationId xmlns:p14="http://schemas.microsoft.com/office/powerpoint/2010/main" val="253872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95D9C-00E7-A1E3-453B-C54382FC9AED}"/>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8A9E3D47-5F5C-CDCC-CF74-7D6641A704FD}"/>
              </a:ext>
            </a:extLst>
          </p:cNvPr>
          <p:cNvSpPr>
            <a:spLocks noGrp="1"/>
          </p:cNvSpPr>
          <p:nvPr>
            <p:ph idx="1"/>
          </p:nvPr>
        </p:nvSpPr>
        <p:spPr/>
        <p:txBody>
          <a:bodyPr/>
          <a:lstStyle/>
          <a:p>
            <a:pPr>
              <a:buFont typeface="Wingdings" panose="05000000000000000000" pitchFamily="2" charset="2"/>
              <a:buChar char="n"/>
            </a:pPr>
            <a:r>
              <a:rPr lang="zh-CN" altLang="en-US" dirty="0"/>
              <a:t>课程介绍</a:t>
            </a:r>
            <a:endParaRPr lang="en-US" altLang="zh-CN" dirty="0"/>
          </a:p>
          <a:p>
            <a:pPr>
              <a:buFont typeface="Wingdings" panose="05000000000000000000" pitchFamily="2" charset="2"/>
              <a:buChar char="n"/>
            </a:pPr>
            <a:r>
              <a:rPr lang="en-US" altLang="zh-CN" dirty="0"/>
              <a:t>Python</a:t>
            </a:r>
            <a:r>
              <a:rPr lang="zh-CN" altLang="en-US" dirty="0"/>
              <a:t>介绍</a:t>
            </a:r>
            <a:endParaRPr lang="en-US" altLang="zh-CN" dirty="0"/>
          </a:p>
          <a:p>
            <a:pPr>
              <a:buFont typeface="Wingdings" panose="05000000000000000000" pitchFamily="2" charset="2"/>
              <a:buChar char="n"/>
            </a:pPr>
            <a:r>
              <a:rPr lang="en-US" altLang="zh-CN" dirty="0"/>
              <a:t>Python</a:t>
            </a:r>
            <a:r>
              <a:rPr lang="zh-CN" altLang="en-US" dirty="0"/>
              <a:t>环境安装</a:t>
            </a:r>
            <a:endParaRPr lang="en-US" altLang="zh-CN" dirty="0"/>
          </a:p>
          <a:p>
            <a:pPr>
              <a:buFont typeface="Wingdings" panose="05000000000000000000" pitchFamily="2" charset="2"/>
              <a:buChar char="n"/>
            </a:pPr>
            <a:r>
              <a:rPr lang="en-US" altLang="zh-CN" dirty="0"/>
              <a:t>Python</a:t>
            </a:r>
            <a:r>
              <a:rPr lang="zh-CN" altLang="en-US" dirty="0"/>
              <a:t>代码的执行</a:t>
            </a:r>
            <a:endParaRPr lang="en-US" altLang="zh-CN" dirty="0"/>
          </a:p>
          <a:p>
            <a:pPr>
              <a:buFont typeface="Wingdings" panose="05000000000000000000" pitchFamily="2" charset="2"/>
              <a:buChar char="n"/>
            </a:pPr>
            <a:r>
              <a:rPr lang="en-US" altLang="zh-CN" dirty="0"/>
              <a:t>Python</a:t>
            </a:r>
            <a:r>
              <a:rPr lang="zh-CN" altLang="en-US" dirty="0"/>
              <a:t>集成开发环境</a:t>
            </a:r>
            <a:endParaRPr lang="en-US" altLang="zh-CN" dirty="0"/>
          </a:p>
          <a:p>
            <a:pPr>
              <a:buFont typeface="Wingdings" panose="05000000000000000000" pitchFamily="2" charset="2"/>
              <a:buChar char="n"/>
            </a:pPr>
            <a:r>
              <a:rPr lang="zh-CN" altLang="en-US" dirty="0"/>
              <a:t>本节总结</a:t>
            </a:r>
            <a:endParaRPr lang="en-US" altLang="zh-CN" dirty="0"/>
          </a:p>
          <a:p>
            <a:endParaRPr lang="zh-CN" altLang="en-US" dirty="0"/>
          </a:p>
        </p:txBody>
      </p:sp>
    </p:spTree>
    <p:extLst>
      <p:ext uri="{BB962C8B-B14F-4D97-AF65-F5344CB8AC3E}">
        <p14:creationId xmlns:p14="http://schemas.microsoft.com/office/powerpoint/2010/main" val="4095497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12C57-9DB2-261D-CE30-775E36D2456C}"/>
              </a:ext>
            </a:extLst>
          </p:cNvPr>
          <p:cNvSpPr>
            <a:spLocks noGrp="1"/>
          </p:cNvSpPr>
          <p:nvPr>
            <p:ph type="title"/>
          </p:nvPr>
        </p:nvSpPr>
        <p:spPr/>
        <p:txBody>
          <a:bodyPr/>
          <a:lstStyle/>
          <a:p>
            <a:r>
              <a:rPr lang="zh-CN" altLang="en-US" dirty="0"/>
              <a:t>课程介绍</a:t>
            </a:r>
          </a:p>
        </p:txBody>
      </p:sp>
      <p:sp>
        <p:nvSpPr>
          <p:cNvPr id="3" name="内容占位符 2">
            <a:extLst>
              <a:ext uri="{FF2B5EF4-FFF2-40B4-BE49-F238E27FC236}">
                <a16:creationId xmlns:a16="http://schemas.microsoft.com/office/drawing/2014/main" id="{BA73F76E-67B7-5BF2-29B9-2C8523E3BBFF}"/>
              </a:ext>
            </a:extLst>
          </p:cNvPr>
          <p:cNvSpPr>
            <a:spLocks noGrp="1"/>
          </p:cNvSpPr>
          <p:nvPr>
            <p:ph idx="1"/>
          </p:nvPr>
        </p:nvSpPr>
        <p:spPr/>
        <p:txBody>
          <a:bodyPr/>
          <a:lstStyle/>
          <a:p>
            <a:r>
              <a:rPr lang="zh-CN" altLang="en-US" dirty="0"/>
              <a:t>课程内容（</a:t>
            </a:r>
            <a:r>
              <a:rPr lang="en-US" altLang="zh-CN" dirty="0"/>
              <a:t>16</a:t>
            </a:r>
            <a:r>
              <a:rPr lang="zh-CN" altLang="en-US" dirty="0"/>
              <a:t>次课，</a:t>
            </a:r>
            <a:r>
              <a:rPr lang="en-US" altLang="zh-CN" dirty="0"/>
              <a:t>32</a:t>
            </a:r>
            <a:r>
              <a:rPr lang="zh-CN" altLang="en-US" dirty="0"/>
              <a:t>课时（每周））</a:t>
            </a:r>
            <a:endParaRPr lang="en-US" altLang="zh-CN" dirty="0"/>
          </a:p>
          <a:p>
            <a:r>
              <a:rPr lang="zh-CN" altLang="en-US" dirty="0"/>
              <a:t>上课准备：</a:t>
            </a:r>
            <a:r>
              <a:rPr lang="zh-CN" altLang="en-US" b="1" dirty="0">
                <a:solidFill>
                  <a:srgbClr val="FF0000"/>
                </a:solidFill>
              </a:rPr>
              <a:t>电脑</a:t>
            </a:r>
            <a:r>
              <a:rPr lang="zh-CN" altLang="en-US" dirty="0"/>
              <a:t>、学习通、腾讯会议</a:t>
            </a:r>
            <a:endParaRPr lang="en-US" altLang="zh-CN" dirty="0"/>
          </a:p>
          <a:p>
            <a:r>
              <a:rPr lang="en-US" altLang="zh-CN" dirty="0"/>
              <a:t> </a:t>
            </a:r>
            <a:r>
              <a:rPr lang="zh-CN" altLang="en-US" dirty="0"/>
              <a:t>课程要求：准时打卡（不迟到，不早退，有事提前请假），按时交付成果（完成作业）</a:t>
            </a:r>
            <a:endParaRPr lang="en-US" altLang="zh-CN" dirty="0"/>
          </a:p>
          <a:p>
            <a:r>
              <a:rPr lang="zh-CN" altLang="en-US" dirty="0"/>
              <a:t>考核方式：考试</a:t>
            </a:r>
            <a:endParaRPr lang="en-US" altLang="zh-CN" dirty="0"/>
          </a:p>
          <a:p>
            <a:r>
              <a:rPr lang="zh-CN" altLang="en-US" dirty="0"/>
              <a:t>分数统计：考勤</a:t>
            </a:r>
            <a:r>
              <a:rPr lang="en-US" altLang="zh-CN" dirty="0"/>
              <a:t>10% + </a:t>
            </a:r>
            <a:r>
              <a:rPr lang="zh-CN" altLang="en-US" dirty="0"/>
              <a:t>平时成绩</a:t>
            </a:r>
            <a:r>
              <a:rPr lang="en-US" altLang="zh-CN" dirty="0"/>
              <a:t>20% + </a:t>
            </a:r>
            <a:r>
              <a:rPr lang="zh-CN" altLang="en-US" dirty="0"/>
              <a:t>考试</a:t>
            </a:r>
            <a:r>
              <a:rPr lang="en-US" altLang="zh-CN" dirty="0"/>
              <a:t>70%</a:t>
            </a:r>
            <a:endParaRPr lang="zh-CN" altLang="en-US" dirty="0"/>
          </a:p>
        </p:txBody>
      </p:sp>
    </p:spTree>
    <p:extLst>
      <p:ext uri="{BB962C8B-B14F-4D97-AF65-F5344CB8AC3E}">
        <p14:creationId xmlns:p14="http://schemas.microsoft.com/office/powerpoint/2010/main" val="301834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D95D93-B42F-5D85-D79F-F1DE56E393AB}"/>
              </a:ext>
            </a:extLst>
          </p:cNvPr>
          <p:cNvSpPr>
            <a:spLocks noGrp="1"/>
          </p:cNvSpPr>
          <p:nvPr>
            <p:ph type="title"/>
          </p:nvPr>
        </p:nvSpPr>
        <p:spPr/>
        <p:txBody>
          <a:bodyPr/>
          <a:lstStyle/>
          <a:p>
            <a:r>
              <a:rPr lang="en-US" altLang="zh-CN" dirty="0"/>
              <a:t>Python</a:t>
            </a:r>
            <a:r>
              <a:rPr lang="zh-CN" altLang="en-US" dirty="0"/>
              <a:t>介绍</a:t>
            </a:r>
          </a:p>
        </p:txBody>
      </p:sp>
      <p:sp>
        <p:nvSpPr>
          <p:cNvPr id="3" name="内容占位符 2">
            <a:extLst>
              <a:ext uri="{FF2B5EF4-FFF2-40B4-BE49-F238E27FC236}">
                <a16:creationId xmlns:a16="http://schemas.microsoft.com/office/drawing/2014/main" id="{19443239-C519-F7B5-470D-CE9BE9790E48}"/>
              </a:ext>
            </a:extLst>
          </p:cNvPr>
          <p:cNvSpPr>
            <a:spLocks noGrp="1"/>
          </p:cNvSpPr>
          <p:nvPr>
            <p:ph idx="1"/>
          </p:nvPr>
        </p:nvSpPr>
        <p:spPr/>
        <p:txBody>
          <a:bodyPr/>
          <a:lstStyle/>
          <a:p>
            <a:pPr algn="just">
              <a:buFont typeface="Wingdings" panose="05000000000000000000" pitchFamily="2" charset="2"/>
              <a:buChar char="n"/>
            </a:pPr>
            <a:r>
              <a:rPr lang="en-US" altLang="zh-CN" dirty="0">
                <a:solidFill>
                  <a:srgbClr val="4D4D4D"/>
                </a:solidFill>
                <a:latin typeface="-apple-system"/>
              </a:rPr>
              <a:t> Python </a:t>
            </a:r>
            <a:r>
              <a:rPr lang="zh-CN" altLang="en-US" b="0" i="0" dirty="0">
                <a:solidFill>
                  <a:srgbClr val="222222"/>
                </a:solidFill>
                <a:effectLst/>
                <a:latin typeface="arial" panose="020B0604020202020204" pitchFamily="34" charset="0"/>
              </a:rPr>
              <a:t>由荷兰数学和计算机科学研究学会的吉多</a:t>
            </a:r>
            <a:r>
              <a:rPr lang="en-US" altLang="zh-CN" b="0" i="0" dirty="0">
                <a:solidFill>
                  <a:srgbClr val="222222"/>
                </a:solidFill>
                <a:effectLst/>
                <a:latin typeface="arial" panose="020B0604020202020204" pitchFamily="34" charset="0"/>
              </a:rPr>
              <a:t>·</a:t>
            </a:r>
            <a:r>
              <a:rPr lang="zh-CN" altLang="en-US" b="0" i="0" dirty="0">
                <a:solidFill>
                  <a:srgbClr val="222222"/>
                </a:solidFill>
                <a:effectLst/>
                <a:latin typeface="arial" panose="020B0604020202020204" pitchFamily="34" charset="0"/>
              </a:rPr>
              <a:t>范罗苏姆</a:t>
            </a:r>
            <a:r>
              <a:rPr lang="en-US" altLang="zh-CN" b="0" i="0" dirty="0">
                <a:solidFill>
                  <a:srgbClr val="222222"/>
                </a:solidFill>
                <a:effectLst/>
                <a:latin typeface="arial" panose="020B0604020202020204" pitchFamily="34" charset="0"/>
              </a:rPr>
              <a:t>(</a:t>
            </a:r>
            <a:r>
              <a:rPr lang="en-US" altLang="zh-CN" b="0" i="0" dirty="0">
                <a:solidFill>
                  <a:srgbClr val="4D4D4D"/>
                </a:solidFill>
                <a:effectLst/>
                <a:latin typeface="-apple-system"/>
              </a:rPr>
              <a:t>Guido van Rossum</a:t>
            </a:r>
            <a:r>
              <a:rPr lang="zh-CN" altLang="en-US" b="0" i="0" dirty="0">
                <a:solidFill>
                  <a:srgbClr val="4D4D4D"/>
                </a:solidFill>
                <a:effectLst/>
                <a:latin typeface="-apple-system"/>
              </a:rPr>
              <a:t>，</a:t>
            </a:r>
            <a:r>
              <a:rPr lang="zh-CN" altLang="en-US" dirty="0">
                <a:solidFill>
                  <a:srgbClr val="4D4D4D"/>
                </a:solidFill>
                <a:latin typeface="-apple-system"/>
              </a:rPr>
              <a:t>荷兰</a:t>
            </a:r>
            <a:r>
              <a:rPr lang="en-US" altLang="zh-CN" b="0" i="0" dirty="0">
                <a:solidFill>
                  <a:srgbClr val="222222"/>
                </a:solidFill>
                <a:effectLst/>
                <a:latin typeface="arial" panose="020B0604020202020204" pitchFamily="34" charset="0"/>
              </a:rPr>
              <a:t>)</a:t>
            </a:r>
            <a:r>
              <a:rPr lang="zh-CN" altLang="en-US" b="0" i="0" dirty="0">
                <a:solidFill>
                  <a:srgbClr val="222222"/>
                </a:solidFill>
                <a:effectLst/>
                <a:latin typeface="arial" panose="020B0604020202020204" pitchFamily="34" charset="0"/>
              </a:rPr>
              <a:t>于</a:t>
            </a:r>
            <a:r>
              <a:rPr lang="en-US" altLang="zh-CN" dirty="0">
                <a:solidFill>
                  <a:srgbClr val="4D4D4D"/>
                </a:solidFill>
                <a:latin typeface="-apple-system"/>
              </a:rPr>
              <a:t>1990</a:t>
            </a:r>
            <a:r>
              <a:rPr lang="zh-CN" altLang="en-US" b="0" i="0" dirty="0">
                <a:solidFill>
                  <a:srgbClr val="222222"/>
                </a:solidFill>
                <a:effectLst/>
                <a:latin typeface="arial" panose="020B0604020202020204" pitchFamily="34" charset="0"/>
              </a:rPr>
              <a:t>年代初设计，作为一门叫做</a:t>
            </a:r>
            <a:r>
              <a:rPr lang="en-US" altLang="zh-CN" dirty="0">
                <a:solidFill>
                  <a:srgbClr val="4D4D4D"/>
                </a:solidFill>
                <a:latin typeface="-apple-system"/>
              </a:rPr>
              <a:t>ABC</a:t>
            </a:r>
            <a:r>
              <a:rPr lang="zh-CN" altLang="en-US" b="0" i="0" dirty="0">
                <a:solidFill>
                  <a:srgbClr val="222222"/>
                </a:solidFill>
                <a:effectLst/>
                <a:latin typeface="arial" panose="020B0604020202020204" pitchFamily="34" charset="0"/>
              </a:rPr>
              <a:t>语言的替代品。同时在人工智能方面运用比较广泛，语言并不复杂，容易读写的特点，“生命短暂，我用蟒蛇”。</a:t>
            </a:r>
            <a:endParaRPr lang="zh-CN" altLang="en-US" dirty="0"/>
          </a:p>
        </p:txBody>
      </p:sp>
      <p:pic>
        <p:nvPicPr>
          <p:cNvPr id="5" name="图片 4">
            <a:extLst>
              <a:ext uri="{FF2B5EF4-FFF2-40B4-BE49-F238E27FC236}">
                <a16:creationId xmlns:a16="http://schemas.microsoft.com/office/drawing/2014/main" id="{E129BF7F-0197-46F5-8BBB-F1AF23CAEA1E}"/>
              </a:ext>
            </a:extLst>
          </p:cNvPr>
          <p:cNvPicPr>
            <a:picLocks noChangeAspect="1"/>
          </p:cNvPicPr>
          <p:nvPr/>
        </p:nvPicPr>
        <p:blipFill>
          <a:blip r:embed="rId2"/>
          <a:stretch>
            <a:fillRect/>
          </a:stretch>
        </p:blipFill>
        <p:spPr>
          <a:xfrm>
            <a:off x="1137511" y="2949019"/>
            <a:ext cx="4988969" cy="2820185"/>
          </a:xfrm>
          <a:prstGeom prst="rect">
            <a:avLst/>
          </a:prstGeom>
        </p:spPr>
      </p:pic>
      <p:pic>
        <p:nvPicPr>
          <p:cNvPr id="7" name="图片 6">
            <a:extLst>
              <a:ext uri="{FF2B5EF4-FFF2-40B4-BE49-F238E27FC236}">
                <a16:creationId xmlns:a16="http://schemas.microsoft.com/office/drawing/2014/main" id="{5E9CAAD2-7FAC-6D7C-690D-2C0D83EE5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5433" y="2949020"/>
            <a:ext cx="4370552" cy="2840452"/>
          </a:xfrm>
          <a:prstGeom prst="rect">
            <a:avLst/>
          </a:prstGeom>
        </p:spPr>
      </p:pic>
    </p:spTree>
    <p:extLst>
      <p:ext uri="{BB962C8B-B14F-4D97-AF65-F5344CB8AC3E}">
        <p14:creationId xmlns:p14="http://schemas.microsoft.com/office/powerpoint/2010/main" val="3871064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90FDA7-F1FB-10C9-4CF0-421511401AC1}"/>
              </a:ext>
            </a:extLst>
          </p:cNvPr>
          <p:cNvSpPr>
            <a:spLocks noGrp="1"/>
          </p:cNvSpPr>
          <p:nvPr>
            <p:ph type="title"/>
          </p:nvPr>
        </p:nvSpPr>
        <p:spPr/>
        <p:txBody>
          <a:bodyPr/>
          <a:lstStyle/>
          <a:p>
            <a:r>
              <a:rPr lang="en-US" altLang="zh-CN" dirty="0"/>
              <a:t>Python</a:t>
            </a:r>
            <a:r>
              <a:rPr lang="zh-CN" altLang="en-US" dirty="0"/>
              <a:t>介绍</a:t>
            </a:r>
          </a:p>
        </p:txBody>
      </p:sp>
      <p:sp>
        <p:nvSpPr>
          <p:cNvPr id="7" name="内容占位符 6">
            <a:extLst>
              <a:ext uri="{FF2B5EF4-FFF2-40B4-BE49-F238E27FC236}">
                <a16:creationId xmlns:a16="http://schemas.microsoft.com/office/drawing/2014/main" id="{2E848E4A-B26B-498B-84E1-81EB740CBB1F}"/>
              </a:ext>
            </a:extLst>
          </p:cNvPr>
          <p:cNvSpPr>
            <a:spLocks noGrp="1"/>
          </p:cNvSpPr>
          <p:nvPr>
            <p:ph idx="1"/>
          </p:nvPr>
        </p:nvSpPr>
        <p:spPr/>
        <p:txBody>
          <a:bodyPr/>
          <a:lstStyle/>
          <a:p>
            <a:pPr fontAlgn="base">
              <a:buFont typeface="Wingdings" panose="05000000000000000000" pitchFamily="2" charset="2"/>
              <a:buChar char="n"/>
            </a:pPr>
            <a:r>
              <a:rPr lang="en-US" altLang="zh-CN" b="0" i="0" dirty="0">
                <a:solidFill>
                  <a:srgbClr val="4D4D4D"/>
                </a:solidFill>
                <a:effectLst/>
                <a:latin typeface="-apple-system"/>
              </a:rPr>
              <a:t>Python</a:t>
            </a:r>
            <a:r>
              <a:rPr lang="zh-CN" altLang="en-US" b="0" i="0" dirty="0">
                <a:solidFill>
                  <a:srgbClr val="4D4D4D"/>
                </a:solidFill>
                <a:effectLst/>
                <a:latin typeface="-apple-system"/>
              </a:rPr>
              <a:t>语言发明于</a:t>
            </a:r>
            <a:r>
              <a:rPr lang="en-US" altLang="zh-CN" b="0" i="0" dirty="0">
                <a:solidFill>
                  <a:srgbClr val="4D4D4D"/>
                </a:solidFill>
                <a:effectLst/>
                <a:latin typeface="-apple-system"/>
              </a:rPr>
              <a:t>1989</a:t>
            </a:r>
            <a:r>
              <a:rPr lang="zh-CN" altLang="en-US" b="0" i="0" dirty="0">
                <a:solidFill>
                  <a:srgbClr val="4D4D4D"/>
                </a:solidFill>
                <a:effectLst/>
                <a:latin typeface="-apple-system"/>
              </a:rPr>
              <a:t>年，</a:t>
            </a:r>
            <a:r>
              <a:rPr lang="en-US" altLang="zh-CN" b="0" i="0" dirty="0">
                <a:solidFill>
                  <a:srgbClr val="4D4D4D"/>
                </a:solidFill>
                <a:effectLst/>
                <a:latin typeface="-apple-system"/>
              </a:rPr>
              <a:t>1991</a:t>
            </a:r>
            <a:r>
              <a:rPr lang="zh-CN" altLang="en-US" b="0" i="0" dirty="0">
                <a:solidFill>
                  <a:srgbClr val="4D4D4D"/>
                </a:solidFill>
                <a:effectLst/>
                <a:latin typeface="-apple-system"/>
              </a:rPr>
              <a:t>年公开发行</a:t>
            </a:r>
            <a:r>
              <a:rPr lang="zh-CN" altLang="en-US" dirty="0">
                <a:solidFill>
                  <a:srgbClr val="4D4D4D"/>
                </a:solidFill>
                <a:latin typeface="-apple-system"/>
              </a:rPr>
              <a:t>，</a:t>
            </a:r>
            <a:r>
              <a:rPr lang="zh-CN" altLang="en-US" b="0" i="0" dirty="0">
                <a:solidFill>
                  <a:srgbClr val="4D4D4D"/>
                </a:solidFill>
                <a:effectLst/>
                <a:latin typeface="-apple-system"/>
              </a:rPr>
              <a:t>创始人</a:t>
            </a:r>
            <a:r>
              <a:rPr lang="zh-CN" altLang="en-US" b="0" i="0" dirty="0">
                <a:solidFill>
                  <a:srgbClr val="222222"/>
                </a:solidFill>
                <a:effectLst/>
                <a:latin typeface="arial" panose="020B0604020202020204" pitchFamily="34" charset="0"/>
              </a:rPr>
              <a:t>吉多</a:t>
            </a:r>
            <a:r>
              <a:rPr lang="en-US" altLang="zh-CN" b="0" i="0" dirty="0">
                <a:solidFill>
                  <a:srgbClr val="222222"/>
                </a:solidFill>
                <a:effectLst/>
                <a:latin typeface="arial" panose="020B0604020202020204" pitchFamily="34" charset="0"/>
              </a:rPr>
              <a:t>·</a:t>
            </a:r>
            <a:r>
              <a:rPr lang="zh-CN" altLang="en-US" b="0" i="0" dirty="0">
                <a:solidFill>
                  <a:srgbClr val="222222"/>
                </a:solidFill>
                <a:effectLst/>
                <a:latin typeface="arial" panose="020B0604020202020204" pitchFamily="34" charset="0"/>
              </a:rPr>
              <a:t>范罗苏姆</a:t>
            </a:r>
            <a:r>
              <a:rPr lang="zh-CN" altLang="en-US" b="0" i="0" dirty="0">
                <a:solidFill>
                  <a:srgbClr val="4D4D4D"/>
                </a:solidFill>
                <a:effectLst/>
                <a:latin typeface="-apple-system"/>
              </a:rPr>
              <a:t>（荷兰人）。</a:t>
            </a:r>
            <a:endParaRPr lang="en-US" altLang="zh-CN" dirty="0"/>
          </a:p>
          <a:p>
            <a:pPr fontAlgn="base">
              <a:buFont typeface="Wingdings" panose="05000000000000000000" pitchFamily="2" charset="2"/>
              <a:buChar char="n"/>
            </a:pPr>
            <a:r>
              <a:rPr lang="en-US" altLang="zh-CN" dirty="0"/>
              <a:t>Python</a:t>
            </a:r>
            <a:r>
              <a:rPr lang="zh-CN" altLang="en-US" dirty="0"/>
              <a:t>是一种易于学习、功能强大的编程语言。</a:t>
            </a:r>
            <a:endParaRPr lang="en-US" altLang="zh-CN" dirty="0"/>
          </a:p>
          <a:p>
            <a:pPr algn="just" fontAlgn="base">
              <a:buFont typeface="Wingdings" panose="05000000000000000000" pitchFamily="2" charset="2"/>
              <a:buChar char="n"/>
            </a:pPr>
            <a:r>
              <a:rPr lang="zh-CN" altLang="en-US" dirty="0"/>
              <a:t>它具备的高效的数据结构和简洁的面向对象编程方法，使得其成为许多领域的脚本编写和快速应用程序开发的理想语言。</a:t>
            </a:r>
            <a:endParaRPr lang="en-US" altLang="zh-CN" dirty="0"/>
          </a:p>
          <a:p>
            <a:pPr fontAlgn="base">
              <a:buFont typeface="Wingdings" panose="05000000000000000000" pitchFamily="2" charset="2"/>
              <a:buChar char="n"/>
            </a:pPr>
            <a:r>
              <a:rPr lang="zh-CN" altLang="en-US" dirty="0"/>
              <a:t>强大且稳定的标准库及对第三方库的良好兼容能力使得其得以更广泛应用。</a:t>
            </a:r>
            <a:endParaRPr lang="zh-CN" altLang="zh-CN" dirty="0"/>
          </a:p>
          <a:p>
            <a:pPr marL="0" indent="0">
              <a:buNone/>
            </a:pPr>
            <a:endParaRPr lang="zh-CN" altLang="en-US" dirty="0">
              <a:solidFill>
                <a:srgbClr val="4D4D4D"/>
              </a:solidFill>
              <a:latin typeface="-apple-system"/>
            </a:endParaRPr>
          </a:p>
        </p:txBody>
      </p:sp>
      <p:pic>
        <p:nvPicPr>
          <p:cNvPr id="4" name="图片 3">
            <a:extLst>
              <a:ext uri="{FF2B5EF4-FFF2-40B4-BE49-F238E27FC236}">
                <a16:creationId xmlns:a16="http://schemas.microsoft.com/office/drawing/2014/main" id="{6D84D377-C2B6-CF56-3FE1-35951493C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312" y="4282441"/>
            <a:ext cx="10239375" cy="838200"/>
          </a:xfrm>
          <a:prstGeom prst="rect">
            <a:avLst/>
          </a:prstGeom>
        </p:spPr>
      </p:pic>
    </p:spTree>
    <p:extLst>
      <p:ext uri="{BB962C8B-B14F-4D97-AF65-F5344CB8AC3E}">
        <p14:creationId xmlns:p14="http://schemas.microsoft.com/office/powerpoint/2010/main" val="1065384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5A655-9CA0-8BAF-7436-B5DA5ABE0E81}"/>
              </a:ext>
            </a:extLst>
          </p:cNvPr>
          <p:cNvSpPr>
            <a:spLocks noGrp="1"/>
          </p:cNvSpPr>
          <p:nvPr>
            <p:ph type="title"/>
          </p:nvPr>
        </p:nvSpPr>
        <p:spPr/>
        <p:txBody>
          <a:bodyPr/>
          <a:lstStyle/>
          <a:p>
            <a:r>
              <a:rPr lang="en-US" altLang="zh-CN" dirty="0"/>
              <a:t>Python</a:t>
            </a:r>
            <a:r>
              <a:rPr lang="zh-CN" altLang="en-US" dirty="0"/>
              <a:t>介绍</a:t>
            </a:r>
          </a:p>
        </p:txBody>
      </p:sp>
      <p:sp>
        <p:nvSpPr>
          <p:cNvPr id="3" name="内容占位符 2">
            <a:extLst>
              <a:ext uri="{FF2B5EF4-FFF2-40B4-BE49-F238E27FC236}">
                <a16:creationId xmlns:a16="http://schemas.microsoft.com/office/drawing/2014/main" id="{7552545D-8397-943C-4339-C38CDEFCC028}"/>
              </a:ext>
            </a:extLst>
          </p:cNvPr>
          <p:cNvSpPr>
            <a:spLocks noGrp="1"/>
          </p:cNvSpPr>
          <p:nvPr>
            <p:ph idx="1"/>
          </p:nvPr>
        </p:nvSpPr>
        <p:spPr/>
        <p:txBody>
          <a:bodyPr/>
          <a:lstStyle/>
          <a:p>
            <a:r>
              <a:rPr lang="zh-CN" altLang="en-US" dirty="0"/>
              <a:t>编程语言回顾</a:t>
            </a:r>
            <a:endParaRPr lang="en-US" altLang="zh-CN" dirty="0"/>
          </a:p>
          <a:p>
            <a:pPr algn="just" fontAlgn="base">
              <a:buFont typeface="Wingdings" panose="05000000000000000000" pitchFamily="2" charset="2"/>
              <a:buChar char="n"/>
            </a:pPr>
            <a:r>
              <a:rPr lang="zh-CN" altLang="en-US" dirty="0"/>
              <a:t>机器语言：是一种指令集的体系，属于低级语言，是计算机中央处理器可直接解读的数据和指令。</a:t>
            </a:r>
            <a:endParaRPr lang="en-US" altLang="zh-CN" dirty="0"/>
          </a:p>
          <a:p>
            <a:pPr algn="just" fontAlgn="base">
              <a:buFont typeface="Wingdings" panose="05000000000000000000" pitchFamily="2" charset="2"/>
              <a:buChar char="n"/>
            </a:pPr>
            <a:r>
              <a:rPr lang="zh-CN" altLang="en-US" dirty="0"/>
              <a:t>汇编语言：是面向机器的程序设计语言。汇编语言亦称为符号语言。使用汇编语言编写的程序，机器不能直接识别，需要汇编程序将汇编语言翻译成机器语言。</a:t>
            </a:r>
            <a:endParaRPr lang="en-US" altLang="zh-CN" dirty="0"/>
          </a:p>
          <a:p>
            <a:pPr algn="just" fontAlgn="base">
              <a:buFont typeface="Wingdings" panose="05000000000000000000" pitchFamily="2" charset="2"/>
              <a:buChar char="n"/>
            </a:pPr>
            <a:r>
              <a:rPr lang="zh-CN" altLang="en-US" dirty="0"/>
              <a:t>高级语言：主要是相对于汇编语言而言。高级语言所编制的程序源码也不能直接被计算机识别，需要进行转换，按转换方式不同通常将它们分为两类：编译型和解释型。</a:t>
            </a:r>
          </a:p>
        </p:txBody>
      </p:sp>
    </p:spTree>
    <p:extLst>
      <p:ext uri="{BB962C8B-B14F-4D97-AF65-F5344CB8AC3E}">
        <p14:creationId xmlns:p14="http://schemas.microsoft.com/office/powerpoint/2010/main" val="2510367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FED444-3EA3-A31B-2FF6-397610110251}"/>
              </a:ext>
            </a:extLst>
          </p:cNvPr>
          <p:cNvSpPr>
            <a:spLocks noGrp="1"/>
          </p:cNvSpPr>
          <p:nvPr>
            <p:ph type="title"/>
          </p:nvPr>
        </p:nvSpPr>
        <p:spPr/>
        <p:txBody>
          <a:bodyPr/>
          <a:lstStyle/>
          <a:p>
            <a:r>
              <a:rPr lang="en-US" altLang="zh-CN" dirty="0"/>
              <a:t>Python</a:t>
            </a:r>
            <a:r>
              <a:rPr lang="zh-CN" altLang="en-US" dirty="0"/>
              <a:t>介绍</a:t>
            </a:r>
          </a:p>
        </p:txBody>
      </p:sp>
      <p:sp>
        <p:nvSpPr>
          <p:cNvPr id="3" name="内容占位符 2">
            <a:extLst>
              <a:ext uri="{FF2B5EF4-FFF2-40B4-BE49-F238E27FC236}">
                <a16:creationId xmlns:a16="http://schemas.microsoft.com/office/drawing/2014/main" id="{58274014-525B-66F7-0E58-C496A6C6E749}"/>
              </a:ext>
            </a:extLst>
          </p:cNvPr>
          <p:cNvSpPr>
            <a:spLocks noGrp="1"/>
          </p:cNvSpPr>
          <p:nvPr>
            <p:ph idx="1"/>
          </p:nvPr>
        </p:nvSpPr>
        <p:spPr/>
        <p:txBody>
          <a:bodyPr/>
          <a:lstStyle/>
          <a:p>
            <a:r>
              <a:rPr lang="zh-CN" altLang="en-US" dirty="0"/>
              <a:t>高级语言</a:t>
            </a:r>
            <a:r>
              <a:rPr lang="en-US" altLang="zh-CN" dirty="0"/>
              <a:t>-</a:t>
            </a:r>
            <a:r>
              <a:rPr lang="zh-CN" altLang="en-US" dirty="0"/>
              <a:t>编译型</a:t>
            </a:r>
            <a:endParaRPr lang="en-US" altLang="zh-CN" dirty="0"/>
          </a:p>
          <a:p>
            <a:pPr algn="just" fontAlgn="base">
              <a:buFont typeface="Wingdings" panose="05000000000000000000" pitchFamily="2" charset="2"/>
              <a:buChar char="n"/>
            </a:pPr>
            <a:r>
              <a:rPr lang="zh-CN" altLang="en-US" dirty="0"/>
              <a:t>编译是指在应用程序执行之前，需将程序源代码“翻译”成目标程序（机器语言），目标程序可以脱离其语言环境独立执行。如果应用程序一旦需要修改，必须重新编译生成新的目标文件才能执行。</a:t>
            </a:r>
          </a:p>
        </p:txBody>
      </p:sp>
      <p:pic>
        <p:nvPicPr>
          <p:cNvPr id="4" name="图片 3">
            <a:extLst>
              <a:ext uri="{FF2B5EF4-FFF2-40B4-BE49-F238E27FC236}">
                <a16:creationId xmlns:a16="http://schemas.microsoft.com/office/drawing/2014/main" id="{86BE9E4B-EA07-8497-9BD2-D5A15A9E400B}"/>
              </a:ext>
            </a:extLst>
          </p:cNvPr>
          <p:cNvPicPr/>
          <p:nvPr/>
        </p:nvPicPr>
        <p:blipFill>
          <a:blip r:embed="rId2" cstate="print"/>
          <a:stretch>
            <a:fillRect/>
          </a:stretch>
        </p:blipFill>
        <p:spPr>
          <a:xfrm>
            <a:off x="1097280" y="3522953"/>
            <a:ext cx="7526216" cy="1842868"/>
          </a:xfrm>
          <a:prstGeom prst="rect">
            <a:avLst/>
          </a:prstGeom>
          <a:noFill/>
          <a:ln w="9525">
            <a:noFill/>
          </a:ln>
        </p:spPr>
      </p:pic>
      <p:sp>
        <p:nvSpPr>
          <p:cNvPr id="5" name="圆角矩形 10">
            <a:extLst>
              <a:ext uri="{FF2B5EF4-FFF2-40B4-BE49-F238E27FC236}">
                <a16:creationId xmlns:a16="http://schemas.microsoft.com/office/drawing/2014/main" id="{5F9E443B-97A4-D2B8-926B-EFB0372F0558}"/>
              </a:ext>
            </a:extLst>
          </p:cNvPr>
          <p:cNvSpPr/>
          <p:nvPr/>
        </p:nvSpPr>
        <p:spPr>
          <a:xfrm>
            <a:off x="9021452" y="3275977"/>
            <a:ext cx="2527925" cy="20898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宋体" panose="02010600030101010101" pitchFamily="2" charset="-122"/>
                <a:ea typeface="宋体" panose="02010600030101010101" pitchFamily="2" charset="-122"/>
                <a:cs typeface="仿宋" panose="02010609060101010101" charset="-122"/>
              </a:rPr>
              <a:t>以</a:t>
            </a:r>
            <a:r>
              <a:rPr lang="en-US" altLang="zh-CN" sz="2000" b="1" dirty="0">
                <a:latin typeface="宋体" panose="02010600030101010101" pitchFamily="2" charset="-122"/>
                <a:ea typeface="宋体" panose="02010600030101010101" pitchFamily="2" charset="-122"/>
                <a:cs typeface="仿宋" panose="02010609060101010101" charset="-122"/>
              </a:rPr>
              <a:t>C</a:t>
            </a:r>
            <a:r>
              <a:rPr lang="zh-CN" altLang="en-US" sz="2000" b="1" dirty="0">
                <a:latin typeface="宋体" panose="02010600030101010101" pitchFamily="2" charset="-122"/>
                <a:ea typeface="宋体" panose="02010600030101010101" pitchFamily="2" charset="-122"/>
                <a:cs typeface="仿宋" panose="02010609060101010101" charset="-122"/>
              </a:rPr>
              <a:t>语言为例，编译型语言从编辑到输出结果的整个过程，如图所示</a:t>
            </a:r>
            <a:r>
              <a:rPr lang="zh-CN" altLang="en-US" sz="2400" b="1" dirty="0">
                <a:latin typeface="仿宋" panose="02010609060101010101" charset="-122"/>
                <a:ea typeface="仿宋" panose="02010609060101010101" charset="-122"/>
                <a:cs typeface="仿宋" panose="02010609060101010101" charset="-122"/>
              </a:rPr>
              <a:t>。</a:t>
            </a:r>
            <a:endParaRPr lang="zh-CN" altLang="en-US" sz="2400" dirty="0">
              <a:latin typeface="仿宋" panose="02010609060101010101" charset="-122"/>
              <a:ea typeface="仿宋" panose="02010609060101010101" charset="-122"/>
            </a:endParaRPr>
          </a:p>
        </p:txBody>
      </p:sp>
    </p:spTree>
    <p:extLst>
      <p:ext uri="{BB962C8B-B14F-4D97-AF65-F5344CB8AC3E}">
        <p14:creationId xmlns:p14="http://schemas.microsoft.com/office/powerpoint/2010/main" val="1944915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2F36C8-8EA2-4180-CC9B-8793EB1BFDC2}"/>
              </a:ext>
            </a:extLst>
          </p:cNvPr>
          <p:cNvSpPr>
            <a:spLocks noGrp="1"/>
          </p:cNvSpPr>
          <p:nvPr>
            <p:ph type="title"/>
          </p:nvPr>
        </p:nvSpPr>
        <p:spPr/>
        <p:txBody>
          <a:bodyPr/>
          <a:lstStyle/>
          <a:p>
            <a:r>
              <a:rPr lang="en-US" altLang="zh-CN" dirty="0"/>
              <a:t>Python</a:t>
            </a:r>
            <a:r>
              <a:rPr lang="zh-CN" altLang="en-US" dirty="0"/>
              <a:t>介绍</a:t>
            </a:r>
          </a:p>
        </p:txBody>
      </p:sp>
      <p:sp>
        <p:nvSpPr>
          <p:cNvPr id="3" name="内容占位符 2">
            <a:extLst>
              <a:ext uri="{FF2B5EF4-FFF2-40B4-BE49-F238E27FC236}">
                <a16:creationId xmlns:a16="http://schemas.microsoft.com/office/drawing/2014/main" id="{459E7E45-D2E9-13CC-B821-A5E3E2252836}"/>
              </a:ext>
            </a:extLst>
          </p:cNvPr>
          <p:cNvSpPr>
            <a:spLocks noGrp="1"/>
          </p:cNvSpPr>
          <p:nvPr>
            <p:ph idx="1"/>
          </p:nvPr>
        </p:nvSpPr>
        <p:spPr/>
        <p:txBody>
          <a:bodyPr/>
          <a:lstStyle/>
          <a:p>
            <a:r>
              <a:rPr lang="zh-CN" altLang="en-US" dirty="0"/>
              <a:t>高级语言</a:t>
            </a:r>
            <a:r>
              <a:rPr lang="en-US" altLang="zh-CN" dirty="0"/>
              <a:t>-</a:t>
            </a:r>
            <a:r>
              <a:rPr lang="zh-CN" altLang="en-US" dirty="0"/>
              <a:t>解释型</a:t>
            </a:r>
            <a:endParaRPr lang="en-US" altLang="zh-CN" dirty="0"/>
          </a:p>
          <a:p>
            <a:pPr algn="just" fontAlgn="base">
              <a:buFont typeface="Wingdings" panose="05000000000000000000" pitchFamily="2" charset="2"/>
              <a:buChar char="n"/>
            </a:pPr>
            <a:r>
              <a:rPr lang="zh-CN" altLang="en-US" dirty="0"/>
              <a:t>解释型语言关键部分是解释器和虚拟机。解释器负责将源代码翻译为与平台无关的字节码文件，而虚拟机是解释型语言的运行引擎，负责实际代码指令执行，如图所示：</a:t>
            </a:r>
          </a:p>
        </p:txBody>
      </p:sp>
      <p:pic>
        <p:nvPicPr>
          <p:cNvPr id="4" name="图片 3">
            <a:extLst>
              <a:ext uri="{FF2B5EF4-FFF2-40B4-BE49-F238E27FC236}">
                <a16:creationId xmlns:a16="http://schemas.microsoft.com/office/drawing/2014/main" id="{8942812C-C0EC-7671-6E07-AA971DAA3876}"/>
              </a:ext>
            </a:extLst>
          </p:cNvPr>
          <p:cNvPicPr/>
          <p:nvPr/>
        </p:nvPicPr>
        <p:blipFill>
          <a:blip r:embed="rId2" cstate="print"/>
          <a:stretch>
            <a:fillRect/>
          </a:stretch>
        </p:blipFill>
        <p:spPr>
          <a:xfrm>
            <a:off x="2428780" y="3577764"/>
            <a:ext cx="6738424" cy="1026941"/>
          </a:xfrm>
          <a:prstGeom prst="rect">
            <a:avLst/>
          </a:prstGeom>
          <a:noFill/>
          <a:ln w="9525">
            <a:noFill/>
          </a:ln>
        </p:spPr>
      </p:pic>
    </p:spTree>
    <p:extLst>
      <p:ext uri="{BB962C8B-B14F-4D97-AF65-F5344CB8AC3E}">
        <p14:creationId xmlns:p14="http://schemas.microsoft.com/office/powerpoint/2010/main" val="1657185265"/>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4765</TotalTime>
  <Words>1409</Words>
  <Application>Microsoft Office PowerPoint</Application>
  <PresentationFormat>宽屏</PresentationFormat>
  <Paragraphs>132</Paragraphs>
  <Slides>25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-apple-system</vt:lpstr>
      <vt:lpstr>Arial Unicode MS</vt:lpstr>
      <vt:lpstr>仿宋</vt:lpstr>
      <vt:lpstr>宋体</vt:lpstr>
      <vt:lpstr>Arial</vt:lpstr>
      <vt:lpstr>Arial</vt:lpstr>
      <vt:lpstr>Calibri</vt:lpstr>
      <vt:lpstr>Calibri Light</vt:lpstr>
      <vt:lpstr>Times New Roman</vt:lpstr>
      <vt:lpstr>Wingdings</vt:lpstr>
      <vt:lpstr>回顾</vt:lpstr>
      <vt:lpstr>企业级应用开发-Python(第一节)</vt:lpstr>
      <vt:lpstr>课程总览</vt:lpstr>
      <vt:lpstr>contents</vt:lpstr>
      <vt:lpstr>课程介绍</vt:lpstr>
      <vt:lpstr>Python介绍</vt:lpstr>
      <vt:lpstr>Python介绍</vt:lpstr>
      <vt:lpstr>Python介绍</vt:lpstr>
      <vt:lpstr>Python介绍</vt:lpstr>
      <vt:lpstr>Python介绍</vt:lpstr>
      <vt:lpstr>Python介绍</vt:lpstr>
      <vt:lpstr>Python介绍</vt:lpstr>
      <vt:lpstr>Python环境安装</vt:lpstr>
      <vt:lpstr>Python环境安装</vt:lpstr>
      <vt:lpstr>Python环境安装</vt:lpstr>
      <vt:lpstr>Python环境安装</vt:lpstr>
      <vt:lpstr>Python环境安装</vt:lpstr>
      <vt:lpstr>Python环境安装</vt:lpstr>
      <vt:lpstr>Python环境安装</vt:lpstr>
      <vt:lpstr>Python代码的执行</vt:lpstr>
      <vt:lpstr>Python代码的执行</vt:lpstr>
      <vt:lpstr>Python集成开发环境</vt:lpstr>
      <vt:lpstr>Python集成开发环境</vt:lpstr>
      <vt:lpstr>Python集成开发环境</vt:lpstr>
      <vt:lpstr>Python集成开发环境</vt:lpstr>
      <vt:lpstr>企业级应用开发-Python(第一节)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互联网获取技术</dc:title>
  <dc:creator>huang yao</dc:creator>
  <cp:lastModifiedBy>huang yao</cp:lastModifiedBy>
  <cp:revision>303</cp:revision>
  <dcterms:created xsi:type="dcterms:W3CDTF">2022-08-22T05:42:28Z</dcterms:created>
  <dcterms:modified xsi:type="dcterms:W3CDTF">2023-02-14T05:33:50Z</dcterms:modified>
</cp:coreProperties>
</file>