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A6E4E0-CA73-4236-B9BE-F3012898D5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188212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6E4E0-CA73-4236-B9BE-F3012898D5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173089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6E4E0-CA73-4236-B9BE-F3012898D5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150517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6E4E0-CA73-4236-B9BE-F3012898D5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200061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6E4E0-CA73-4236-B9BE-F3012898D58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215980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A6E4E0-CA73-4236-B9BE-F3012898D58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343385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A6E4E0-CA73-4236-B9BE-F3012898D58C}"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274573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A6E4E0-CA73-4236-B9BE-F3012898D58C}"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329170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6E4E0-CA73-4236-B9BE-F3012898D58C}"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417471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A6E4E0-CA73-4236-B9BE-F3012898D58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65270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A6E4E0-CA73-4236-B9BE-F3012898D58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2C8A-5157-4033-BFCD-E1459989C661}" type="slidenum">
              <a:rPr lang="en-US" smtClean="0"/>
              <a:t>‹#›</a:t>
            </a:fld>
            <a:endParaRPr lang="en-US"/>
          </a:p>
        </p:txBody>
      </p:sp>
    </p:spTree>
    <p:extLst>
      <p:ext uri="{BB962C8B-B14F-4D97-AF65-F5344CB8AC3E}">
        <p14:creationId xmlns:p14="http://schemas.microsoft.com/office/powerpoint/2010/main" val="107365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6E4E0-CA73-4236-B9BE-F3012898D58C}" type="datetimeFigureOut">
              <a:rPr lang="en-US" smtClean="0"/>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C2C8A-5157-4033-BFCD-E1459989C661}" type="slidenum">
              <a:rPr lang="en-US" smtClean="0"/>
              <a:t>‹#›</a:t>
            </a:fld>
            <a:endParaRPr lang="en-US"/>
          </a:p>
        </p:txBody>
      </p:sp>
    </p:spTree>
    <p:extLst>
      <p:ext uri="{BB962C8B-B14F-4D97-AF65-F5344CB8AC3E}">
        <p14:creationId xmlns:p14="http://schemas.microsoft.com/office/powerpoint/2010/main" val="340821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Chương</a:t>
            </a:r>
            <a:r>
              <a:rPr lang="en-US" dirty="0"/>
              <a:t> 6</a:t>
            </a:r>
          </a:p>
        </p:txBody>
      </p:sp>
      <p:sp>
        <p:nvSpPr>
          <p:cNvPr id="3" name="TextBox 2"/>
          <p:cNvSpPr txBox="1"/>
          <p:nvPr/>
        </p:nvSpPr>
        <p:spPr>
          <a:xfrm>
            <a:off x="762000" y="3513892"/>
            <a:ext cx="7467600" cy="677108"/>
          </a:xfrm>
          <a:prstGeom prst="rect">
            <a:avLst/>
          </a:prstGeom>
          <a:noFill/>
        </p:spPr>
        <p:txBody>
          <a:bodyPr wrap="square" rtlCol="0">
            <a:spAutoFit/>
          </a:bodyPr>
          <a:lstStyle/>
          <a:p>
            <a:pPr algn="ctr"/>
            <a:r>
              <a:rPr lang="en-US" sz="3800" dirty="0" err="1"/>
              <a:t>Cơ</a:t>
            </a:r>
            <a:r>
              <a:rPr lang="en-US" sz="3800" dirty="0"/>
              <a:t> </a:t>
            </a:r>
            <a:r>
              <a:rPr lang="en-US" sz="3800" dirty="0" err="1"/>
              <a:t>học</a:t>
            </a:r>
            <a:r>
              <a:rPr lang="en-US" sz="3800" dirty="0"/>
              <a:t> </a:t>
            </a:r>
            <a:r>
              <a:rPr lang="en-US" sz="3800" dirty="0" err="1"/>
              <a:t>tương</a:t>
            </a:r>
            <a:r>
              <a:rPr lang="en-US" sz="3800" dirty="0"/>
              <a:t> </a:t>
            </a:r>
            <a:r>
              <a:rPr lang="en-US" sz="3800" dirty="0" err="1"/>
              <a:t>đối</a:t>
            </a:r>
            <a:endParaRPr lang="en-US" sz="3800" dirty="0"/>
          </a:p>
        </p:txBody>
      </p:sp>
    </p:spTree>
    <p:extLst>
      <p:ext uri="{BB962C8B-B14F-4D97-AF65-F5344CB8AC3E}">
        <p14:creationId xmlns:p14="http://schemas.microsoft.com/office/powerpoint/2010/main" val="63007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0" y="685800"/>
            <a:ext cx="5814488" cy="461665"/>
          </a:xfrm>
          <a:prstGeom prst="rect">
            <a:avLst/>
          </a:prstGeom>
        </p:spPr>
        <p:txBody>
          <a:bodyPr wrap="square">
            <a:spAutoFit/>
          </a:bodyPr>
          <a:lstStyle/>
          <a:p>
            <a:r>
              <a:rPr lang="en-US" sz="2400" b="1" i="1" dirty="0" err="1">
                <a:latin typeface="Times New Roman" pitchFamily="18" charset="0"/>
              </a:rPr>
              <a:t>Hệ</a:t>
            </a:r>
            <a:r>
              <a:rPr lang="en-US" sz="2400" b="1" i="1" dirty="0">
                <a:latin typeface="Times New Roman" pitchFamily="18" charset="0"/>
              </a:rPr>
              <a:t> </a:t>
            </a:r>
            <a:r>
              <a:rPr lang="en-US" sz="2400" b="1" i="1" dirty="0" err="1">
                <a:latin typeface="Times New Roman" pitchFamily="18" charset="0"/>
              </a:rPr>
              <a:t>quả</a:t>
            </a:r>
            <a:r>
              <a:rPr lang="en-US" sz="2400" b="1" i="1" dirty="0">
                <a:latin typeface="Times New Roman" pitchFamily="18" charset="0"/>
              </a:rPr>
              <a:t> 3. </a:t>
            </a:r>
            <a:r>
              <a:rPr lang="en-US" sz="2400" b="1" i="1" dirty="0" err="1">
                <a:latin typeface="Times New Roman" pitchFamily="18" charset="0"/>
              </a:rPr>
              <a:t>Sự</a:t>
            </a:r>
            <a:r>
              <a:rPr lang="en-US" sz="2400" b="1" i="1" dirty="0">
                <a:latin typeface="Times New Roman" pitchFamily="18" charset="0"/>
              </a:rPr>
              <a:t> </a:t>
            </a:r>
            <a:r>
              <a:rPr lang="en-US" sz="2400" b="1" i="1" dirty="0" err="1">
                <a:latin typeface="Times New Roman" pitchFamily="18" charset="0"/>
              </a:rPr>
              <a:t>giãn</a:t>
            </a:r>
            <a:r>
              <a:rPr lang="en-US" sz="2400" b="1" i="1" dirty="0">
                <a:latin typeface="Times New Roman" pitchFamily="18" charset="0"/>
              </a:rPr>
              <a:t> </a:t>
            </a:r>
            <a:r>
              <a:rPr lang="en-US" sz="2400" b="1" i="1" dirty="0" err="1">
                <a:latin typeface="Times New Roman" pitchFamily="18" charset="0"/>
              </a:rPr>
              <a:t>của</a:t>
            </a:r>
            <a:r>
              <a:rPr lang="en-US" sz="2400" b="1" i="1" dirty="0">
                <a:latin typeface="Times New Roman" pitchFamily="18" charset="0"/>
              </a:rPr>
              <a:t> </a:t>
            </a:r>
            <a:r>
              <a:rPr lang="en-US" sz="2400" b="1" i="1" dirty="0" err="1">
                <a:latin typeface="Times New Roman" pitchFamily="18" charset="0"/>
              </a:rPr>
              <a:t>thời</a:t>
            </a:r>
            <a:r>
              <a:rPr lang="en-US" sz="2400" b="1" i="1" dirty="0">
                <a:latin typeface="Times New Roman" pitchFamily="18" charset="0"/>
              </a:rPr>
              <a:t> </a:t>
            </a:r>
            <a:r>
              <a:rPr lang="en-US" sz="2400" b="1" i="1" dirty="0" err="1">
                <a:latin typeface="Times New Roman" pitchFamily="18" charset="0"/>
              </a:rPr>
              <a:t>gian</a:t>
            </a:r>
            <a:endParaRPr lang="en-US" sz="2400" b="1" i="1" dirty="0">
              <a:latin typeface="Times New Roman" pitchFamily="18" charset="0"/>
            </a:endParaRPr>
          </a:p>
        </p:txBody>
      </p:sp>
      <p:sp>
        <p:nvSpPr>
          <p:cNvPr id="3" name="Rectangle 2"/>
          <p:cNvSpPr/>
          <p:nvPr/>
        </p:nvSpPr>
        <p:spPr>
          <a:xfrm>
            <a:off x="76200" y="1147465"/>
            <a:ext cx="8915400" cy="461665"/>
          </a:xfrm>
          <a:prstGeom prst="rect">
            <a:avLst/>
          </a:prstGeom>
        </p:spPr>
        <p:txBody>
          <a:bodyPr wrap="square">
            <a:spAutoFit/>
          </a:bodyPr>
          <a:lstStyle/>
          <a:p>
            <a:r>
              <a:rPr lang="en-US" sz="2400" dirty="0">
                <a:latin typeface="Times New Roman" pitchFamily="18" charset="0"/>
              </a:rPr>
              <a:t>2 </a:t>
            </a:r>
            <a:r>
              <a:rPr lang="en-US" sz="2400" dirty="0" err="1">
                <a:latin typeface="Times New Roman" pitchFamily="18" charset="0"/>
              </a:rPr>
              <a:t>biến</a:t>
            </a:r>
            <a:r>
              <a:rPr lang="en-US" sz="2400" dirty="0">
                <a:latin typeface="Times New Roman" pitchFamily="18" charset="0"/>
              </a:rPr>
              <a:t> </a:t>
            </a:r>
            <a:r>
              <a:rPr lang="en-US" sz="2400" dirty="0" err="1">
                <a:latin typeface="Times New Roman" pitchFamily="18" charset="0"/>
              </a:rPr>
              <a:t>cố</a:t>
            </a:r>
            <a:r>
              <a:rPr lang="en-US" sz="2400" dirty="0">
                <a:latin typeface="Times New Roman" pitchFamily="18" charset="0"/>
              </a:rPr>
              <a:t> </a:t>
            </a:r>
            <a:r>
              <a:rPr lang="en-US" sz="2400" dirty="0" err="1">
                <a:latin typeface="Times New Roman" pitchFamily="18" charset="0"/>
              </a:rPr>
              <a:t>xảy</a:t>
            </a:r>
            <a:r>
              <a:rPr lang="en-US" sz="2400" dirty="0">
                <a:latin typeface="Times New Roman" pitchFamily="18" charset="0"/>
              </a:rPr>
              <a:t> ra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cùng</a:t>
            </a:r>
            <a:r>
              <a:rPr lang="en-US" sz="2400" dirty="0">
                <a:latin typeface="Times New Roman" pitchFamily="18" charset="0"/>
              </a:rPr>
              <a:t> 1 </a:t>
            </a:r>
            <a:r>
              <a:rPr lang="en-US" sz="2400" dirty="0" err="1">
                <a:latin typeface="Times New Roman" pitchFamily="18" charset="0"/>
              </a:rPr>
              <a:t>vị</a:t>
            </a:r>
            <a:r>
              <a:rPr lang="en-US" sz="2400" dirty="0">
                <a:latin typeface="Times New Roman" pitchFamily="18" charset="0"/>
              </a:rPr>
              <a:t> </a:t>
            </a:r>
            <a:r>
              <a:rPr lang="en-US" sz="2400" dirty="0" err="1">
                <a:latin typeface="Times New Roman" pitchFamily="18" charset="0"/>
              </a:rPr>
              <a:t>trí</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K’(</a:t>
            </a:r>
            <a:r>
              <a:rPr lang="en-US" sz="2400" dirty="0" err="1">
                <a:latin typeface="Times New Roman" pitchFamily="18" charset="0"/>
              </a:rPr>
              <a:t>đồng</a:t>
            </a:r>
            <a:r>
              <a:rPr lang="en-US" sz="2400" dirty="0">
                <a:latin typeface="Times New Roman" pitchFamily="18" charset="0"/>
              </a:rPr>
              <a:t> </a:t>
            </a:r>
            <a:r>
              <a:rPr lang="en-US" sz="2400" dirty="0" err="1">
                <a:latin typeface="Times New Roman" pitchFamily="18" charset="0"/>
              </a:rPr>
              <a:t>hồ</a:t>
            </a:r>
            <a:r>
              <a:rPr lang="en-US" sz="2400" dirty="0">
                <a:latin typeface="Times New Roman" pitchFamily="18" charset="0"/>
              </a:rPr>
              <a:t> </a:t>
            </a:r>
            <a:r>
              <a:rPr lang="en-US" sz="2400" dirty="0" err="1">
                <a:latin typeface="Times New Roman" pitchFamily="18" charset="0"/>
              </a:rPr>
              <a:t>đứng</a:t>
            </a:r>
            <a:r>
              <a:rPr lang="en-US" sz="2400" dirty="0">
                <a:latin typeface="Times New Roman" pitchFamily="18" charset="0"/>
              </a:rPr>
              <a:t> </a:t>
            </a:r>
            <a:r>
              <a:rPr lang="en-US" sz="2400" dirty="0" err="1">
                <a:latin typeface="Times New Roman" pitchFamily="18" charset="0"/>
              </a:rPr>
              <a:t>yên</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K’)</a:t>
            </a:r>
          </a:p>
        </p:txBody>
      </p:sp>
      <p:sp>
        <p:nvSpPr>
          <p:cNvPr id="6" name="Rectangle 5"/>
          <p:cNvSpPr/>
          <p:nvPr/>
        </p:nvSpPr>
        <p:spPr>
          <a:xfrm>
            <a:off x="76200" y="1976735"/>
            <a:ext cx="6745775" cy="461665"/>
          </a:xfrm>
          <a:prstGeom prst="rect">
            <a:avLst/>
          </a:prstGeom>
        </p:spPr>
        <p:txBody>
          <a:bodyPr wrap="square">
            <a:spAutoFit/>
          </a:bodyPr>
          <a:lstStyle/>
          <a:p>
            <a:r>
              <a:rPr lang="en-US" sz="2400" dirty="0" err="1">
                <a:latin typeface="Times New Roman" pitchFamily="18" charset="0"/>
              </a:rPr>
              <a:t>Khoảng</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gian</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biến</a:t>
            </a:r>
            <a:r>
              <a:rPr lang="en-US" sz="2400" dirty="0">
                <a:latin typeface="Times New Roman" pitchFamily="18" charset="0"/>
              </a:rPr>
              <a:t> </a:t>
            </a:r>
            <a:r>
              <a:rPr lang="en-US" sz="2400" dirty="0" err="1">
                <a:latin typeface="Times New Roman" pitchFamily="18" charset="0"/>
              </a:rPr>
              <a:t>cố</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K’:</a:t>
            </a:r>
          </a:p>
        </p:txBody>
      </p:sp>
      <p:sp>
        <p:nvSpPr>
          <p:cNvPr id="7" name="Rectangle 6"/>
          <p:cNvSpPr/>
          <p:nvPr/>
        </p:nvSpPr>
        <p:spPr>
          <a:xfrm>
            <a:off x="5964795" y="1977011"/>
            <a:ext cx="4169805" cy="461665"/>
          </a:xfrm>
          <a:prstGeom prst="rect">
            <a:avLst/>
          </a:prstGeom>
        </p:spPr>
        <p:txBody>
          <a:bodyPr wrap="square">
            <a:spAutoFit/>
          </a:bodyPr>
          <a:lstStyle/>
          <a:p>
            <a:r>
              <a:rPr lang="el-GR" sz="2400" i="1" dirty="0">
                <a:latin typeface="Times New Roman" pitchFamily="18" charset="0"/>
                <a:cs typeface="Times New Roman" pitchFamily="18" charset="0"/>
              </a:rPr>
              <a:t>Δ</a:t>
            </a:r>
            <a:r>
              <a:rPr lang="en-US" sz="2400" i="1" dirty="0">
                <a:latin typeface="Times New Roman" pitchFamily="18" charset="0"/>
                <a:cs typeface="Times New Roman" pitchFamily="18" charset="0"/>
              </a:rPr>
              <a:t>t’= t’</a:t>
            </a:r>
            <a:r>
              <a:rPr lang="en-US" sz="2400" i="1" baseline="-25000" dirty="0">
                <a:latin typeface="Times New Roman" pitchFamily="18" charset="0"/>
                <a:cs typeface="Times New Roman" pitchFamily="18" charset="0"/>
              </a:rPr>
              <a:t>2</a:t>
            </a:r>
            <a:r>
              <a:rPr lang="en-US" sz="2400" i="1" dirty="0">
                <a:latin typeface="Times New Roman" pitchFamily="18" charset="0"/>
                <a:cs typeface="Times New Roman" pitchFamily="18" charset="0"/>
              </a:rPr>
              <a:t> – t’</a:t>
            </a:r>
            <a:r>
              <a:rPr lang="en-US" sz="2400" i="1" baseline="-25000" dirty="0">
                <a:latin typeface="Times New Roman" pitchFamily="18" charset="0"/>
                <a:cs typeface="Times New Roman" pitchFamily="18" charset="0"/>
              </a:rPr>
              <a:t>1</a:t>
            </a:r>
          </a:p>
        </p:txBody>
      </p:sp>
      <p:sp>
        <p:nvSpPr>
          <p:cNvPr id="8" name="Rectangle 7"/>
          <p:cNvSpPr/>
          <p:nvPr/>
        </p:nvSpPr>
        <p:spPr>
          <a:xfrm>
            <a:off x="76200" y="2532460"/>
            <a:ext cx="6732951" cy="461665"/>
          </a:xfrm>
          <a:prstGeom prst="rect">
            <a:avLst/>
          </a:prstGeom>
        </p:spPr>
        <p:txBody>
          <a:bodyPr wrap="square">
            <a:spAutoFit/>
          </a:bodyPr>
          <a:lstStyle/>
          <a:p>
            <a:r>
              <a:rPr lang="en-US" sz="2400" dirty="0" err="1">
                <a:latin typeface="Times New Roman" pitchFamily="18" charset="0"/>
                <a:cs typeface="Times New Roman" pitchFamily="18" charset="0"/>
              </a:rPr>
              <a:t>Khoảng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biến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K:</a:t>
            </a:r>
          </a:p>
        </p:txBody>
      </p:sp>
      <p:graphicFrame>
        <p:nvGraphicFramePr>
          <p:cNvPr id="9" name="Object 8"/>
          <p:cNvGraphicFramePr>
            <a:graphicFrameLocks noChangeAspect="1"/>
          </p:cNvGraphicFramePr>
          <p:nvPr>
            <p:extLst>
              <p:ext uri="{D42A27DB-BD31-4B8C-83A1-F6EECF244321}">
                <p14:modId xmlns:p14="http://schemas.microsoft.com/office/powerpoint/2010/main" val="3634274449"/>
              </p:ext>
            </p:extLst>
          </p:nvPr>
        </p:nvGraphicFramePr>
        <p:xfrm>
          <a:off x="251356" y="2971800"/>
          <a:ext cx="5311775" cy="1671638"/>
        </p:xfrm>
        <a:graphic>
          <a:graphicData uri="http://schemas.openxmlformats.org/presentationml/2006/ole">
            <mc:AlternateContent xmlns:mc="http://schemas.openxmlformats.org/markup-compatibility/2006">
              <mc:Choice xmlns:v="urn:schemas-microsoft-com:vml" Requires="v">
                <p:oleObj spid="_x0000_s5185" name="Equation" r:id="rId3" imgW="2628720" imgH="825480" progId="Equation.3">
                  <p:embed/>
                </p:oleObj>
              </mc:Choice>
              <mc:Fallback>
                <p:oleObj name="Equation" r:id="rId3" imgW="2628720" imgH="825480" progId="Equation.3">
                  <p:embed/>
                  <p:pic>
                    <p:nvPicPr>
                      <p:cNvPr id="0" name="Object 4"/>
                      <p:cNvPicPr>
                        <a:picLocks noChangeAspect="1" noChangeArrowheads="1"/>
                      </p:cNvPicPr>
                      <p:nvPr/>
                    </p:nvPicPr>
                    <p:blipFill>
                      <a:blip r:embed="rId4"/>
                      <a:srcRect/>
                      <a:stretch>
                        <a:fillRect/>
                      </a:stretch>
                    </p:blipFill>
                    <p:spPr bwMode="auto">
                      <a:xfrm>
                        <a:off x="251356" y="2971800"/>
                        <a:ext cx="5311775" cy="1671638"/>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430688"/>
              </p:ext>
            </p:extLst>
          </p:nvPr>
        </p:nvGraphicFramePr>
        <p:xfrm>
          <a:off x="5562600" y="3124200"/>
          <a:ext cx="3329354" cy="1044273"/>
        </p:xfrm>
        <a:graphic>
          <a:graphicData uri="http://schemas.openxmlformats.org/presentationml/2006/ole">
            <mc:AlternateContent xmlns:mc="http://schemas.openxmlformats.org/markup-compatibility/2006">
              <mc:Choice xmlns:v="urn:schemas-microsoft-com:vml" Requires="v">
                <p:oleObj spid="_x0000_s5186" name="Equation" r:id="rId5" imgW="1473120" imgH="457200" progId="Equation.3">
                  <p:embed/>
                </p:oleObj>
              </mc:Choice>
              <mc:Fallback>
                <p:oleObj name="Equation" r:id="rId5" imgW="1473120" imgH="457200" progId="Equation.3">
                  <p:embed/>
                  <p:pic>
                    <p:nvPicPr>
                      <p:cNvPr id="0" name="Object 7"/>
                      <p:cNvPicPr>
                        <a:picLocks noChangeAspect="1" noChangeArrowheads="1"/>
                      </p:cNvPicPr>
                      <p:nvPr/>
                    </p:nvPicPr>
                    <p:blipFill>
                      <a:blip r:embed="rId6"/>
                      <a:srcRect/>
                      <a:stretch>
                        <a:fillRect/>
                      </a:stretch>
                    </p:blipFill>
                    <p:spPr bwMode="auto">
                      <a:xfrm>
                        <a:off x="5562600" y="3124200"/>
                        <a:ext cx="3329354" cy="1044273"/>
                      </a:xfrm>
                      <a:prstGeom prst="rect">
                        <a:avLst/>
                      </a:prstGeom>
                      <a:noFill/>
                      <a:ln>
                        <a:noFill/>
                      </a:ln>
                    </p:spPr>
                  </p:pic>
                </p:oleObj>
              </mc:Fallback>
            </mc:AlternateContent>
          </a:graphicData>
        </a:graphic>
      </p:graphicFrame>
      <p:sp>
        <p:nvSpPr>
          <p:cNvPr id="12" name="Rectangle 11"/>
          <p:cNvSpPr/>
          <p:nvPr/>
        </p:nvSpPr>
        <p:spPr>
          <a:xfrm>
            <a:off x="228600" y="4724400"/>
            <a:ext cx="8763000" cy="830997"/>
          </a:xfrm>
          <a:prstGeom prst="rect">
            <a:avLst/>
          </a:prstGeom>
        </p:spPr>
        <p:txBody>
          <a:bodyPr wrap="square">
            <a:spAutoFit/>
          </a:bodyPr>
          <a:lstStyle/>
          <a:p>
            <a:r>
              <a:rPr lang="en-US" sz="2400" i="1" dirty="0" err="1">
                <a:solidFill>
                  <a:srgbClr val="FF0000"/>
                </a:solidFill>
                <a:latin typeface="Times New Roman" pitchFamily="18" charset="0"/>
                <a:cs typeface="Times New Roman" pitchFamily="18" charset="0"/>
              </a:rPr>
              <a:t>Khoảng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thời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gian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của</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một</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quá</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trình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trong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hệ</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chuyển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động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bao</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giờ</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cũng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nhỏ</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hơn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khoảng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thời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gian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của</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quá</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trình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đó</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trong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hệ</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đứng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yên</a:t>
            </a:r>
            <a:endParaRPr lang="en-US" sz="2400"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76200" y="685800"/>
            <a:ext cx="6092904" cy="461665"/>
          </a:xfrm>
          <a:prstGeom prst="rect">
            <a:avLst/>
          </a:prstGeom>
        </p:spPr>
        <p:txBody>
          <a:bodyPr wrap="square">
            <a:spAutoFit/>
          </a:bodyPr>
          <a:lstStyle/>
          <a:p>
            <a:r>
              <a:rPr lang="en-US" sz="2400" b="1" dirty="0">
                <a:solidFill>
                  <a:schemeClr val="hlink"/>
                </a:solidFill>
                <a:latin typeface="Times New Roman" pitchFamily="18" charset="0"/>
              </a:rPr>
              <a:t>V. </a:t>
            </a:r>
            <a:r>
              <a:rPr lang="en-US" sz="2400" b="1" dirty="0" err="1">
                <a:solidFill>
                  <a:schemeClr val="hlink"/>
                </a:solidFill>
                <a:latin typeface="Times New Roman" pitchFamily="18" charset="0"/>
              </a:rPr>
              <a:t>Động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lực</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học</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tương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đối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tính</a:t>
            </a:r>
            <a:endParaRPr lang="en-US" sz="2400" b="1" dirty="0">
              <a:solidFill>
                <a:schemeClr val="hlink"/>
              </a:solidFill>
              <a:latin typeface="Times New Roman" pitchFamily="18" charset="0"/>
            </a:endParaRPr>
          </a:p>
        </p:txBody>
      </p:sp>
      <p:sp>
        <p:nvSpPr>
          <p:cNvPr id="3" name="Rectangle 2"/>
          <p:cNvSpPr/>
          <p:nvPr/>
        </p:nvSpPr>
        <p:spPr>
          <a:xfrm>
            <a:off x="152400" y="1147465"/>
            <a:ext cx="8915400" cy="830997"/>
          </a:xfrm>
          <a:prstGeom prst="rect">
            <a:avLst/>
          </a:prstGeom>
        </p:spPr>
        <p:txBody>
          <a:bodyPr wrap="square">
            <a:spAutoFit/>
          </a:bodyPr>
          <a:lstStyle/>
          <a:p>
            <a:r>
              <a:rPr lang="en-US" sz="2400" b="1" i="1" dirty="0" err="1">
                <a:latin typeface="Times New Roman" pitchFamily="18" charset="0"/>
              </a:rPr>
              <a:t>Khối</a:t>
            </a:r>
            <a:r>
              <a:rPr lang="en-US" sz="2400" b="1" i="1" dirty="0">
                <a:latin typeface="Times New Roman" pitchFamily="18" charset="0"/>
              </a:rPr>
              <a:t> </a:t>
            </a:r>
            <a:r>
              <a:rPr lang="en-US" sz="2400" b="1" i="1" dirty="0" err="1">
                <a:latin typeface="Times New Roman" pitchFamily="18" charset="0"/>
              </a:rPr>
              <a:t>lượng</a:t>
            </a:r>
            <a:r>
              <a:rPr lang="en-US" sz="2400" b="1" i="1" dirty="0">
                <a:latin typeface="Times New Roman" pitchFamily="18" charset="0"/>
              </a:rPr>
              <a:t> </a:t>
            </a:r>
            <a:r>
              <a:rPr lang="en-US" sz="2400" b="1" i="1" dirty="0" err="1">
                <a:latin typeface="Times New Roman" pitchFamily="18" charset="0"/>
              </a:rPr>
              <a:t>của</a:t>
            </a:r>
            <a:r>
              <a:rPr lang="en-US" sz="2400" b="1" i="1" dirty="0">
                <a:latin typeface="Times New Roman" pitchFamily="18" charset="0"/>
              </a:rPr>
              <a:t> </a:t>
            </a:r>
            <a:r>
              <a:rPr lang="en-US" sz="2400" b="1" i="1" dirty="0" err="1">
                <a:latin typeface="Times New Roman" pitchFamily="18" charset="0"/>
              </a:rPr>
              <a:t>vật</a:t>
            </a:r>
            <a:r>
              <a:rPr lang="en-US" sz="2400" b="1" i="1" dirty="0">
                <a:latin typeface="Times New Roman" pitchFamily="18" charset="0"/>
              </a:rPr>
              <a:t> </a:t>
            </a:r>
            <a:r>
              <a:rPr lang="en-US" sz="2400" b="1" i="1" dirty="0" err="1">
                <a:latin typeface="Times New Roman" pitchFamily="18" charset="0"/>
              </a:rPr>
              <a:t>khi</a:t>
            </a:r>
            <a:r>
              <a:rPr lang="en-US" sz="2400" b="1" i="1" dirty="0">
                <a:latin typeface="Times New Roman" pitchFamily="18" charset="0"/>
              </a:rPr>
              <a:t> </a:t>
            </a:r>
            <a:r>
              <a:rPr lang="en-US" sz="2400" b="1" i="1" dirty="0" err="1">
                <a:latin typeface="Times New Roman" pitchFamily="18" charset="0"/>
              </a:rPr>
              <a:t>chuyển</a:t>
            </a:r>
            <a:r>
              <a:rPr lang="en-US" sz="2400" b="1" i="1" dirty="0">
                <a:latin typeface="Times New Roman" pitchFamily="18" charset="0"/>
              </a:rPr>
              <a:t> </a:t>
            </a:r>
            <a:r>
              <a:rPr lang="en-US" sz="2400" b="1" i="1" dirty="0" err="1">
                <a:latin typeface="Times New Roman" pitchFamily="18" charset="0"/>
              </a:rPr>
              <a:t>động</a:t>
            </a:r>
            <a:r>
              <a:rPr lang="en-US" sz="2400" b="1" i="1" dirty="0">
                <a:latin typeface="Times New Roman" pitchFamily="18" charset="0"/>
              </a:rPr>
              <a:t> </a:t>
            </a:r>
            <a:r>
              <a:rPr lang="en-US" sz="2400" b="1" i="1" dirty="0" err="1">
                <a:latin typeface="Times New Roman" pitchFamily="18" charset="0"/>
              </a:rPr>
              <a:t>với</a:t>
            </a:r>
            <a:r>
              <a:rPr lang="en-US" sz="2400" b="1" i="1" dirty="0">
                <a:latin typeface="Times New Roman" pitchFamily="18" charset="0"/>
              </a:rPr>
              <a:t> </a:t>
            </a:r>
            <a:r>
              <a:rPr lang="en-US" sz="2400" b="1" i="1" dirty="0" err="1">
                <a:latin typeface="Times New Roman" pitchFamily="18" charset="0"/>
              </a:rPr>
              <a:t>vận</a:t>
            </a:r>
            <a:r>
              <a:rPr lang="en-US" sz="2400" b="1" i="1" dirty="0">
                <a:latin typeface="Times New Roman" pitchFamily="18" charset="0"/>
              </a:rPr>
              <a:t> </a:t>
            </a:r>
            <a:r>
              <a:rPr lang="en-US" sz="2400" b="1" i="1" dirty="0" err="1">
                <a:latin typeface="Times New Roman" pitchFamily="18" charset="0"/>
              </a:rPr>
              <a:t>tốc</a:t>
            </a:r>
            <a:r>
              <a:rPr lang="en-US" sz="2400" b="1" i="1" dirty="0">
                <a:latin typeface="Times New Roman" pitchFamily="18" charset="0"/>
              </a:rPr>
              <a:t> </a:t>
            </a:r>
            <a:r>
              <a:rPr lang="en-US" sz="2400" b="1" i="1" dirty="0" err="1">
                <a:latin typeface="Times New Roman" pitchFamily="18" charset="0"/>
              </a:rPr>
              <a:t>gần</a:t>
            </a:r>
            <a:r>
              <a:rPr lang="en-US" sz="2400" b="1" i="1" dirty="0">
                <a:latin typeface="Times New Roman" pitchFamily="18" charset="0"/>
              </a:rPr>
              <a:t> </a:t>
            </a:r>
            <a:r>
              <a:rPr lang="en-US" sz="2400" b="1" i="1" dirty="0" err="1">
                <a:latin typeface="Times New Roman" pitchFamily="18" charset="0"/>
              </a:rPr>
              <a:t>bằng</a:t>
            </a:r>
            <a:r>
              <a:rPr lang="en-US" sz="2400" b="1" i="1" dirty="0">
                <a:latin typeface="Times New Roman" pitchFamily="18" charset="0"/>
              </a:rPr>
              <a:t> </a:t>
            </a:r>
            <a:r>
              <a:rPr lang="en-US" sz="2400" b="1" i="1" dirty="0" err="1">
                <a:latin typeface="Times New Roman" pitchFamily="18" charset="0"/>
              </a:rPr>
              <a:t>vận</a:t>
            </a:r>
            <a:r>
              <a:rPr lang="en-US" sz="2400" b="1" i="1" dirty="0">
                <a:latin typeface="Times New Roman" pitchFamily="18" charset="0"/>
              </a:rPr>
              <a:t> </a:t>
            </a:r>
            <a:r>
              <a:rPr lang="en-US" sz="2400" b="1" i="1" dirty="0" err="1">
                <a:latin typeface="Times New Roman" pitchFamily="18" charset="0"/>
              </a:rPr>
              <a:t>tốc</a:t>
            </a:r>
            <a:r>
              <a:rPr lang="en-US" sz="2400" b="1" i="1" dirty="0">
                <a:latin typeface="Times New Roman" pitchFamily="18" charset="0"/>
              </a:rPr>
              <a:t> </a:t>
            </a:r>
            <a:r>
              <a:rPr lang="en-US" sz="2400" b="1" i="1" dirty="0" err="1">
                <a:latin typeface="Times New Roman" pitchFamily="18" charset="0"/>
              </a:rPr>
              <a:t>ánh</a:t>
            </a:r>
            <a:r>
              <a:rPr lang="en-US" sz="2400" b="1" i="1" dirty="0">
                <a:latin typeface="Times New Roman" pitchFamily="18" charset="0"/>
              </a:rPr>
              <a:t> </a:t>
            </a:r>
            <a:r>
              <a:rPr lang="en-US" sz="2400" b="1" i="1" dirty="0" err="1">
                <a:latin typeface="Times New Roman" pitchFamily="18" charset="0"/>
              </a:rPr>
              <a:t>sáng</a:t>
            </a:r>
            <a:r>
              <a:rPr lang="en-US" sz="2400" b="1" i="1" dirty="0">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3662522689"/>
              </p:ext>
            </p:extLst>
          </p:nvPr>
        </p:nvGraphicFramePr>
        <p:xfrm>
          <a:off x="3194050" y="1752600"/>
          <a:ext cx="1474788" cy="1162050"/>
        </p:xfrm>
        <a:graphic>
          <a:graphicData uri="http://schemas.openxmlformats.org/presentationml/2006/ole">
            <mc:AlternateContent xmlns:mc="http://schemas.openxmlformats.org/markup-compatibility/2006">
              <mc:Choice xmlns:v="urn:schemas-microsoft-com:vml" Requires="v">
                <p:oleObj spid="_x0000_s6204" name="Equation" r:id="rId3" imgW="825480" imgH="647640" progId="Equation.3">
                  <p:embed/>
                </p:oleObj>
              </mc:Choice>
              <mc:Fallback>
                <p:oleObj name="Equation" r:id="rId3" imgW="825480" imgH="647640" progId="Equation.3">
                  <p:embed/>
                  <p:pic>
                    <p:nvPicPr>
                      <p:cNvPr id="0" name="Object 4"/>
                      <p:cNvPicPr>
                        <a:picLocks noChangeAspect="1" noChangeArrowheads="1"/>
                      </p:cNvPicPr>
                      <p:nvPr/>
                    </p:nvPicPr>
                    <p:blipFill>
                      <a:blip r:embed="rId4"/>
                      <a:srcRect/>
                      <a:stretch>
                        <a:fillRect/>
                      </a:stretch>
                    </p:blipFill>
                    <p:spPr bwMode="auto">
                      <a:xfrm>
                        <a:off x="3194050" y="1752600"/>
                        <a:ext cx="1474788" cy="1162050"/>
                      </a:xfrm>
                      <a:prstGeom prst="rect">
                        <a:avLst/>
                      </a:prstGeom>
                      <a:noFill/>
                      <a:ln w="9525">
                        <a:solidFill>
                          <a:schemeClr val="folHlink"/>
                        </a:solidFill>
                        <a:miter lim="800000"/>
                        <a:headEnd/>
                        <a:tailEnd/>
                      </a:ln>
                    </p:spPr>
                  </p:pic>
                </p:oleObj>
              </mc:Fallback>
            </mc:AlternateContent>
          </a:graphicData>
        </a:graphic>
      </p:graphicFrame>
      <p:sp>
        <p:nvSpPr>
          <p:cNvPr id="7" name="Rectangle 6"/>
          <p:cNvSpPr/>
          <p:nvPr/>
        </p:nvSpPr>
        <p:spPr>
          <a:xfrm>
            <a:off x="165066" y="3124200"/>
            <a:ext cx="5473734" cy="461665"/>
          </a:xfrm>
          <a:prstGeom prst="rect">
            <a:avLst/>
          </a:prstGeom>
        </p:spPr>
        <p:txBody>
          <a:bodyPr wrap="square">
            <a:spAutoFit/>
          </a:bodyPr>
          <a:lstStyle/>
          <a:p>
            <a:r>
              <a:rPr lang="en-US" sz="2400" b="1" i="1" dirty="0" err="1">
                <a:latin typeface="Times New Roman" pitchFamily="18" charset="0"/>
              </a:rPr>
              <a:t>Động</a:t>
            </a:r>
            <a:r>
              <a:rPr lang="en-US" sz="2400" b="1" i="1" dirty="0">
                <a:latin typeface="Times New Roman" pitchFamily="18" charset="0"/>
              </a:rPr>
              <a:t> </a:t>
            </a:r>
            <a:r>
              <a:rPr lang="en-US" sz="2400" b="1" i="1" dirty="0" err="1">
                <a:latin typeface="Times New Roman" pitchFamily="18" charset="0"/>
              </a:rPr>
              <a:t>lượng</a:t>
            </a:r>
            <a:r>
              <a:rPr lang="en-US" sz="2400" b="1" i="1" dirty="0">
                <a:latin typeface="Times New Roman" pitchFamily="18" charset="0"/>
              </a:rPr>
              <a:t> </a:t>
            </a:r>
            <a:r>
              <a:rPr lang="en-US" sz="2400" b="1" i="1" dirty="0" err="1">
                <a:latin typeface="Times New Roman" pitchFamily="18" charset="0"/>
              </a:rPr>
              <a:t>của</a:t>
            </a:r>
            <a:r>
              <a:rPr lang="en-US" sz="2400" b="1" i="1" dirty="0">
                <a:latin typeface="Times New Roman" pitchFamily="18" charset="0"/>
              </a:rPr>
              <a:t> </a:t>
            </a:r>
            <a:r>
              <a:rPr lang="en-US" sz="2400" b="1" i="1" dirty="0" err="1">
                <a:latin typeface="Times New Roman" pitchFamily="18" charset="0"/>
              </a:rPr>
              <a:t>vật</a:t>
            </a:r>
            <a:r>
              <a:rPr lang="en-US" sz="2400" b="1" i="1"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581424874"/>
              </p:ext>
            </p:extLst>
          </p:nvPr>
        </p:nvGraphicFramePr>
        <p:xfrm>
          <a:off x="2811463" y="3913188"/>
          <a:ext cx="2290762" cy="1136650"/>
        </p:xfrm>
        <a:graphic>
          <a:graphicData uri="http://schemas.openxmlformats.org/presentationml/2006/ole">
            <mc:AlternateContent xmlns:mc="http://schemas.openxmlformats.org/markup-compatibility/2006">
              <mc:Choice xmlns:v="urn:schemas-microsoft-com:vml" Requires="v">
                <p:oleObj spid="_x0000_s6205" name="Equation" r:id="rId5" imgW="1307880" imgH="647640" progId="Equation.3">
                  <p:embed/>
                </p:oleObj>
              </mc:Choice>
              <mc:Fallback>
                <p:oleObj name="Equation" r:id="rId5" imgW="1307880" imgH="647640" progId="Equation.3">
                  <p:embed/>
                  <p:pic>
                    <p:nvPicPr>
                      <p:cNvPr id="0" name="Object 7"/>
                      <p:cNvPicPr>
                        <a:picLocks noChangeAspect="1" noChangeArrowheads="1"/>
                      </p:cNvPicPr>
                      <p:nvPr/>
                    </p:nvPicPr>
                    <p:blipFill>
                      <a:blip r:embed="rId6"/>
                      <a:srcRect/>
                      <a:stretch>
                        <a:fillRect/>
                      </a:stretch>
                    </p:blipFill>
                    <p:spPr bwMode="auto">
                      <a:xfrm>
                        <a:off x="2811463" y="3913188"/>
                        <a:ext cx="2290762" cy="1136650"/>
                      </a:xfrm>
                      <a:prstGeom prst="rect">
                        <a:avLst/>
                      </a:prstGeom>
                      <a:noFill/>
                      <a:ln w="9525">
                        <a:solidFill>
                          <a:schemeClr val="folHlink"/>
                        </a:solidFill>
                        <a:miter lim="800000"/>
                        <a:headEnd/>
                        <a:tailEnd/>
                      </a:ln>
                    </p:spPr>
                  </p:pic>
                </p:oleObj>
              </mc:Fallback>
            </mc:AlternateContent>
          </a:graphicData>
        </a:graphic>
      </p:graphicFrame>
      <p:sp>
        <p:nvSpPr>
          <p:cNvPr id="9" name="Rectangle 8">
            <a:extLst>
              <a:ext uri="{FF2B5EF4-FFF2-40B4-BE49-F238E27FC236}">
                <a16:creationId xmlns:a16="http://schemas.microsoft.com/office/drawing/2014/main" id="{FCF5B0C3-31F6-4EC4-9EB1-E96DD1443674}"/>
              </a:ext>
            </a:extLst>
          </p:cNvPr>
          <p:cNvSpPr/>
          <p:nvPr/>
        </p:nvSpPr>
        <p:spPr>
          <a:xfrm>
            <a:off x="304800" y="5486400"/>
            <a:ext cx="7924800" cy="461665"/>
          </a:xfrm>
          <a:prstGeom prst="rect">
            <a:avLst/>
          </a:prstGeom>
        </p:spPr>
        <p:txBody>
          <a:bodyPr wrap="square">
            <a:spAutoFit/>
          </a:bodyPr>
          <a:lstStyle/>
          <a:p>
            <a:r>
              <a:rPr lang="en-US" sz="2400" b="1" i="1" dirty="0" err="1">
                <a:latin typeface="Times New Roman" panose="02020603050405020304" pitchFamily="18" charset="0"/>
                <a:ea typeface="Times New Roman" panose="02020603050405020304" pitchFamily="18" charset="0"/>
              </a:rPr>
              <a:t>Mối</a:t>
            </a:r>
            <a:r>
              <a:rPr lang="en-US" sz="2400" b="1" i="1" dirty="0">
                <a:latin typeface="Times New Roman" panose="02020603050405020304" pitchFamily="18" charset="0"/>
                <a:ea typeface="Times New Roman" panose="02020603050405020304" pitchFamily="18" charset="0"/>
              </a:rPr>
              <a:t> </a:t>
            </a:r>
            <a:r>
              <a:rPr lang="en-US" sz="2400" b="1" i="1" dirty="0" err="1">
                <a:latin typeface="Times New Roman" panose="02020603050405020304" pitchFamily="18" charset="0"/>
                <a:ea typeface="Times New Roman" panose="02020603050405020304" pitchFamily="18" charset="0"/>
              </a:rPr>
              <a:t>liên</a:t>
            </a:r>
            <a:r>
              <a:rPr lang="en-US" sz="2400" b="1" i="1" dirty="0">
                <a:latin typeface="Times New Roman" panose="02020603050405020304" pitchFamily="18" charset="0"/>
                <a:ea typeface="Times New Roman" panose="02020603050405020304" pitchFamily="18" charset="0"/>
              </a:rPr>
              <a:t> </a:t>
            </a:r>
            <a:r>
              <a:rPr lang="en-US" sz="2400" b="1" i="1" dirty="0" err="1">
                <a:latin typeface="Times New Roman" panose="02020603050405020304" pitchFamily="18" charset="0"/>
                <a:ea typeface="Times New Roman" panose="02020603050405020304" pitchFamily="18" charset="0"/>
              </a:rPr>
              <a:t>hệ</a:t>
            </a:r>
            <a:r>
              <a:rPr lang="en-US" sz="2400" b="1" i="1" dirty="0">
                <a:latin typeface="Times New Roman" panose="02020603050405020304" pitchFamily="18" charset="0"/>
                <a:ea typeface="Times New Roman" panose="02020603050405020304" pitchFamily="18" charset="0"/>
              </a:rPr>
              <a:t> </a:t>
            </a:r>
            <a:r>
              <a:rPr lang="en-US" sz="2400" b="1" i="1" dirty="0" err="1">
                <a:latin typeface="Times New Roman" panose="02020603050405020304" pitchFamily="18" charset="0"/>
                <a:ea typeface="Times New Roman" panose="02020603050405020304" pitchFamily="18" charset="0"/>
              </a:rPr>
              <a:t>năng</a:t>
            </a:r>
            <a:r>
              <a:rPr lang="en-US" sz="2400" b="1" i="1" dirty="0">
                <a:latin typeface="Times New Roman" panose="02020603050405020304" pitchFamily="18" charset="0"/>
                <a:ea typeface="Times New Roman" panose="02020603050405020304" pitchFamily="18" charset="0"/>
              </a:rPr>
              <a:t> </a:t>
            </a:r>
            <a:r>
              <a:rPr lang="en-US" sz="2400" b="1" i="1" dirty="0" err="1">
                <a:latin typeface="Times New Roman" panose="02020603050405020304" pitchFamily="18" charset="0"/>
                <a:ea typeface="Times New Roman" panose="02020603050405020304" pitchFamily="18" charset="0"/>
              </a:rPr>
              <a:t>lượng</a:t>
            </a:r>
            <a:r>
              <a:rPr lang="en-US" sz="2400" b="1" i="1" dirty="0">
                <a:latin typeface="Times New Roman" panose="02020603050405020304" pitchFamily="18" charset="0"/>
                <a:ea typeface="Times New Roman" panose="02020603050405020304" pitchFamily="18" charset="0"/>
              </a:rPr>
              <a:t> </a:t>
            </a:r>
            <a:r>
              <a:rPr lang="en-US" sz="2400" b="1" i="1" dirty="0" err="1">
                <a:latin typeface="Times New Roman" panose="02020603050405020304" pitchFamily="18" charset="0"/>
                <a:ea typeface="Times New Roman" panose="02020603050405020304" pitchFamily="18" charset="0"/>
              </a:rPr>
              <a:t>và</a:t>
            </a:r>
            <a:r>
              <a:rPr lang="en-US" sz="2400" b="1" i="1" dirty="0">
                <a:latin typeface="Times New Roman" panose="02020603050405020304" pitchFamily="18" charset="0"/>
                <a:ea typeface="Times New Roman" panose="02020603050405020304" pitchFamily="18" charset="0"/>
              </a:rPr>
              <a:t> </a:t>
            </a:r>
            <a:r>
              <a:rPr lang="en-US" sz="2400" b="1" i="1" dirty="0" err="1">
                <a:latin typeface="Times New Roman" panose="02020603050405020304" pitchFamily="18" charset="0"/>
                <a:ea typeface="Times New Roman" panose="02020603050405020304" pitchFamily="18" charset="0"/>
              </a:rPr>
              <a:t>động</a:t>
            </a:r>
            <a:r>
              <a:rPr lang="en-US" sz="2400" b="1" i="1" dirty="0">
                <a:latin typeface="Times New Roman" panose="02020603050405020304" pitchFamily="18" charset="0"/>
                <a:ea typeface="Times New Roman" panose="02020603050405020304" pitchFamily="18" charset="0"/>
              </a:rPr>
              <a:t> </a:t>
            </a:r>
            <a:r>
              <a:rPr lang="en-US" sz="2400" b="1" i="1" dirty="0" err="1">
                <a:latin typeface="Times New Roman" panose="02020603050405020304" pitchFamily="18" charset="0"/>
                <a:ea typeface="Times New Roman" panose="02020603050405020304" pitchFamily="18" charset="0"/>
              </a:rPr>
              <a:t>lượng</a:t>
            </a:r>
            <a:r>
              <a:rPr lang="en-US" sz="2400" b="1" dirty="0">
                <a:latin typeface="Times New Roman" panose="02020603050405020304" pitchFamily="18" charset="0"/>
                <a:ea typeface="Times New Roman" panose="02020603050405020304" pitchFamily="18" charset="0"/>
              </a:rPr>
              <a:t>: E</a:t>
            </a:r>
            <a:r>
              <a:rPr lang="en-US" sz="2400" b="1" baseline="30000" dirty="0">
                <a:latin typeface="Times New Roman" panose="02020603050405020304" pitchFamily="18" charset="0"/>
                <a:ea typeface="Times New Roman" panose="02020603050405020304" pitchFamily="18" charset="0"/>
              </a:rPr>
              <a:t>2</a:t>
            </a:r>
            <a:r>
              <a:rPr lang="en-US" sz="2400" b="1" dirty="0">
                <a:latin typeface="Times New Roman" panose="02020603050405020304" pitchFamily="18" charset="0"/>
                <a:ea typeface="Times New Roman" panose="02020603050405020304" pitchFamily="18" charset="0"/>
              </a:rPr>
              <a:t> - E</a:t>
            </a:r>
            <a:r>
              <a:rPr lang="en-US" sz="2400" b="1" baseline="-25000" dirty="0">
                <a:latin typeface="Times New Roman" panose="02020603050405020304" pitchFamily="18" charset="0"/>
                <a:ea typeface="Times New Roman" panose="02020603050405020304" pitchFamily="18" charset="0"/>
              </a:rPr>
              <a:t>o</a:t>
            </a:r>
            <a:r>
              <a:rPr lang="en-US" sz="2400" b="1" baseline="30000" dirty="0">
                <a:latin typeface="Times New Roman" panose="02020603050405020304" pitchFamily="18" charset="0"/>
                <a:ea typeface="Times New Roman" panose="02020603050405020304" pitchFamily="18" charset="0"/>
              </a:rPr>
              <a:t>2</a:t>
            </a:r>
            <a:r>
              <a:rPr lang="en-US" sz="2400" b="1" dirty="0">
                <a:latin typeface="Times New Roman" panose="02020603050405020304" pitchFamily="18" charset="0"/>
                <a:ea typeface="Times New Roman" panose="02020603050405020304" pitchFamily="18" charset="0"/>
              </a:rPr>
              <a:t> = p</a:t>
            </a:r>
            <a:r>
              <a:rPr lang="en-US" sz="2400" b="1" baseline="30000" dirty="0">
                <a:latin typeface="Times New Roman" panose="02020603050405020304" pitchFamily="18" charset="0"/>
                <a:ea typeface="Times New Roman" panose="02020603050405020304" pitchFamily="18" charset="0"/>
              </a:rPr>
              <a:t>2</a:t>
            </a:r>
            <a:r>
              <a:rPr lang="en-US" sz="2400" b="1" dirty="0">
                <a:latin typeface="Times New Roman" panose="02020603050405020304" pitchFamily="18" charset="0"/>
                <a:ea typeface="Times New Roman" panose="02020603050405020304" pitchFamily="18" charset="0"/>
              </a:rPr>
              <a:t>c</a:t>
            </a:r>
            <a:r>
              <a:rPr lang="en-US" sz="2400" b="1" baseline="30000" dirty="0">
                <a:latin typeface="Times New Roman" panose="02020603050405020304" pitchFamily="18" charset="0"/>
                <a:ea typeface="Times New Roman" panose="02020603050405020304" pitchFamily="18" charset="0"/>
              </a:rPr>
              <a:t>2</a:t>
            </a:r>
            <a:endParaRPr lang="en-US" sz="2400" dirty="0"/>
          </a:p>
        </p:txBody>
      </p:sp>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6" name="Rectangle 5"/>
          <p:cNvSpPr/>
          <p:nvPr/>
        </p:nvSpPr>
        <p:spPr>
          <a:xfrm>
            <a:off x="152400" y="685800"/>
            <a:ext cx="6096000" cy="461665"/>
          </a:xfrm>
          <a:prstGeom prst="rect">
            <a:avLst/>
          </a:prstGeom>
        </p:spPr>
        <p:txBody>
          <a:bodyPr wrap="square">
            <a:spAutoFit/>
          </a:bodyPr>
          <a:lstStyle/>
          <a:p>
            <a:r>
              <a:rPr lang="en-US" sz="2400" i="1" dirty="0" err="1">
                <a:latin typeface="Times New Roman" pitchFamily="18" charset="0"/>
              </a:rPr>
              <a:t>Năng</a:t>
            </a:r>
            <a:r>
              <a:rPr lang="en-US" sz="2400" i="1" dirty="0">
                <a:latin typeface="Times New Roman" pitchFamily="18" charset="0"/>
              </a:rPr>
              <a:t> </a:t>
            </a:r>
            <a:r>
              <a:rPr lang="en-US" sz="2400" i="1" dirty="0" err="1">
                <a:latin typeface="Times New Roman" pitchFamily="18" charset="0"/>
              </a:rPr>
              <a:t>lượng</a:t>
            </a:r>
            <a:r>
              <a:rPr lang="en-US" sz="2400" i="1" dirty="0">
                <a:latin typeface="Times New Roman" pitchFamily="18" charset="0"/>
              </a:rPr>
              <a:t> </a:t>
            </a:r>
            <a:r>
              <a:rPr lang="en-US" sz="2400" i="1" dirty="0" err="1">
                <a:latin typeface="Times New Roman" pitchFamily="18" charset="0"/>
              </a:rPr>
              <a:t>của</a:t>
            </a:r>
            <a:r>
              <a:rPr lang="en-US" sz="2400" i="1" dirty="0">
                <a:latin typeface="Times New Roman" pitchFamily="18" charset="0"/>
              </a:rPr>
              <a:t> </a:t>
            </a:r>
            <a:r>
              <a:rPr lang="en-US" sz="2400" i="1" dirty="0" err="1">
                <a:latin typeface="Times New Roman" pitchFamily="18" charset="0"/>
              </a:rPr>
              <a:t>vật</a:t>
            </a:r>
            <a:r>
              <a:rPr lang="en-US" sz="2400" i="1" dirty="0">
                <a:latin typeface="Times New Roman" pitchFamily="18" charset="0"/>
              </a:rPr>
              <a:t> </a:t>
            </a:r>
            <a:r>
              <a:rPr lang="en-US" sz="2400" i="1" dirty="0" err="1">
                <a:latin typeface="Times New Roman" pitchFamily="18" charset="0"/>
              </a:rPr>
              <a:t>khi</a:t>
            </a:r>
            <a:r>
              <a:rPr lang="en-US" sz="2400" i="1" dirty="0">
                <a:latin typeface="Times New Roman" pitchFamily="18" charset="0"/>
              </a:rPr>
              <a:t> </a:t>
            </a:r>
            <a:r>
              <a:rPr lang="en-US" sz="2400" i="1" dirty="0" err="1">
                <a:latin typeface="Times New Roman" pitchFamily="18" charset="0"/>
              </a:rPr>
              <a:t>chuyển</a:t>
            </a:r>
            <a:r>
              <a:rPr lang="en-US" sz="2400" i="1" dirty="0">
                <a:latin typeface="Times New Roman" pitchFamily="18" charset="0"/>
              </a:rPr>
              <a:t> </a:t>
            </a:r>
            <a:r>
              <a:rPr lang="en-US" sz="2400" i="1" dirty="0" err="1">
                <a:latin typeface="Times New Roman" pitchFamily="18" charset="0"/>
              </a:rPr>
              <a:t>động</a:t>
            </a:r>
            <a:r>
              <a:rPr lang="en-US" sz="2400" i="1" dirty="0">
                <a:latin typeface="Times New Roman" pitchFamily="18" charset="0"/>
              </a:rPr>
              <a:t> </a:t>
            </a:r>
          </a:p>
        </p:txBody>
      </p:sp>
      <p:sp>
        <p:nvSpPr>
          <p:cNvPr id="2" name="Rectangle 1"/>
          <p:cNvSpPr/>
          <p:nvPr/>
        </p:nvSpPr>
        <p:spPr>
          <a:xfrm>
            <a:off x="762000" y="1219200"/>
            <a:ext cx="4818449" cy="461665"/>
          </a:xfrm>
          <a:prstGeom prst="rect">
            <a:avLst/>
          </a:prstGeom>
        </p:spPr>
        <p:txBody>
          <a:bodyPr wrap="square">
            <a:spAutoFit/>
          </a:bodyPr>
          <a:lstStyle/>
          <a:p>
            <a:r>
              <a:rPr lang="en-US" sz="2400" dirty="0">
                <a:solidFill>
                  <a:schemeClr val="tx2"/>
                </a:solidFill>
                <a:latin typeface="Times New Roman" pitchFamily="18" charset="0"/>
              </a:rPr>
              <a:t>E = mc</a:t>
            </a:r>
            <a:r>
              <a:rPr lang="en-US" sz="2400" baseline="30000" dirty="0">
                <a:solidFill>
                  <a:schemeClr val="tx2"/>
                </a:solidFill>
                <a:latin typeface="Times New Roman" pitchFamily="18" charset="0"/>
              </a:rPr>
              <a:t>2</a:t>
            </a:r>
            <a:r>
              <a:rPr lang="en-US" sz="2400" dirty="0">
                <a:solidFill>
                  <a:schemeClr val="tx2"/>
                </a:solidFill>
                <a:latin typeface="Times New Roman" pitchFamily="18" charset="0"/>
              </a:rPr>
              <a:t> = m</a:t>
            </a:r>
            <a:r>
              <a:rPr lang="en-US" sz="2400" baseline="-25000" dirty="0">
                <a:solidFill>
                  <a:schemeClr val="tx2"/>
                </a:solidFill>
                <a:latin typeface="Times New Roman" pitchFamily="18" charset="0"/>
              </a:rPr>
              <a:t>0</a:t>
            </a:r>
            <a:r>
              <a:rPr lang="en-US" sz="2400" dirty="0">
                <a:solidFill>
                  <a:schemeClr val="tx2"/>
                </a:solidFill>
                <a:latin typeface="Times New Roman" pitchFamily="18" charset="0"/>
              </a:rPr>
              <a:t>c</a:t>
            </a:r>
            <a:r>
              <a:rPr lang="en-US" sz="2400" baseline="30000" dirty="0">
                <a:solidFill>
                  <a:schemeClr val="tx2"/>
                </a:solidFill>
                <a:latin typeface="Times New Roman" pitchFamily="18" charset="0"/>
              </a:rPr>
              <a:t>2</a:t>
            </a:r>
            <a:r>
              <a:rPr lang="en-US" sz="2400" dirty="0">
                <a:solidFill>
                  <a:schemeClr val="tx2"/>
                </a:solidFill>
                <a:latin typeface="Times New Roman" pitchFamily="18" charset="0"/>
              </a:rPr>
              <a:t> +</a:t>
            </a:r>
            <a:r>
              <a:rPr lang="en-US" sz="2400" dirty="0" err="1">
                <a:solidFill>
                  <a:schemeClr val="tx2"/>
                </a:solidFill>
                <a:latin typeface="Times New Roman" pitchFamily="18" charset="0"/>
              </a:rPr>
              <a:t>E</a:t>
            </a:r>
            <a:r>
              <a:rPr lang="en-US" sz="2400" baseline="-25000" dirty="0" err="1">
                <a:solidFill>
                  <a:schemeClr val="tx2"/>
                </a:solidFill>
                <a:latin typeface="Times New Roman" pitchFamily="18" charset="0"/>
              </a:rPr>
              <a:t>đ</a:t>
            </a:r>
            <a:endParaRPr lang="en-US" sz="2400" baseline="-25000" dirty="0">
              <a:solidFill>
                <a:schemeClr val="tx2"/>
              </a:solidFill>
              <a:latin typeface="Times New Roman" pitchFamily="18" charset="0"/>
            </a:endParaRPr>
          </a:p>
        </p:txBody>
      </p:sp>
      <p:sp>
        <p:nvSpPr>
          <p:cNvPr id="3" name="Rectangle 2"/>
          <p:cNvSpPr/>
          <p:nvPr/>
        </p:nvSpPr>
        <p:spPr>
          <a:xfrm>
            <a:off x="152400" y="1680865"/>
            <a:ext cx="5807961" cy="461665"/>
          </a:xfrm>
          <a:prstGeom prst="rect">
            <a:avLst/>
          </a:prstGeom>
        </p:spPr>
        <p:txBody>
          <a:bodyPr wrap="square">
            <a:spAutoFit/>
          </a:bodyPr>
          <a:lstStyle/>
          <a:p>
            <a:r>
              <a:rPr lang="en-US" sz="2400" i="1" dirty="0" err="1">
                <a:latin typeface="Times New Roman" pitchFamily="18" charset="0"/>
              </a:rPr>
              <a:t>Năng</a:t>
            </a:r>
            <a:r>
              <a:rPr lang="en-US" sz="2400" i="1" dirty="0">
                <a:latin typeface="Times New Roman" pitchFamily="18" charset="0"/>
              </a:rPr>
              <a:t> </a:t>
            </a:r>
            <a:r>
              <a:rPr lang="en-US" sz="2400" i="1" dirty="0" err="1">
                <a:latin typeface="Times New Roman" pitchFamily="18" charset="0"/>
              </a:rPr>
              <a:t>lượng</a:t>
            </a:r>
            <a:r>
              <a:rPr lang="en-US" sz="2400" i="1" dirty="0">
                <a:latin typeface="Times New Roman" pitchFamily="18" charset="0"/>
              </a:rPr>
              <a:t> </a:t>
            </a:r>
            <a:r>
              <a:rPr lang="en-US" sz="2400" i="1" dirty="0" err="1">
                <a:latin typeface="Times New Roman" pitchFamily="18" charset="0"/>
              </a:rPr>
              <a:t>nghỉ</a:t>
            </a:r>
            <a:r>
              <a:rPr lang="en-US" sz="2400" dirty="0">
                <a:latin typeface="Times New Roman" pitchFamily="18" charset="0"/>
              </a:rPr>
              <a:t>: E</a:t>
            </a:r>
            <a:r>
              <a:rPr lang="en-US" sz="2400" baseline="-25000" dirty="0">
                <a:latin typeface="Times New Roman" pitchFamily="18" charset="0"/>
              </a:rPr>
              <a:t>0</a:t>
            </a:r>
            <a:r>
              <a:rPr lang="en-US" sz="2400" dirty="0">
                <a:latin typeface="Times New Roman" pitchFamily="18" charset="0"/>
              </a:rPr>
              <a:t> = m</a:t>
            </a:r>
            <a:r>
              <a:rPr lang="en-US" sz="2400" baseline="-25000" dirty="0">
                <a:latin typeface="Times New Roman" pitchFamily="18" charset="0"/>
              </a:rPr>
              <a:t>0</a:t>
            </a:r>
            <a:r>
              <a:rPr lang="en-US" sz="2400" dirty="0">
                <a:latin typeface="Times New Roman" pitchFamily="18" charset="0"/>
              </a:rPr>
              <a:t>c</a:t>
            </a:r>
            <a:r>
              <a:rPr lang="en-US" sz="2400" baseline="30000" dirty="0">
                <a:latin typeface="Times New Roman" pitchFamily="18" charset="0"/>
              </a:rPr>
              <a:t>2</a:t>
            </a:r>
          </a:p>
        </p:txBody>
      </p:sp>
      <p:sp>
        <p:nvSpPr>
          <p:cNvPr id="7" name="Rectangle 6"/>
          <p:cNvSpPr/>
          <p:nvPr/>
        </p:nvSpPr>
        <p:spPr>
          <a:xfrm>
            <a:off x="152400" y="2286000"/>
            <a:ext cx="5066572" cy="461665"/>
          </a:xfrm>
          <a:prstGeom prst="rect">
            <a:avLst/>
          </a:prstGeom>
        </p:spPr>
        <p:txBody>
          <a:bodyPr wrap="square">
            <a:spAutoFit/>
          </a:bodyPr>
          <a:lstStyle/>
          <a:p>
            <a:r>
              <a:rPr lang="en-US" sz="2400" i="1" dirty="0" err="1">
                <a:latin typeface="Times New Roman" pitchFamily="18" charset="0"/>
              </a:rPr>
              <a:t>Động</a:t>
            </a:r>
            <a:r>
              <a:rPr lang="en-US" sz="2400" i="1" dirty="0">
                <a:latin typeface="Times New Roman" pitchFamily="18" charset="0"/>
              </a:rPr>
              <a:t> </a:t>
            </a:r>
            <a:r>
              <a:rPr lang="en-US" sz="2400" i="1" dirty="0" err="1">
                <a:latin typeface="Times New Roman" pitchFamily="18" charset="0"/>
              </a:rPr>
              <a:t>năng</a:t>
            </a:r>
            <a:r>
              <a:rPr lang="en-US" sz="2400" i="1" dirty="0">
                <a:latin typeface="Times New Roman" pitchFamily="18" charset="0"/>
              </a:rPr>
              <a:t>:</a:t>
            </a:r>
          </a:p>
        </p:txBody>
      </p:sp>
      <p:sp>
        <p:nvSpPr>
          <p:cNvPr id="8" name="Rectangle 7"/>
          <p:cNvSpPr/>
          <p:nvPr/>
        </p:nvSpPr>
        <p:spPr>
          <a:xfrm>
            <a:off x="762000" y="2819400"/>
            <a:ext cx="4646928" cy="461665"/>
          </a:xfrm>
          <a:prstGeom prst="rect">
            <a:avLst/>
          </a:prstGeom>
        </p:spPr>
        <p:txBody>
          <a:bodyPr wrap="square">
            <a:spAutoFit/>
          </a:bodyPr>
          <a:lstStyle/>
          <a:p>
            <a:r>
              <a:rPr lang="en-US" sz="2400" dirty="0" err="1">
                <a:latin typeface="Times New Roman" pitchFamily="18" charset="0"/>
              </a:rPr>
              <a:t>E</a:t>
            </a:r>
            <a:r>
              <a:rPr lang="en-US" sz="2400" baseline="-25000" dirty="0" err="1">
                <a:latin typeface="Times New Roman" pitchFamily="18" charset="0"/>
              </a:rPr>
              <a:t>đ</a:t>
            </a:r>
            <a:r>
              <a:rPr lang="en-US" sz="2400" dirty="0">
                <a:latin typeface="Times New Roman" pitchFamily="18" charset="0"/>
              </a:rPr>
              <a:t> = mc</a:t>
            </a:r>
            <a:r>
              <a:rPr lang="en-US" sz="2400" baseline="30000" dirty="0">
                <a:latin typeface="Times New Roman" pitchFamily="18" charset="0"/>
              </a:rPr>
              <a:t>2</a:t>
            </a:r>
            <a:r>
              <a:rPr lang="en-US" sz="2400" dirty="0">
                <a:latin typeface="Times New Roman" pitchFamily="18" charset="0"/>
              </a:rPr>
              <a:t> – m</a:t>
            </a:r>
            <a:r>
              <a:rPr lang="en-US" sz="2400" baseline="-25000" dirty="0">
                <a:latin typeface="Times New Roman" pitchFamily="18" charset="0"/>
              </a:rPr>
              <a:t>0</a:t>
            </a:r>
            <a:r>
              <a:rPr lang="en-US" sz="2400" dirty="0">
                <a:latin typeface="Times New Roman" pitchFamily="18" charset="0"/>
              </a:rPr>
              <a:t>c</a:t>
            </a:r>
            <a:r>
              <a:rPr lang="en-US" sz="2400" baseline="30000" dirty="0">
                <a:latin typeface="Times New Roman" pitchFamily="18" charset="0"/>
              </a:rPr>
              <a:t>2</a:t>
            </a:r>
          </a:p>
        </p:txBody>
      </p:sp>
      <p:graphicFrame>
        <p:nvGraphicFramePr>
          <p:cNvPr id="9" name="Object 8"/>
          <p:cNvGraphicFramePr>
            <a:graphicFrameLocks noChangeAspect="1"/>
          </p:cNvGraphicFramePr>
          <p:nvPr>
            <p:extLst>
              <p:ext uri="{D42A27DB-BD31-4B8C-83A1-F6EECF244321}">
                <p14:modId xmlns:p14="http://schemas.microsoft.com/office/powerpoint/2010/main" val="2311496044"/>
              </p:ext>
            </p:extLst>
          </p:nvPr>
        </p:nvGraphicFramePr>
        <p:xfrm>
          <a:off x="712788" y="3287713"/>
          <a:ext cx="3987800" cy="1549400"/>
        </p:xfrm>
        <a:graphic>
          <a:graphicData uri="http://schemas.openxmlformats.org/presentationml/2006/ole">
            <mc:AlternateContent xmlns:mc="http://schemas.openxmlformats.org/markup-compatibility/2006">
              <mc:Choice xmlns:v="urn:schemas-microsoft-com:vml" Requires="v">
                <p:oleObj spid="_x0000_s7255" name="Equation" r:id="rId3" imgW="2349360" imgH="914400" progId="Equation.3">
                  <p:embed/>
                </p:oleObj>
              </mc:Choice>
              <mc:Fallback>
                <p:oleObj name="Equation" r:id="rId3" imgW="2349360" imgH="914400" progId="Equation.3">
                  <p:embed/>
                  <p:pic>
                    <p:nvPicPr>
                      <p:cNvPr id="0" name="Object 4"/>
                      <p:cNvPicPr>
                        <a:picLocks noChangeAspect="1" noChangeArrowheads="1"/>
                      </p:cNvPicPr>
                      <p:nvPr/>
                    </p:nvPicPr>
                    <p:blipFill>
                      <a:blip r:embed="rId4"/>
                      <a:srcRect/>
                      <a:stretch>
                        <a:fillRect/>
                      </a:stretch>
                    </p:blipFill>
                    <p:spPr bwMode="auto">
                      <a:xfrm>
                        <a:off x="712788" y="3287713"/>
                        <a:ext cx="3987800" cy="1549400"/>
                      </a:xfrm>
                      <a:prstGeom prst="rect">
                        <a:avLst/>
                      </a:prstGeom>
                      <a:noFill/>
                      <a:ln w="9525">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72331986"/>
              </p:ext>
            </p:extLst>
          </p:nvPr>
        </p:nvGraphicFramePr>
        <p:xfrm>
          <a:off x="-50800" y="5181600"/>
          <a:ext cx="5319713" cy="1295400"/>
        </p:xfrm>
        <a:graphic>
          <a:graphicData uri="http://schemas.openxmlformats.org/presentationml/2006/ole">
            <mc:AlternateContent xmlns:mc="http://schemas.openxmlformats.org/markup-compatibility/2006">
              <mc:Choice xmlns:v="urn:schemas-microsoft-com:vml" Requires="v">
                <p:oleObj spid="_x0000_s7256" name="Equation" r:id="rId5" imgW="2920680" imgH="711000" progId="Equation.3">
                  <p:embed/>
                </p:oleObj>
              </mc:Choice>
              <mc:Fallback>
                <p:oleObj name="Equation" r:id="rId5" imgW="2920680" imgH="711000" progId="Equation.3">
                  <p:embed/>
                  <p:pic>
                    <p:nvPicPr>
                      <p:cNvPr id="0" name=""/>
                      <p:cNvPicPr/>
                      <p:nvPr/>
                    </p:nvPicPr>
                    <p:blipFill>
                      <a:blip r:embed="rId6"/>
                      <a:stretch>
                        <a:fillRect/>
                      </a:stretch>
                    </p:blipFill>
                    <p:spPr>
                      <a:xfrm>
                        <a:off x="-50800" y="5181600"/>
                        <a:ext cx="5319713" cy="12954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017865347"/>
              </p:ext>
            </p:extLst>
          </p:nvPr>
        </p:nvGraphicFramePr>
        <p:xfrm>
          <a:off x="5183188" y="5211763"/>
          <a:ext cx="1787525" cy="808037"/>
        </p:xfrm>
        <a:graphic>
          <a:graphicData uri="http://schemas.openxmlformats.org/presentationml/2006/ole">
            <mc:AlternateContent xmlns:mc="http://schemas.openxmlformats.org/markup-compatibility/2006">
              <mc:Choice xmlns:v="urn:schemas-microsoft-com:vml" Requires="v">
                <p:oleObj spid="_x0000_s7257" name="Equation" r:id="rId7" imgW="927000" imgH="419040" progId="Equation.3">
                  <p:embed/>
                </p:oleObj>
              </mc:Choice>
              <mc:Fallback>
                <p:oleObj name="Equation" r:id="rId7" imgW="927000" imgH="419040" progId="Equation.3">
                  <p:embed/>
                  <p:pic>
                    <p:nvPicPr>
                      <p:cNvPr id="0" name=""/>
                      <p:cNvPicPr/>
                      <p:nvPr/>
                    </p:nvPicPr>
                    <p:blipFill>
                      <a:blip r:embed="rId8"/>
                      <a:stretch>
                        <a:fillRect/>
                      </a:stretch>
                    </p:blipFill>
                    <p:spPr>
                      <a:xfrm>
                        <a:off x="5183188" y="5211763"/>
                        <a:ext cx="1787525" cy="808037"/>
                      </a:xfrm>
                      <a:prstGeom prst="rect">
                        <a:avLst/>
                      </a:prstGeom>
                    </p:spPr>
                  </p:pic>
                </p:oleObj>
              </mc:Fallback>
            </mc:AlternateContent>
          </a:graphicData>
        </a:graphic>
      </p:graphicFrame>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0" y="685800"/>
            <a:ext cx="9067800" cy="646331"/>
          </a:xfrm>
          <a:prstGeom prst="rect">
            <a:avLst/>
          </a:prstGeom>
        </p:spPr>
        <p:txBody>
          <a:bodyPr wrap="square">
            <a:spAutoFit/>
          </a:bodyPr>
          <a:lstStyle/>
          <a:p>
            <a:r>
              <a:rPr lang="de-DE" dirty="0"/>
              <a:t>Tìm vận tốc của hạt electrôn để năng lượng toàn phần của nó lớn gấp 10 lần năng lượng nghỉ của nó. Cho c = 3.10</a:t>
            </a:r>
            <a:r>
              <a:rPr lang="de-DE" baseline="30000" dirty="0"/>
              <a:t>8</a:t>
            </a:r>
            <a:r>
              <a:rPr lang="de-DE" dirty="0"/>
              <a:t> m/s.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787197349"/>
              </p:ext>
            </p:extLst>
          </p:nvPr>
        </p:nvGraphicFramePr>
        <p:xfrm>
          <a:off x="1586062" y="1752600"/>
          <a:ext cx="5391510" cy="1143000"/>
        </p:xfrm>
        <a:graphic>
          <a:graphicData uri="http://schemas.openxmlformats.org/presentationml/2006/ole">
            <mc:AlternateContent xmlns:mc="http://schemas.openxmlformats.org/markup-compatibility/2006">
              <mc:Choice xmlns:v="urn:schemas-microsoft-com:vml" Requires="v">
                <p:oleObj spid="_x0000_s8221" name="Equation" r:id="rId3" imgW="3174840" imgH="672840" progId="Equation.3">
                  <p:embed/>
                </p:oleObj>
              </mc:Choice>
              <mc:Fallback>
                <p:oleObj name="Equation" r:id="rId3" imgW="3174840" imgH="672840" progId="Equation.3">
                  <p:embed/>
                  <p:pic>
                    <p:nvPicPr>
                      <p:cNvPr id="0" name=""/>
                      <p:cNvPicPr/>
                      <p:nvPr/>
                    </p:nvPicPr>
                    <p:blipFill>
                      <a:blip r:embed="rId4"/>
                      <a:stretch>
                        <a:fillRect/>
                      </a:stretch>
                    </p:blipFill>
                    <p:spPr>
                      <a:xfrm>
                        <a:off x="1586062" y="1752600"/>
                        <a:ext cx="5391510" cy="1143000"/>
                      </a:xfrm>
                      <a:prstGeom prst="rect">
                        <a:avLst/>
                      </a:prstGeom>
                    </p:spPr>
                  </p:pic>
                </p:oleObj>
              </mc:Fallback>
            </mc:AlternateContent>
          </a:graphicData>
        </a:graphic>
      </p:graphicFrame>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76200" y="838200"/>
            <a:ext cx="8915400" cy="923330"/>
          </a:xfrm>
          <a:prstGeom prst="rect">
            <a:avLst/>
          </a:prstGeom>
        </p:spPr>
        <p:txBody>
          <a:bodyPr wrap="square">
            <a:spAutoFit/>
          </a:bodyPr>
          <a:lstStyle/>
          <a:p>
            <a:r>
              <a:rPr lang="de-DE" dirty="0"/>
              <a:t>Một hạt vi mô trong các tia vũ trụ chuyển động với vận tốc bằng 0,95 lần vận tốc ánh sáng. Hỏi khoảng thời gian theo đồng hồ người quan sát đứng trên trái đất ứng với khoảng “thời gian sống” một giây của hạt đó.</a:t>
            </a:r>
            <a:endParaRPr lang="en-US" dirty="0"/>
          </a:p>
        </p:txBody>
      </p:sp>
      <p:sp>
        <p:nvSpPr>
          <p:cNvPr id="3" name="TextBox 2"/>
          <p:cNvSpPr txBox="1"/>
          <p:nvPr/>
        </p:nvSpPr>
        <p:spPr>
          <a:xfrm>
            <a:off x="228600" y="1905000"/>
            <a:ext cx="8763000" cy="646331"/>
          </a:xfrm>
          <a:prstGeom prst="rect">
            <a:avLst/>
          </a:prstGeom>
          <a:noFill/>
        </p:spPr>
        <p:txBody>
          <a:bodyPr wrap="square" rtlCol="0">
            <a:spAutoFit/>
          </a:bodyPr>
          <a:lstStyle/>
          <a:p>
            <a:r>
              <a:rPr lang="en-US" dirty="0" err="1"/>
              <a:t>Gọi</a:t>
            </a:r>
            <a:r>
              <a:rPr lang="en-US" dirty="0"/>
              <a:t> </a:t>
            </a:r>
            <a:r>
              <a:rPr lang="el-GR" dirty="0"/>
              <a:t>Δ</a:t>
            </a:r>
            <a:r>
              <a:rPr lang="en-US" dirty="0"/>
              <a:t>t’ </a:t>
            </a:r>
            <a:r>
              <a:rPr lang="en-US" dirty="0" err="1"/>
              <a:t>là</a:t>
            </a:r>
            <a:r>
              <a:rPr lang="en-US" dirty="0"/>
              <a:t> </a:t>
            </a:r>
            <a:r>
              <a:rPr lang="en-US" dirty="0" err="1"/>
              <a:t>thời</a:t>
            </a:r>
            <a:r>
              <a:rPr lang="en-US" dirty="0"/>
              <a:t> </a:t>
            </a:r>
            <a:r>
              <a:rPr lang="en-US" dirty="0" err="1"/>
              <a:t>gian</a:t>
            </a:r>
            <a:r>
              <a:rPr lang="en-US" dirty="0"/>
              <a:t> </a:t>
            </a:r>
            <a:r>
              <a:rPr lang="en-US" dirty="0" err="1"/>
              <a:t>sống</a:t>
            </a:r>
            <a:r>
              <a:rPr lang="en-US" dirty="0"/>
              <a:t> </a:t>
            </a:r>
            <a:r>
              <a:rPr lang="en-US" dirty="0" err="1"/>
              <a:t>của</a:t>
            </a:r>
            <a:r>
              <a:rPr lang="en-US" dirty="0"/>
              <a:t> </a:t>
            </a:r>
            <a:r>
              <a:rPr lang="en-US" dirty="0" err="1"/>
              <a:t>hạt</a:t>
            </a:r>
            <a:r>
              <a:rPr lang="en-US" dirty="0"/>
              <a:t>, </a:t>
            </a:r>
            <a:r>
              <a:rPr lang="el-GR" dirty="0"/>
              <a:t>Δ</a:t>
            </a:r>
            <a:r>
              <a:rPr lang="en-US" dirty="0"/>
              <a:t>t </a:t>
            </a:r>
            <a:r>
              <a:rPr lang="en-US" dirty="0" err="1"/>
              <a:t>là</a:t>
            </a:r>
            <a:r>
              <a:rPr lang="en-US" dirty="0"/>
              <a:t> </a:t>
            </a:r>
            <a:r>
              <a:rPr lang="en-US" dirty="0" err="1"/>
              <a:t>thời</a:t>
            </a:r>
            <a:r>
              <a:rPr lang="en-US" dirty="0"/>
              <a:t> </a:t>
            </a:r>
            <a:r>
              <a:rPr lang="en-US" dirty="0" err="1"/>
              <a:t>gian</a:t>
            </a:r>
            <a:r>
              <a:rPr lang="en-US" dirty="0"/>
              <a:t> </a:t>
            </a:r>
            <a:r>
              <a:rPr lang="en-US" dirty="0" err="1"/>
              <a:t>theo</a:t>
            </a:r>
            <a:r>
              <a:rPr lang="en-US" dirty="0"/>
              <a:t> </a:t>
            </a:r>
            <a:r>
              <a:rPr lang="en-US" dirty="0" err="1"/>
              <a:t>đồng</a:t>
            </a:r>
            <a:r>
              <a:rPr lang="en-US" dirty="0"/>
              <a:t> </a:t>
            </a:r>
            <a:r>
              <a:rPr lang="en-US" dirty="0" err="1"/>
              <a:t>hồ</a:t>
            </a:r>
            <a:r>
              <a:rPr lang="en-US" dirty="0"/>
              <a:t> </a:t>
            </a:r>
            <a:r>
              <a:rPr lang="en-US" dirty="0" err="1"/>
              <a:t>người</a:t>
            </a:r>
            <a:r>
              <a:rPr lang="en-US" dirty="0"/>
              <a:t> </a:t>
            </a:r>
            <a:r>
              <a:rPr lang="en-US" dirty="0" err="1"/>
              <a:t>quan</a:t>
            </a:r>
            <a:r>
              <a:rPr lang="en-US" dirty="0"/>
              <a:t> </a:t>
            </a:r>
            <a:r>
              <a:rPr lang="en-US" dirty="0" err="1"/>
              <a:t>sát</a:t>
            </a:r>
            <a:r>
              <a:rPr lang="en-US" dirty="0"/>
              <a:t> </a:t>
            </a:r>
            <a:r>
              <a:rPr lang="en-US" dirty="0" err="1"/>
              <a:t>trên</a:t>
            </a:r>
            <a:r>
              <a:rPr lang="en-US" dirty="0"/>
              <a:t> </a:t>
            </a:r>
            <a:r>
              <a:rPr lang="en-US" dirty="0" err="1"/>
              <a:t>trái</a:t>
            </a:r>
            <a:r>
              <a:rPr lang="en-US" dirty="0"/>
              <a:t> </a:t>
            </a:r>
            <a:r>
              <a:rPr lang="en-US" dirty="0" err="1"/>
              <a:t>đất</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thời</a:t>
            </a:r>
            <a:r>
              <a:rPr lang="en-US" dirty="0"/>
              <a:t> </a:t>
            </a:r>
            <a:r>
              <a:rPr lang="en-US" dirty="0" err="1"/>
              <a:t>gian</a:t>
            </a:r>
            <a:r>
              <a:rPr lang="en-US" dirty="0"/>
              <a:t> </a:t>
            </a:r>
            <a:r>
              <a:rPr lang="en-US" dirty="0" err="1"/>
              <a:t>sống</a:t>
            </a:r>
            <a:r>
              <a:rPr lang="en-US" dirty="0"/>
              <a:t> </a:t>
            </a:r>
            <a:r>
              <a:rPr lang="en-US" dirty="0" err="1"/>
              <a:t>của</a:t>
            </a:r>
            <a:r>
              <a:rPr lang="en-US" dirty="0"/>
              <a:t> </a:t>
            </a:r>
            <a:r>
              <a:rPr lang="en-US" dirty="0" err="1"/>
              <a:t>hạt</a:t>
            </a:r>
            <a:r>
              <a:rPr lang="en-US" dirty="0"/>
              <a:t>.</a:t>
            </a:r>
          </a:p>
        </p:txBody>
      </p:sp>
      <p:graphicFrame>
        <p:nvGraphicFramePr>
          <p:cNvPr id="6" name="Object 5"/>
          <p:cNvGraphicFramePr>
            <a:graphicFrameLocks noChangeAspect="1"/>
          </p:cNvGraphicFramePr>
          <p:nvPr>
            <p:extLst>
              <p:ext uri="{D42A27DB-BD31-4B8C-83A1-F6EECF244321}">
                <p14:modId xmlns:p14="http://schemas.microsoft.com/office/powerpoint/2010/main" val="2538310763"/>
              </p:ext>
            </p:extLst>
          </p:nvPr>
        </p:nvGraphicFramePr>
        <p:xfrm>
          <a:off x="3276600" y="2743200"/>
          <a:ext cx="2076450" cy="1411986"/>
        </p:xfrm>
        <a:graphic>
          <a:graphicData uri="http://schemas.openxmlformats.org/presentationml/2006/ole">
            <mc:AlternateContent xmlns:mc="http://schemas.openxmlformats.org/markup-compatibility/2006">
              <mc:Choice xmlns:v="urn:schemas-microsoft-com:vml" Requires="v">
                <p:oleObj spid="_x0000_s9245" name="Equation" r:id="rId3" imgW="952200" imgH="647640" progId="Equation.3">
                  <p:embed/>
                </p:oleObj>
              </mc:Choice>
              <mc:Fallback>
                <p:oleObj name="Equation" r:id="rId3" imgW="952200" imgH="647640" progId="Equation.3">
                  <p:embed/>
                  <p:pic>
                    <p:nvPicPr>
                      <p:cNvPr id="0" name=""/>
                      <p:cNvPicPr/>
                      <p:nvPr/>
                    </p:nvPicPr>
                    <p:blipFill>
                      <a:blip r:embed="rId4"/>
                      <a:stretch>
                        <a:fillRect/>
                      </a:stretch>
                    </p:blipFill>
                    <p:spPr>
                      <a:xfrm>
                        <a:off x="3276600" y="2743200"/>
                        <a:ext cx="2076450" cy="1411986"/>
                      </a:xfrm>
                      <a:prstGeom prst="rect">
                        <a:avLst/>
                      </a:prstGeom>
                    </p:spPr>
                  </p:pic>
                </p:oleObj>
              </mc:Fallback>
            </mc:AlternateContent>
          </a:graphicData>
        </a:graphic>
      </p:graphicFrame>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152400" y="762000"/>
            <a:ext cx="8839200" cy="1200329"/>
          </a:xfrm>
          <a:prstGeom prst="rect">
            <a:avLst/>
          </a:prstGeom>
        </p:spPr>
        <p:txBody>
          <a:bodyPr wrap="square">
            <a:spAutoFit/>
          </a:bodyPr>
          <a:lstStyle/>
          <a:p>
            <a:r>
              <a:rPr lang="de-DE" sz="2400" dirty="0">
                <a:latin typeface="Times New Roman" pitchFamily="18" charset="0"/>
                <a:cs typeface="Times New Roman" pitchFamily="18" charset="0"/>
              </a:rPr>
              <a:t>Tìm hiệu điện thế tăng tốc U mà prôtôn vượt qua để cho kích thước của nó  trong hệ qui chiếu gắn với trái đất giảm đi hai lần. Cho m</a:t>
            </a:r>
            <a:r>
              <a:rPr lang="de-DE" sz="2400" baseline="-25000" dirty="0">
                <a:latin typeface="Times New Roman" pitchFamily="18" charset="0"/>
                <a:cs typeface="Times New Roman" pitchFamily="18" charset="0"/>
              </a:rPr>
              <a:t>op</a:t>
            </a:r>
            <a:r>
              <a:rPr lang="de-DE" sz="2400" dirty="0">
                <a:latin typeface="Times New Roman" pitchFamily="18" charset="0"/>
                <a:cs typeface="Times New Roman" pitchFamily="18" charset="0"/>
              </a:rPr>
              <a:t> = 1,67.10</a:t>
            </a:r>
            <a:r>
              <a:rPr lang="de-DE" sz="2400" baseline="30000" dirty="0">
                <a:latin typeface="Times New Roman" pitchFamily="18" charset="0"/>
                <a:cs typeface="Times New Roman" pitchFamily="18" charset="0"/>
              </a:rPr>
              <a:t>-27 </a:t>
            </a:r>
            <a:r>
              <a:rPr lang="de-DE" sz="2400" dirty="0">
                <a:latin typeface="Times New Roman" pitchFamily="18" charset="0"/>
                <a:cs typeface="Times New Roman" pitchFamily="18" charset="0"/>
              </a:rPr>
              <a:t>kg, e = 1,6.10</a:t>
            </a:r>
            <a:r>
              <a:rPr lang="de-DE" sz="2400" baseline="30000" dirty="0">
                <a:latin typeface="Times New Roman" pitchFamily="18" charset="0"/>
                <a:cs typeface="Times New Roman" pitchFamily="18" charset="0"/>
              </a:rPr>
              <a:t>-19</a:t>
            </a:r>
            <a:r>
              <a:rPr lang="de-DE" sz="2400" dirty="0">
                <a:latin typeface="Times New Roman" pitchFamily="18" charset="0"/>
                <a:cs typeface="Times New Roman" pitchFamily="18" charset="0"/>
              </a:rPr>
              <a:t> C, c = 3.10</a:t>
            </a:r>
            <a:r>
              <a:rPr lang="de-DE" sz="2400" baseline="30000" dirty="0">
                <a:latin typeface="Times New Roman" pitchFamily="18" charset="0"/>
                <a:cs typeface="Times New Roman" pitchFamily="18" charset="0"/>
              </a:rPr>
              <a:t>8</a:t>
            </a:r>
            <a:r>
              <a:rPr lang="de-DE" sz="2400" dirty="0">
                <a:latin typeface="Times New Roman" pitchFamily="18" charset="0"/>
                <a:cs typeface="Times New Roman" pitchFamily="18" charset="0"/>
              </a:rPr>
              <a:t> m/s. </a:t>
            </a:r>
            <a:endParaRPr lang="en-US" sz="2400" dirty="0">
              <a:latin typeface="Times New Roman" pitchFamily="18" charset="0"/>
              <a:cs typeface="Times New Roman" pitchFamily="18" charset="0"/>
            </a:endParaRPr>
          </a:p>
        </p:txBody>
      </p:sp>
      <p:sp>
        <p:nvSpPr>
          <p:cNvPr id="3" name="TextBox 2"/>
          <p:cNvSpPr txBox="1"/>
          <p:nvPr/>
        </p:nvSpPr>
        <p:spPr>
          <a:xfrm>
            <a:off x="187569" y="2133600"/>
            <a:ext cx="8839200" cy="1200329"/>
          </a:xfrm>
          <a:prstGeom prst="rect">
            <a:avLst/>
          </a:prstGeom>
          <a:noFill/>
        </p:spPr>
        <p:txBody>
          <a:bodyPr wrap="square" rtlCol="0">
            <a:spAutoFit/>
          </a:bodyPr>
          <a:lstStyle/>
          <a:p>
            <a:r>
              <a:rPr lang="de-DE" sz="2400" dirty="0">
                <a:latin typeface="Times New Roman" pitchFamily="18" charset="0"/>
                <a:cs typeface="Times New Roman" pitchFamily="18" charset="0"/>
              </a:rPr>
              <a:t>Gọi </a:t>
            </a:r>
            <a:r>
              <a:rPr lang="de-DE" sz="2400" i="1" dirty="0">
                <a:latin typeface="Times New Roman" pitchFamily="18" charset="0"/>
                <a:cs typeface="Times New Roman" pitchFamily="18" charset="0"/>
              </a:rPr>
              <a:t>l</a:t>
            </a:r>
            <a:r>
              <a:rPr lang="de-DE" sz="2400" dirty="0">
                <a:latin typeface="Times New Roman" pitchFamily="18" charset="0"/>
                <a:cs typeface="Times New Roman" pitchFamily="18" charset="0"/>
              </a:rPr>
              <a:t> là kích thước gắn với hệ quy chiếu trái đát </a:t>
            </a:r>
            <a:r>
              <a:rPr lang="de-DE" sz="2400" i="1" dirty="0">
                <a:latin typeface="Times New Roman" pitchFamily="18" charset="0"/>
                <a:cs typeface="Times New Roman" pitchFamily="18" charset="0"/>
              </a:rPr>
              <a:t>l</a:t>
            </a:r>
            <a:r>
              <a:rPr lang="de-DE" sz="2400" i="1" baseline="-25000" dirty="0">
                <a:latin typeface="Times New Roman" pitchFamily="18" charset="0"/>
                <a:cs typeface="Times New Roman" pitchFamily="18" charset="0"/>
              </a:rPr>
              <a:t>o</a:t>
            </a:r>
            <a:r>
              <a:rPr lang="de-DE" sz="2400" dirty="0">
                <a:latin typeface="Times New Roman" pitchFamily="18" charset="0"/>
                <a:cs typeface="Times New Roman" pitchFamily="18" charset="0"/>
              </a:rPr>
              <a:t> là kích thước gắn với hạt</a:t>
            </a:r>
          </a:p>
          <a:p>
            <a:r>
              <a:rPr lang="de-DE" sz="2400" dirty="0">
                <a:latin typeface="Times New Roman" pitchFamily="18" charset="0"/>
                <a:cs typeface="Times New Roman" pitchFamily="18" charset="0"/>
              </a:rPr>
              <a:t>kích thước của nó  trong hệ qui chiếu gắn với trái đất giảm đi hai lần:</a:t>
            </a:r>
            <a:endParaRPr lang="en-US" sz="24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78677946"/>
              </p:ext>
            </p:extLst>
          </p:nvPr>
        </p:nvGraphicFramePr>
        <p:xfrm>
          <a:off x="2379013" y="3352800"/>
          <a:ext cx="4144879" cy="990600"/>
        </p:xfrm>
        <a:graphic>
          <a:graphicData uri="http://schemas.openxmlformats.org/presentationml/2006/ole">
            <mc:AlternateContent xmlns:mc="http://schemas.openxmlformats.org/markup-compatibility/2006">
              <mc:Choice xmlns:v="urn:schemas-microsoft-com:vml" Requires="v">
                <p:oleObj spid="_x0000_s10297" name="Equation" r:id="rId3" imgW="2019240" imgH="482400" progId="Equation.3">
                  <p:embed/>
                </p:oleObj>
              </mc:Choice>
              <mc:Fallback>
                <p:oleObj name="Equation" r:id="rId3" imgW="2019240" imgH="482400" progId="Equation.3">
                  <p:embed/>
                  <p:pic>
                    <p:nvPicPr>
                      <p:cNvPr id="0" name=""/>
                      <p:cNvPicPr/>
                      <p:nvPr/>
                    </p:nvPicPr>
                    <p:blipFill>
                      <a:blip r:embed="rId4"/>
                      <a:stretch>
                        <a:fillRect/>
                      </a:stretch>
                    </p:blipFill>
                    <p:spPr>
                      <a:xfrm>
                        <a:off x="2379013" y="3352800"/>
                        <a:ext cx="4144879" cy="990600"/>
                      </a:xfrm>
                      <a:prstGeom prst="rect">
                        <a:avLst/>
                      </a:prstGeom>
                    </p:spPr>
                  </p:pic>
                </p:oleObj>
              </mc:Fallback>
            </mc:AlternateContent>
          </a:graphicData>
        </a:graphic>
      </p:graphicFrame>
      <p:sp>
        <p:nvSpPr>
          <p:cNvPr id="7" name="TextBox 6"/>
          <p:cNvSpPr txBox="1"/>
          <p:nvPr/>
        </p:nvSpPr>
        <p:spPr>
          <a:xfrm>
            <a:off x="304800" y="4343400"/>
            <a:ext cx="4648200" cy="461665"/>
          </a:xfrm>
          <a:prstGeom prst="rect">
            <a:avLst/>
          </a:prstGeom>
          <a:noFill/>
        </p:spPr>
        <p:txBody>
          <a:bodyPr wrap="square" rtlCol="0">
            <a:spAutoFit/>
          </a:bodyPr>
          <a:lstStyle/>
          <a:p>
            <a:r>
              <a:rPr lang="de-DE" sz="2400" dirty="0">
                <a:latin typeface="Times New Roman" pitchFamily="18" charset="0"/>
                <a:cs typeface="Times New Roman" pitchFamily="18" charset="0"/>
              </a:rPr>
              <a:t>hiệu điện thế tăng tốc U</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1516073320"/>
              </p:ext>
            </p:extLst>
          </p:nvPr>
        </p:nvGraphicFramePr>
        <p:xfrm>
          <a:off x="3055938" y="4805363"/>
          <a:ext cx="4371975" cy="1758950"/>
        </p:xfrm>
        <a:graphic>
          <a:graphicData uri="http://schemas.openxmlformats.org/presentationml/2006/ole">
            <mc:AlternateContent xmlns:mc="http://schemas.openxmlformats.org/markup-compatibility/2006">
              <mc:Choice xmlns:v="urn:schemas-microsoft-com:vml" Requires="v">
                <p:oleObj spid="_x0000_s10298" name="Equation" r:id="rId5" imgW="2273040" imgH="914400" progId="Equation.3">
                  <p:embed/>
                </p:oleObj>
              </mc:Choice>
              <mc:Fallback>
                <p:oleObj name="Equation" r:id="rId5" imgW="2273040" imgH="914400" progId="Equation.3">
                  <p:embed/>
                  <p:pic>
                    <p:nvPicPr>
                      <p:cNvPr id="0" name=""/>
                      <p:cNvPicPr/>
                      <p:nvPr/>
                    </p:nvPicPr>
                    <p:blipFill>
                      <a:blip r:embed="rId6"/>
                      <a:stretch>
                        <a:fillRect/>
                      </a:stretch>
                    </p:blipFill>
                    <p:spPr>
                      <a:xfrm>
                        <a:off x="3055938" y="4805363"/>
                        <a:ext cx="4371975" cy="1758950"/>
                      </a:xfrm>
                      <a:prstGeom prst="rect">
                        <a:avLst/>
                      </a:prstGeom>
                    </p:spPr>
                  </p:pic>
                </p:oleObj>
              </mc:Fallback>
            </mc:AlternateContent>
          </a:graphicData>
        </a:graphic>
      </p:graphicFrame>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152400" y="762000"/>
            <a:ext cx="8763000" cy="646331"/>
          </a:xfrm>
          <a:prstGeom prst="rect">
            <a:avLst/>
          </a:prstGeom>
        </p:spPr>
        <p:txBody>
          <a:bodyPr wrap="square">
            <a:spAutoFit/>
          </a:bodyPr>
          <a:lstStyle/>
          <a:p>
            <a:r>
              <a:rPr lang="pt-BR" dirty="0"/>
              <a:t>Khối lượng của hạt electrôn chuyển động lớn gấp hai lần khối lượng của nó khi đứng yên. Tìm động năng của hạt. Cho m</a:t>
            </a:r>
            <a:r>
              <a:rPr lang="pt-BR" baseline="-25000" dirty="0"/>
              <a:t>oe </a:t>
            </a:r>
            <a:r>
              <a:rPr lang="pt-BR" dirty="0"/>
              <a:t>= 9,1.10</a:t>
            </a:r>
            <a:r>
              <a:rPr lang="pt-BR" baseline="30000" dirty="0"/>
              <a:t>-31</a:t>
            </a:r>
            <a:r>
              <a:rPr lang="pt-BR" dirty="0"/>
              <a:t> kg , </a:t>
            </a:r>
            <a:r>
              <a:rPr lang="de-DE" dirty="0"/>
              <a:t>c=3.10</a:t>
            </a:r>
            <a:r>
              <a:rPr lang="de-DE" baseline="30000" dirty="0"/>
              <a:t>8</a:t>
            </a:r>
            <a:r>
              <a:rPr lang="de-DE" dirty="0"/>
              <a:t> m/s.</a:t>
            </a:r>
            <a:r>
              <a:rPr lang="pt-BR" dirty="0"/>
              <a:t>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785707615"/>
              </p:ext>
            </p:extLst>
          </p:nvPr>
        </p:nvGraphicFramePr>
        <p:xfrm>
          <a:off x="2514600" y="1600200"/>
          <a:ext cx="4531014" cy="1492250"/>
        </p:xfrm>
        <a:graphic>
          <a:graphicData uri="http://schemas.openxmlformats.org/presentationml/2006/ole">
            <mc:AlternateContent xmlns:mc="http://schemas.openxmlformats.org/markup-compatibility/2006">
              <mc:Choice xmlns:v="urn:schemas-microsoft-com:vml" Requires="v">
                <p:oleObj spid="_x0000_s11319" name="Equation" r:id="rId3" imgW="2120760" imgH="698400" progId="Equation.3">
                  <p:embed/>
                </p:oleObj>
              </mc:Choice>
              <mc:Fallback>
                <p:oleObj name="Equation" r:id="rId3" imgW="2120760" imgH="698400" progId="Equation.3">
                  <p:embed/>
                  <p:pic>
                    <p:nvPicPr>
                      <p:cNvPr id="0" name=""/>
                      <p:cNvPicPr/>
                      <p:nvPr/>
                    </p:nvPicPr>
                    <p:blipFill>
                      <a:blip r:embed="rId4"/>
                      <a:stretch>
                        <a:fillRect/>
                      </a:stretch>
                    </p:blipFill>
                    <p:spPr>
                      <a:xfrm>
                        <a:off x="2514600" y="1600200"/>
                        <a:ext cx="4531014" cy="14922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00239758"/>
              </p:ext>
            </p:extLst>
          </p:nvPr>
        </p:nvGraphicFramePr>
        <p:xfrm>
          <a:off x="2286000" y="3962400"/>
          <a:ext cx="3078163" cy="1758950"/>
        </p:xfrm>
        <a:graphic>
          <a:graphicData uri="http://schemas.openxmlformats.org/presentationml/2006/ole">
            <mc:AlternateContent xmlns:mc="http://schemas.openxmlformats.org/markup-compatibility/2006">
              <mc:Choice xmlns:v="urn:schemas-microsoft-com:vml" Requires="v">
                <p:oleObj spid="_x0000_s11320" name="Equation" r:id="rId5" imgW="1600200" imgH="914400" progId="Equation.3">
                  <p:embed/>
                </p:oleObj>
              </mc:Choice>
              <mc:Fallback>
                <p:oleObj name="Equation" r:id="rId5" imgW="1600200" imgH="914400" progId="Equation.3">
                  <p:embed/>
                  <p:pic>
                    <p:nvPicPr>
                      <p:cNvPr id="0" name="Object 7"/>
                      <p:cNvPicPr>
                        <a:picLocks noChangeAspect="1" noChangeArrowheads="1"/>
                      </p:cNvPicPr>
                      <p:nvPr/>
                    </p:nvPicPr>
                    <p:blipFill>
                      <a:blip r:embed="rId6"/>
                      <a:srcRect/>
                      <a:stretch>
                        <a:fillRect/>
                      </a:stretch>
                    </p:blipFill>
                    <p:spPr bwMode="auto">
                      <a:xfrm>
                        <a:off x="2286000" y="3962400"/>
                        <a:ext cx="3078163"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304800" y="3440668"/>
            <a:ext cx="4876800" cy="369332"/>
          </a:xfrm>
          <a:prstGeom prst="rect">
            <a:avLst/>
          </a:prstGeom>
          <a:noFill/>
        </p:spPr>
        <p:txBody>
          <a:bodyPr wrap="square" rtlCol="0">
            <a:spAutoFit/>
          </a:bodyPr>
          <a:lstStyle/>
          <a:p>
            <a:r>
              <a:rPr lang="en-US" dirty="0" err="1"/>
              <a:t>Động</a:t>
            </a:r>
            <a:r>
              <a:rPr lang="en-US" dirty="0"/>
              <a:t> </a:t>
            </a:r>
            <a:r>
              <a:rPr lang="en-US" dirty="0" err="1"/>
              <a:t>năng</a:t>
            </a:r>
            <a:r>
              <a:rPr lang="en-US" dirty="0"/>
              <a:t> </a:t>
            </a:r>
            <a:r>
              <a:rPr lang="en-US" dirty="0" err="1"/>
              <a:t>cuả</a:t>
            </a:r>
            <a:r>
              <a:rPr lang="en-US" dirty="0"/>
              <a:t> </a:t>
            </a:r>
            <a:r>
              <a:rPr lang="en-US" dirty="0" err="1"/>
              <a:t>hạt</a:t>
            </a:r>
            <a:r>
              <a:rPr lang="en-US" dirty="0"/>
              <a:t>:</a:t>
            </a:r>
          </a:p>
        </p:txBody>
      </p:sp>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382B-7511-4453-90E6-3FFBB29818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5B7FE7-8763-49D0-86B9-AB25320098B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B47866C-6B18-4C11-BB1D-79B4B67D19A5}"/>
              </a:ext>
            </a:extLst>
          </p:cNvPr>
          <p:cNvPicPr>
            <a:picLocks noChangeAspect="1"/>
          </p:cNvPicPr>
          <p:nvPr/>
        </p:nvPicPr>
        <p:blipFill>
          <a:blip r:embed="rId2"/>
          <a:stretch>
            <a:fillRect/>
          </a:stretch>
        </p:blipFill>
        <p:spPr>
          <a:xfrm>
            <a:off x="95250" y="423862"/>
            <a:ext cx="8953500" cy="6010275"/>
          </a:xfrm>
          <a:prstGeom prst="rect">
            <a:avLst/>
          </a:prstGeom>
        </p:spPr>
      </p:pic>
    </p:spTree>
    <p:extLst>
      <p:ext uri="{BB962C8B-B14F-4D97-AF65-F5344CB8AC3E}">
        <p14:creationId xmlns:p14="http://schemas.microsoft.com/office/powerpoint/2010/main" val="121689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EB7A-D754-40B0-8944-B4D86524FB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5DF93D-4728-4CF4-B377-A859226D835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5EC1923-6DB2-4F41-A41F-9469A7557FC0}"/>
              </a:ext>
            </a:extLst>
          </p:cNvPr>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292981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33290"/>
            <a:ext cx="9067800" cy="400110"/>
          </a:xfrm>
          <a:prstGeom prst="rect">
            <a:avLst/>
          </a:prstGeom>
          <a:noFill/>
        </p:spPr>
        <p:txBody>
          <a:bodyPr wrap="square" rtlCol="0">
            <a:spAutoFit/>
          </a:bodyPr>
          <a:lstStyle/>
          <a:p>
            <a:pPr algn="ctr"/>
            <a:r>
              <a:rPr lang="en-US" sz="2000" dirty="0">
                <a:solidFill>
                  <a:srgbClr val="FFFF00"/>
                </a:solidFill>
                <a:latin typeface="Times New Roman" pitchFamily="18" charset="0"/>
                <a:cs typeface="Times New Roman" pitchFamily="18" charset="0"/>
              </a:rPr>
              <a:t>CHUYỂN ĐỘNG T</a:t>
            </a:r>
            <a:r>
              <a:rPr lang="vi-VN" sz="2000" dirty="0">
                <a:solidFill>
                  <a:srgbClr val="FFFF00"/>
                </a:solidFill>
                <a:latin typeface="Times New Roman" pitchFamily="18" charset="0"/>
                <a:cs typeface="Times New Roman" pitchFamily="18" charset="0"/>
              </a:rPr>
              <a:t>Ư</a:t>
            </a:r>
            <a:r>
              <a:rPr lang="en-US" sz="2000" dirty="0">
                <a:solidFill>
                  <a:srgbClr val="FFFF00"/>
                </a:solidFill>
                <a:latin typeface="Times New Roman" pitchFamily="18" charset="0"/>
                <a:cs typeface="Times New Roman" pitchFamily="18" charset="0"/>
              </a:rPr>
              <a:t>ƠNG ĐỐI VÀ NGUYÊN LÝ T</a:t>
            </a:r>
            <a:r>
              <a:rPr lang="vi-VN" sz="2000" dirty="0">
                <a:solidFill>
                  <a:srgbClr val="FFFF00"/>
                </a:solidFill>
                <a:latin typeface="Times New Roman" pitchFamily="18" charset="0"/>
                <a:cs typeface="Times New Roman" pitchFamily="18" charset="0"/>
              </a:rPr>
              <a:t>Ư</a:t>
            </a:r>
            <a:r>
              <a:rPr lang="en-US" sz="2000" dirty="0">
                <a:solidFill>
                  <a:srgbClr val="FFFF00"/>
                </a:solidFill>
                <a:latin typeface="Times New Roman" pitchFamily="18" charset="0"/>
                <a:cs typeface="Times New Roman" pitchFamily="18" charset="0"/>
              </a:rPr>
              <a:t>ƠNG ĐỐI GALILE </a:t>
            </a:r>
          </a:p>
        </p:txBody>
      </p:sp>
      <p:sp>
        <p:nvSpPr>
          <p:cNvPr id="6" name="Rectangle 5"/>
          <p:cNvSpPr/>
          <p:nvPr/>
        </p:nvSpPr>
        <p:spPr>
          <a:xfrm>
            <a:off x="0" y="533400"/>
            <a:ext cx="8991600" cy="461665"/>
          </a:xfrm>
          <a:prstGeom prst="rect">
            <a:avLst/>
          </a:prstGeom>
        </p:spPr>
        <p:txBody>
          <a:bodyPr wrap="square">
            <a:spAutoFit/>
          </a:bodyPr>
          <a:lstStyle/>
          <a:p>
            <a:r>
              <a:rPr lang="en-US" sz="2400" b="1" dirty="0" err="1">
                <a:solidFill>
                  <a:schemeClr val="hlink"/>
                </a:solidFill>
                <a:latin typeface="Times New Roman" pitchFamily="18" charset="0"/>
              </a:rPr>
              <a:t>I.Không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gian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thời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gian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theo</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quan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điểm</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học</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cổ</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điển</a:t>
            </a:r>
            <a:r>
              <a:rPr lang="en-US" sz="2400" b="1" dirty="0">
                <a:solidFill>
                  <a:schemeClr val="hlink"/>
                </a:solidFill>
                <a:latin typeface="Times New Roman" pitchFamily="18" charset="0"/>
              </a:rPr>
              <a:t>.</a:t>
            </a:r>
          </a:p>
        </p:txBody>
      </p:sp>
      <p:sp>
        <p:nvSpPr>
          <p:cNvPr id="8" name="Rectangle 7"/>
          <p:cNvSpPr/>
          <p:nvPr/>
        </p:nvSpPr>
        <p:spPr>
          <a:xfrm>
            <a:off x="76200" y="1021140"/>
            <a:ext cx="5562600" cy="1569660"/>
          </a:xfrm>
          <a:prstGeom prst="rect">
            <a:avLst/>
          </a:prstGeom>
        </p:spPr>
        <p:txBody>
          <a:bodyPr wrap="squar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quy</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quán</a:t>
            </a:r>
            <a:r>
              <a:rPr lang="en-US" sz="2400" dirty="0">
                <a:latin typeface="Times New Roman" pitchFamily="18" charset="0"/>
              </a:rPr>
              <a:t> </a:t>
            </a:r>
            <a:r>
              <a:rPr lang="en-US" sz="2400" dirty="0" err="1">
                <a:latin typeface="Times New Roman" pitchFamily="18" charset="0"/>
              </a:rPr>
              <a:t>tính</a:t>
            </a:r>
            <a:r>
              <a:rPr lang="en-US" sz="2400" dirty="0">
                <a:latin typeface="Times New Roman" pitchFamily="18" charset="0"/>
              </a:rPr>
              <a:t> K(</a:t>
            </a:r>
            <a:r>
              <a:rPr lang="en-US" sz="2400" dirty="0" err="1">
                <a:latin typeface="Times New Roman" pitchFamily="18" charset="0"/>
              </a:rPr>
              <a:t>x,y,z,t</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K’(</a:t>
            </a:r>
            <a:r>
              <a:rPr lang="en-US" sz="2400" dirty="0" err="1">
                <a:latin typeface="Times New Roman" pitchFamily="18" charset="0"/>
              </a:rPr>
              <a:t>x’,y’,z’,t</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vận</a:t>
            </a:r>
            <a:r>
              <a:rPr lang="en-US" sz="2400" dirty="0">
                <a:latin typeface="Times New Roman" pitchFamily="18" charset="0"/>
              </a:rPr>
              <a:t> </a:t>
            </a:r>
            <a:r>
              <a:rPr lang="en-US" sz="2400" dirty="0" err="1">
                <a:latin typeface="Times New Roman" pitchFamily="18" charset="0"/>
              </a:rPr>
              <a:t>tốc</a:t>
            </a:r>
            <a:r>
              <a:rPr lang="en-US" sz="2400" dirty="0">
                <a:latin typeface="Times New Roman" pitchFamily="18" charset="0"/>
              </a:rPr>
              <a:t> </a:t>
            </a:r>
            <a:r>
              <a:rPr lang="en-US" sz="2400" i="1" dirty="0">
                <a:latin typeface="Times New Roman" pitchFamily="18" charset="0"/>
              </a:rPr>
              <a:t>V</a:t>
            </a:r>
            <a:r>
              <a:rPr lang="en-US" sz="2400" dirty="0">
                <a:latin typeface="Times New Roman" pitchFamily="18" charset="0"/>
              </a:rPr>
              <a:t> so </a:t>
            </a:r>
            <a:r>
              <a:rPr lang="en-US" sz="2400" dirty="0" err="1">
                <a:latin typeface="Times New Roman" pitchFamily="18" charset="0"/>
              </a:rPr>
              <a:t>với</a:t>
            </a:r>
            <a:r>
              <a:rPr lang="en-US" sz="2400" dirty="0">
                <a:latin typeface="Times New Roman" pitchFamily="18" charset="0"/>
              </a:rPr>
              <a:t> K, </a:t>
            </a:r>
            <a:r>
              <a:rPr lang="en-US" sz="2400" dirty="0" err="1">
                <a:latin typeface="Times New Roman" pitchFamily="18" charset="0"/>
              </a:rPr>
              <a:t>dọc</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x,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t = 0 </a:t>
            </a:r>
            <a:r>
              <a:rPr lang="en-US" sz="2400" dirty="0" err="1">
                <a:latin typeface="Times New Roman" pitchFamily="18" charset="0"/>
              </a:rPr>
              <a:t>thì</a:t>
            </a:r>
            <a:r>
              <a:rPr lang="en-US" sz="2400" dirty="0">
                <a:latin typeface="Times New Roman" pitchFamily="18" charset="0"/>
              </a:rPr>
              <a:t> O </a:t>
            </a:r>
            <a:r>
              <a:rPr lang="en-US" sz="2400" dirty="0" err="1">
                <a:latin typeface="Times New Roman" pitchFamily="18" charset="0"/>
              </a:rPr>
              <a:t>trùng</a:t>
            </a:r>
            <a:r>
              <a:rPr lang="en-US" sz="2400" dirty="0">
                <a:latin typeface="Times New Roman" pitchFamily="18" charset="0"/>
              </a:rPr>
              <a:t> O’</a:t>
            </a:r>
          </a:p>
        </p:txBody>
      </p:sp>
      <p:sp>
        <p:nvSpPr>
          <p:cNvPr id="9" name="Rectangle 8"/>
          <p:cNvSpPr/>
          <p:nvPr/>
        </p:nvSpPr>
        <p:spPr>
          <a:xfrm>
            <a:off x="152400" y="2586335"/>
            <a:ext cx="4580100" cy="461665"/>
          </a:xfrm>
          <a:prstGeom prst="rect">
            <a:avLst/>
          </a:prstGeom>
        </p:spPr>
        <p:txBody>
          <a:bodyPr wrap="none">
            <a:spAutoFit/>
          </a:bodyPr>
          <a:lstStyle/>
          <a:p>
            <a:pPr marL="609600" indent="-609600"/>
            <a:r>
              <a:rPr lang="en-US" sz="2400" b="1" i="1" dirty="0" err="1">
                <a:latin typeface="Times New Roman" pitchFamily="18" charset="0"/>
              </a:rPr>
              <a:t>a.Thời</a:t>
            </a:r>
            <a:r>
              <a:rPr lang="en-US" sz="2400" b="1" i="1" dirty="0">
                <a:latin typeface="Times New Roman" pitchFamily="18" charset="0"/>
              </a:rPr>
              <a:t> </a:t>
            </a:r>
            <a:r>
              <a:rPr lang="en-US" sz="2400" b="1" i="1" dirty="0" err="1">
                <a:latin typeface="Times New Roman" pitchFamily="18" charset="0"/>
              </a:rPr>
              <a:t>gian</a:t>
            </a:r>
            <a:r>
              <a:rPr lang="en-US" sz="2400" b="1" i="1" dirty="0">
                <a:latin typeface="Times New Roman" pitchFamily="18" charset="0"/>
              </a:rPr>
              <a:t> </a:t>
            </a:r>
            <a:r>
              <a:rPr lang="en-US" sz="2400" b="1" i="1" dirty="0" err="1">
                <a:latin typeface="Times New Roman" pitchFamily="18" charset="0"/>
              </a:rPr>
              <a:t>có</a:t>
            </a:r>
            <a:r>
              <a:rPr lang="en-US" sz="2400" b="1" i="1" dirty="0">
                <a:latin typeface="Times New Roman" pitchFamily="18" charset="0"/>
              </a:rPr>
              <a:t> </a:t>
            </a:r>
            <a:r>
              <a:rPr lang="en-US" sz="2400" b="1" i="1" dirty="0" err="1">
                <a:latin typeface="Times New Roman" pitchFamily="18" charset="0"/>
              </a:rPr>
              <a:t>tính</a:t>
            </a:r>
            <a:r>
              <a:rPr lang="en-US" sz="2400" b="1" i="1" dirty="0">
                <a:latin typeface="Times New Roman" pitchFamily="18" charset="0"/>
              </a:rPr>
              <a:t> </a:t>
            </a:r>
            <a:r>
              <a:rPr lang="en-US" sz="2400" b="1" i="1" dirty="0" err="1">
                <a:latin typeface="Times New Roman" pitchFamily="18" charset="0"/>
              </a:rPr>
              <a:t>tuyệt</a:t>
            </a:r>
            <a:r>
              <a:rPr lang="en-US" sz="2400" b="1" i="1" dirty="0">
                <a:latin typeface="Times New Roman" pitchFamily="18" charset="0"/>
              </a:rPr>
              <a:t> </a:t>
            </a:r>
            <a:r>
              <a:rPr lang="en-US" sz="2400" b="1" i="1" dirty="0" err="1">
                <a:latin typeface="Times New Roman" pitchFamily="18" charset="0"/>
              </a:rPr>
              <a:t>đối</a:t>
            </a:r>
            <a:r>
              <a:rPr lang="en-US" sz="2400" dirty="0">
                <a:latin typeface="Times New Roman" pitchFamily="18" charset="0"/>
              </a:rPr>
              <a:t>: </a:t>
            </a:r>
            <a:r>
              <a:rPr lang="en-US" sz="2400" i="1" dirty="0">
                <a:latin typeface="Times New Roman" pitchFamily="18" charset="0"/>
              </a:rPr>
              <a:t>t = t’</a:t>
            </a:r>
          </a:p>
        </p:txBody>
      </p:sp>
      <p:sp>
        <p:nvSpPr>
          <p:cNvPr id="10" name="Rectangle 9"/>
          <p:cNvSpPr/>
          <p:nvPr/>
        </p:nvSpPr>
        <p:spPr>
          <a:xfrm>
            <a:off x="76200" y="3119735"/>
            <a:ext cx="7467600" cy="461665"/>
          </a:xfrm>
          <a:prstGeom prst="rect">
            <a:avLst/>
          </a:prstGeom>
        </p:spPr>
        <p:txBody>
          <a:bodyPr wrap="square">
            <a:spAutoFit/>
          </a:bodyPr>
          <a:lstStyle/>
          <a:p>
            <a:r>
              <a:rPr lang="en-US" sz="2400" b="1" i="1" dirty="0" err="1">
                <a:latin typeface="Times New Roman" pitchFamily="18" charset="0"/>
              </a:rPr>
              <a:t>b.Tọa</a:t>
            </a:r>
            <a:r>
              <a:rPr lang="en-US" sz="2400" b="1" i="1" dirty="0">
                <a:latin typeface="Times New Roman" pitchFamily="18" charset="0"/>
              </a:rPr>
              <a:t> </a:t>
            </a:r>
            <a:r>
              <a:rPr lang="en-US" sz="2400" b="1" i="1" dirty="0" err="1">
                <a:latin typeface="Times New Roman" pitchFamily="18" charset="0"/>
              </a:rPr>
              <a:t>độ</a:t>
            </a:r>
            <a:r>
              <a:rPr lang="en-US" sz="2400" b="1" i="1" dirty="0">
                <a:latin typeface="Times New Roman" pitchFamily="18" charset="0"/>
              </a:rPr>
              <a:t> </a:t>
            </a:r>
            <a:r>
              <a:rPr lang="en-US" sz="2400" b="1" i="1" dirty="0" err="1">
                <a:latin typeface="Times New Roman" pitchFamily="18" charset="0"/>
              </a:rPr>
              <a:t>không</a:t>
            </a:r>
            <a:r>
              <a:rPr lang="en-US" sz="2400" b="1" i="1" dirty="0">
                <a:latin typeface="Times New Roman" pitchFamily="18" charset="0"/>
              </a:rPr>
              <a:t> </a:t>
            </a:r>
            <a:r>
              <a:rPr lang="en-US" sz="2400" b="1" i="1" dirty="0" err="1">
                <a:latin typeface="Times New Roman" pitchFamily="18" charset="0"/>
              </a:rPr>
              <a:t>gian</a:t>
            </a:r>
            <a:r>
              <a:rPr lang="en-US" sz="2400" dirty="0">
                <a:latin typeface="Times New Roman" pitchFamily="18" charset="0"/>
              </a:rPr>
              <a:t> : </a:t>
            </a:r>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vị</a:t>
            </a:r>
            <a:r>
              <a:rPr lang="en-US" sz="2400" dirty="0">
                <a:latin typeface="Times New Roman" pitchFamily="18" charset="0"/>
              </a:rPr>
              <a:t> </a:t>
            </a:r>
            <a:r>
              <a:rPr lang="en-US" sz="2400" dirty="0" err="1">
                <a:latin typeface="Times New Roman" pitchFamily="18" charset="0"/>
              </a:rPr>
              <a:t>trí</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M </a:t>
            </a:r>
            <a:r>
              <a:rPr lang="en-US" sz="2400" dirty="0" err="1">
                <a:latin typeface="Times New Roman" pitchFamily="18" charset="0"/>
              </a:rPr>
              <a:t>trong</a:t>
            </a:r>
            <a:r>
              <a:rPr lang="en-US" sz="2400" dirty="0">
                <a:latin typeface="Times New Roman" pitchFamily="18" charset="0"/>
              </a:rPr>
              <a:t> 2 </a:t>
            </a:r>
            <a:r>
              <a:rPr lang="en-US" sz="2400" dirty="0" err="1">
                <a:latin typeface="Times New Roman" pitchFamily="18" charset="0"/>
              </a:rPr>
              <a:t>hệ</a:t>
            </a:r>
            <a:r>
              <a:rPr lang="en-US" sz="2400" dirty="0">
                <a:latin typeface="Times New Roman" pitchFamily="18" charset="0"/>
              </a:rPr>
              <a:t> K </a:t>
            </a:r>
            <a:r>
              <a:rPr lang="en-US" sz="2400" dirty="0" err="1">
                <a:latin typeface="Times New Roman" pitchFamily="18" charset="0"/>
              </a:rPr>
              <a:t>và</a:t>
            </a:r>
            <a:r>
              <a:rPr lang="en-US" sz="2400" dirty="0">
                <a:latin typeface="Times New Roman" pitchFamily="18" charset="0"/>
              </a:rPr>
              <a:t> K’ </a:t>
            </a:r>
          </a:p>
        </p:txBody>
      </p:sp>
      <p:sp>
        <p:nvSpPr>
          <p:cNvPr id="11" name="Rectangle 10"/>
          <p:cNvSpPr/>
          <p:nvPr/>
        </p:nvSpPr>
        <p:spPr>
          <a:xfrm>
            <a:off x="450609" y="3576935"/>
            <a:ext cx="3745769" cy="461665"/>
          </a:xfrm>
          <a:prstGeom prst="rect">
            <a:avLst/>
          </a:prstGeom>
        </p:spPr>
        <p:txBody>
          <a:bodyPr wrap="none">
            <a:spAutoFit/>
          </a:bodyPr>
          <a:lstStyle/>
          <a:p>
            <a:pPr marL="609600" indent="-609600"/>
            <a:r>
              <a:rPr lang="en-US" sz="2400" i="1" dirty="0">
                <a:latin typeface="Times New Roman" pitchFamily="18" charset="0"/>
              </a:rPr>
              <a:t>x = x’ +</a:t>
            </a:r>
            <a:r>
              <a:rPr lang="en-US" sz="2400" i="1" dirty="0" err="1">
                <a:latin typeface="Times New Roman" pitchFamily="18" charset="0"/>
              </a:rPr>
              <a:t>Vt</a:t>
            </a:r>
            <a:r>
              <a:rPr lang="en-US" sz="2400" i="1" dirty="0">
                <a:latin typeface="Times New Roman" pitchFamily="18" charset="0"/>
              </a:rPr>
              <a:t>’,   y = y’,    z = z’ </a:t>
            </a:r>
          </a:p>
        </p:txBody>
      </p:sp>
      <p:sp>
        <p:nvSpPr>
          <p:cNvPr id="12" name="Rectangle 11"/>
          <p:cNvSpPr/>
          <p:nvPr/>
        </p:nvSpPr>
        <p:spPr>
          <a:xfrm>
            <a:off x="464352" y="3957935"/>
            <a:ext cx="3644011" cy="461665"/>
          </a:xfrm>
          <a:prstGeom prst="rect">
            <a:avLst/>
          </a:prstGeom>
        </p:spPr>
        <p:txBody>
          <a:bodyPr wrap="none">
            <a:spAutoFit/>
          </a:bodyPr>
          <a:lstStyle/>
          <a:p>
            <a:pPr marL="609600" indent="-609600"/>
            <a:r>
              <a:rPr lang="en-US" sz="2400" i="1" dirty="0">
                <a:latin typeface="Times New Roman" pitchFamily="18" charset="0"/>
              </a:rPr>
              <a:t>x’ = x - </a:t>
            </a:r>
            <a:r>
              <a:rPr lang="en-US" sz="2400" i="1" dirty="0" err="1">
                <a:latin typeface="Times New Roman" pitchFamily="18" charset="0"/>
              </a:rPr>
              <a:t>Vt</a:t>
            </a:r>
            <a:r>
              <a:rPr lang="en-US" sz="2400" i="1" dirty="0">
                <a:latin typeface="Times New Roman" pitchFamily="18" charset="0"/>
              </a:rPr>
              <a:t>,   y = y’,    z = z’ </a:t>
            </a:r>
          </a:p>
        </p:txBody>
      </p:sp>
      <p:sp>
        <p:nvSpPr>
          <p:cNvPr id="13" name="Rectangle 12"/>
          <p:cNvSpPr/>
          <p:nvPr/>
        </p:nvSpPr>
        <p:spPr>
          <a:xfrm>
            <a:off x="76200" y="4495800"/>
            <a:ext cx="8711719" cy="461665"/>
          </a:xfrm>
          <a:prstGeom prst="rect">
            <a:avLst/>
          </a:prstGeom>
        </p:spPr>
        <p:txBody>
          <a:bodyPr wrap="square">
            <a:spAutoFit/>
          </a:bodyPr>
          <a:lstStyle/>
          <a:p>
            <a:pPr marL="609600" indent="-609600"/>
            <a:r>
              <a:rPr lang="en-US" sz="2400" b="1" i="1" dirty="0" err="1">
                <a:latin typeface="Times New Roman" pitchFamily="18" charset="0"/>
              </a:rPr>
              <a:t>Vị</a:t>
            </a:r>
            <a:r>
              <a:rPr lang="en-US" sz="2400" b="1" i="1" dirty="0">
                <a:latin typeface="Times New Roman" pitchFamily="18" charset="0"/>
              </a:rPr>
              <a:t> </a:t>
            </a:r>
            <a:r>
              <a:rPr lang="en-US" sz="2400" b="1" i="1" dirty="0" err="1">
                <a:latin typeface="Times New Roman" pitchFamily="18" charset="0"/>
              </a:rPr>
              <a:t>trí</a:t>
            </a:r>
            <a:r>
              <a:rPr lang="en-US" sz="2400" b="1" i="1" dirty="0">
                <a:latin typeface="Times New Roman" pitchFamily="18" charset="0"/>
              </a:rPr>
              <a:t> </a:t>
            </a:r>
            <a:r>
              <a:rPr lang="en-US" sz="2400" b="1" i="1" dirty="0" err="1">
                <a:latin typeface="Times New Roman" pitchFamily="18" charset="0"/>
              </a:rPr>
              <a:t>không</a:t>
            </a:r>
            <a:r>
              <a:rPr lang="en-US" sz="2400" b="1" i="1" dirty="0">
                <a:latin typeface="Times New Roman" pitchFamily="18" charset="0"/>
              </a:rPr>
              <a:t> </a:t>
            </a:r>
            <a:r>
              <a:rPr lang="en-US" sz="2400" b="1" i="1" dirty="0" err="1">
                <a:latin typeface="Times New Roman" pitchFamily="18" charset="0"/>
              </a:rPr>
              <a:t>gian</a:t>
            </a:r>
            <a:r>
              <a:rPr lang="en-US" sz="2400" b="1" i="1" dirty="0">
                <a:latin typeface="Times New Roman" pitchFamily="18" charset="0"/>
              </a:rPr>
              <a:t> </a:t>
            </a:r>
            <a:r>
              <a:rPr lang="en-US" sz="2400" b="1" i="1" dirty="0" err="1">
                <a:latin typeface="Times New Roman" pitchFamily="18" charset="0"/>
              </a:rPr>
              <a:t>có</a:t>
            </a:r>
            <a:r>
              <a:rPr lang="en-US" sz="2400" b="1" i="1" dirty="0">
                <a:latin typeface="Times New Roman" pitchFamily="18" charset="0"/>
              </a:rPr>
              <a:t> </a:t>
            </a:r>
            <a:r>
              <a:rPr lang="en-US" sz="2400" b="1" i="1" dirty="0" err="1">
                <a:latin typeface="Times New Roman" pitchFamily="18" charset="0"/>
              </a:rPr>
              <a:t>tính</a:t>
            </a:r>
            <a:r>
              <a:rPr lang="en-US" sz="2400" b="1" i="1" dirty="0">
                <a:latin typeface="Times New Roman" pitchFamily="18" charset="0"/>
              </a:rPr>
              <a:t> </a:t>
            </a:r>
            <a:r>
              <a:rPr lang="en-US" sz="2400" b="1" i="1" dirty="0" err="1">
                <a:latin typeface="Times New Roman" pitchFamily="18" charset="0"/>
              </a:rPr>
              <a:t>tương</a:t>
            </a:r>
            <a:r>
              <a:rPr lang="en-US" sz="2400" b="1" i="1" dirty="0">
                <a:latin typeface="Times New Roman" pitchFamily="18" charset="0"/>
              </a:rPr>
              <a:t> </a:t>
            </a:r>
            <a:r>
              <a:rPr lang="en-US" sz="2400" b="1" i="1" dirty="0" err="1">
                <a:latin typeface="Times New Roman" pitchFamily="18" charset="0"/>
              </a:rPr>
              <a:t>đối</a:t>
            </a:r>
            <a:r>
              <a:rPr lang="en-US" sz="2400" b="1" i="1" dirty="0">
                <a:latin typeface="Times New Roman" pitchFamily="18" charset="0"/>
              </a:rPr>
              <a:t> </a:t>
            </a:r>
            <a:r>
              <a:rPr lang="en-US" sz="2400" b="1" i="1" dirty="0" err="1">
                <a:latin typeface="Times New Roman" pitchFamily="18" charset="0"/>
              </a:rPr>
              <a:t>phụ</a:t>
            </a:r>
            <a:r>
              <a:rPr lang="en-US" sz="2400" b="1" i="1" dirty="0">
                <a:latin typeface="Times New Roman" pitchFamily="18" charset="0"/>
              </a:rPr>
              <a:t> </a:t>
            </a:r>
            <a:r>
              <a:rPr lang="en-US" sz="2400" b="1" i="1" dirty="0" err="1">
                <a:latin typeface="Times New Roman" pitchFamily="18" charset="0"/>
              </a:rPr>
              <a:t>thuộc</a:t>
            </a:r>
            <a:r>
              <a:rPr lang="en-US" sz="2400" b="1" i="1" dirty="0">
                <a:latin typeface="Times New Roman" pitchFamily="18" charset="0"/>
              </a:rPr>
              <a:t> </a:t>
            </a:r>
            <a:r>
              <a:rPr lang="en-US" sz="2400" b="1" i="1" dirty="0" err="1">
                <a:latin typeface="Times New Roman" pitchFamily="18" charset="0"/>
              </a:rPr>
              <a:t>vào</a:t>
            </a:r>
            <a:r>
              <a:rPr lang="en-US" sz="2400" b="1" i="1" dirty="0">
                <a:latin typeface="Times New Roman" pitchFamily="18" charset="0"/>
              </a:rPr>
              <a:t> </a:t>
            </a:r>
            <a:r>
              <a:rPr lang="en-US" sz="2400" b="1" i="1" dirty="0" err="1">
                <a:latin typeface="Times New Roman" pitchFamily="18" charset="0"/>
              </a:rPr>
              <a:t>hệ</a:t>
            </a:r>
            <a:r>
              <a:rPr lang="en-US" sz="2400" b="1" i="1" dirty="0">
                <a:latin typeface="Times New Roman" pitchFamily="18" charset="0"/>
              </a:rPr>
              <a:t>  </a:t>
            </a:r>
            <a:r>
              <a:rPr lang="en-US" sz="2400" b="1" i="1" dirty="0" err="1">
                <a:latin typeface="Times New Roman" pitchFamily="18" charset="0"/>
              </a:rPr>
              <a:t>quy</a:t>
            </a:r>
            <a:r>
              <a:rPr lang="en-US" sz="2400" b="1" i="1" dirty="0">
                <a:latin typeface="Times New Roman" pitchFamily="18" charset="0"/>
              </a:rPr>
              <a:t> </a:t>
            </a:r>
            <a:r>
              <a:rPr lang="en-US" sz="2400" b="1" i="1" dirty="0" err="1">
                <a:latin typeface="Times New Roman" pitchFamily="18" charset="0"/>
              </a:rPr>
              <a:t>chiếu</a:t>
            </a:r>
            <a:endParaRPr lang="en-US" sz="2400" b="1" i="1" dirty="0">
              <a:latin typeface="Times New Roman" pitchFamily="18" charset="0"/>
            </a:endParaRPr>
          </a:p>
        </p:txBody>
      </p:sp>
      <p:pic>
        <p:nvPicPr>
          <p:cNvPr id="15" name="Picture 14">
            <a:extLst>
              <a:ext uri="{FF2B5EF4-FFF2-40B4-BE49-F238E27FC236}">
                <a16:creationId xmlns:a16="http://schemas.microsoft.com/office/drawing/2014/main" id="{5F0D9F77-D031-4B25-9B36-1C07C698587C}"/>
              </a:ext>
            </a:extLst>
          </p:cNvPr>
          <p:cNvPicPr>
            <a:picLocks noChangeAspect="1"/>
          </p:cNvPicPr>
          <p:nvPr/>
        </p:nvPicPr>
        <p:blipFill>
          <a:blip r:embed="rId3"/>
          <a:stretch>
            <a:fillRect/>
          </a:stretch>
        </p:blipFill>
        <p:spPr>
          <a:xfrm>
            <a:off x="6324600" y="1066801"/>
            <a:ext cx="2438400" cy="2041312"/>
          </a:xfrm>
          <a:prstGeom prst="rect">
            <a:avLst/>
          </a:prstGeom>
        </p:spPr>
      </p:pic>
      <p:sp>
        <p:nvSpPr>
          <p:cNvPr id="14" name="Text Box 5">
            <a:extLst>
              <a:ext uri="{FF2B5EF4-FFF2-40B4-BE49-F238E27FC236}">
                <a16:creationId xmlns:a16="http://schemas.microsoft.com/office/drawing/2014/main" id="{8EA3772B-C17B-4D22-9E54-B12A246255B3}"/>
              </a:ext>
            </a:extLst>
          </p:cNvPr>
          <p:cNvSpPr txBox="1">
            <a:spLocks noChangeArrowheads="1"/>
          </p:cNvSpPr>
          <p:nvPr/>
        </p:nvSpPr>
        <p:spPr bwMode="auto">
          <a:xfrm>
            <a:off x="76200" y="5111771"/>
            <a:ext cx="6019800" cy="45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nAvant" panose="020B7200000000000000" pitchFamily="34" charset="0"/>
                <a:cs typeface="Arial" panose="020B0604020202020204" pitchFamily="34" charset="0"/>
              </a:defRPr>
            </a:lvl1pPr>
            <a:lvl2pPr marL="742950" indent="-285750">
              <a:defRPr>
                <a:solidFill>
                  <a:schemeClr val="tx1"/>
                </a:solidFill>
                <a:latin typeface=".VnAvant" panose="020B7200000000000000" pitchFamily="34" charset="0"/>
                <a:cs typeface="Arial" panose="020B0604020202020204" pitchFamily="34" charset="0"/>
              </a:defRPr>
            </a:lvl2pPr>
            <a:lvl3pPr marL="1143000" indent="-228600">
              <a:defRPr>
                <a:solidFill>
                  <a:schemeClr val="tx1"/>
                </a:solidFill>
                <a:latin typeface=".VnAvant" panose="020B7200000000000000" pitchFamily="34" charset="0"/>
                <a:cs typeface="Arial" panose="020B0604020202020204" pitchFamily="34" charset="0"/>
              </a:defRPr>
            </a:lvl3pPr>
            <a:lvl4pPr marL="1600200" indent="-228600">
              <a:defRPr>
                <a:solidFill>
                  <a:schemeClr val="tx1"/>
                </a:solidFill>
                <a:latin typeface=".VnAvant" panose="020B7200000000000000" pitchFamily="34" charset="0"/>
                <a:cs typeface="Arial" panose="020B0604020202020204" pitchFamily="34" charset="0"/>
              </a:defRPr>
            </a:lvl4pPr>
            <a:lvl5pPr marL="2057400" indent="-228600">
              <a:defRPr>
                <a:solidFill>
                  <a:schemeClr val="tx1"/>
                </a:solidFill>
                <a:latin typeface=".VnAvant" panose="020B7200000000000000"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9pPr>
          </a:lstStyle>
          <a:p>
            <a:pPr algn="just" eaLnBrk="1" hangingPunct="1">
              <a:lnSpc>
                <a:spcPct val="130000"/>
              </a:lnSpc>
              <a:spcBef>
                <a:spcPct val="20000"/>
              </a:spcBef>
              <a:buClr>
                <a:schemeClr val="accent1"/>
              </a:buClr>
              <a:buFont typeface="Wingdings" panose="05000000000000000000" pitchFamily="2" charset="2"/>
              <a:buNone/>
            </a:pPr>
            <a:r>
              <a:rPr lang="en-US" altLang="en-US" sz="2000" b="1" i="1" dirty="0">
                <a:solidFill>
                  <a:srgbClr val="000099"/>
                </a:solidFill>
                <a:latin typeface="Arial" panose="020B0604020202020204" pitchFamily="34" charset="0"/>
                <a:ea typeface="SimSun" panose="02010600030101010101" pitchFamily="2" charset="-122"/>
              </a:rPr>
              <a:t> </a:t>
            </a:r>
            <a:r>
              <a:rPr lang="en-US" altLang="en-US" sz="2000" b="1" i="1" dirty="0" err="1">
                <a:solidFill>
                  <a:srgbClr val="000099"/>
                </a:solidFill>
                <a:latin typeface="Arial" panose="020B0604020202020204" pitchFamily="34" charset="0"/>
                <a:ea typeface="SimSun" panose="02010600030101010101" pitchFamily="2" charset="-122"/>
              </a:rPr>
              <a:t>Tổng</a:t>
            </a:r>
            <a:r>
              <a:rPr lang="en-US" altLang="en-US" sz="2000" b="1" i="1" dirty="0">
                <a:solidFill>
                  <a:srgbClr val="000099"/>
                </a:solidFill>
                <a:latin typeface="Arial" panose="020B0604020202020204" pitchFamily="34" charset="0"/>
                <a:ea typeface="SimSun" panose="02010600030101010101" pitchFamily="2" charset="-122"/>
              </a:rPr>
              <a:t> </a:t>
            </a:r>
            <a:r>
              <a:rPr lang="en-US" altLang="en-US" sz="2000" b="1" i="1" dirty="0" err="1">
                <a:solidFill>
                  <a:srgbClr val="000099"/>
                </a:solidFill>
                <a:latin typeface="Arial" panose="020B0604020202020204" pitchFamily="34" charset="0"/>
                <a:ea typeface="SimSun" panose="02010600030101010101" pitchFamily="2" charset="-122"/>
              </a:rPr>
              <a:t>hợp</a:t>
            </a:r>
            <a:r>
              <a:rPr lang="en-US" altLang="en-US" sz="2000" b="1" i="1" dirty="0">
                <a:solidFill>
                  <a:srgbClr val="000099"/>
                </a:solidFill>
                <a:latin typeface="Arial" panose="020B0604020202020204" pitchFamily="34" charset="0"/>
                <a:ea typeface="SimSun" panose="02010600030101010101" pitchFamily="2" charset="-122"/>
              </a:rPr>
              <a:t> </a:t>
            </a:r>
            <a:r>
              <a:rPr lang="en-US" altLang="en-US" sz="2000" b="1" i="1" dirty="0" err="1">
                <a:solidFill>
                  <a:srgbClr val="000099"/>
                </a:solidFill>
                <a:latin typeface="Arial" panose="020B0604020202020204" pitchFamily="34" charset="0"/>
                <a:ea typeface="SimSun" panose="02010600030101010101" pitchFamily="2" charset="-122"/>
              </a:rPr>
              <a:t>vận</a:t>
            </a:r>
            <a:r>
              <a:rPr lang="en-US" altLang="en-US" sz="2000" b="1" i="1" dirty="0">
                <a:solidFill>
                  <a:srgbClr val="000099"/>
                </a:solidFill>
                <a:latin typeface="Arial" panose="020B0604020202020204" pitchFamily="34" charset="0"/>
                <a:ea typeface="SimSun" panose="02010600030101010101" pitchFamily="2" charset="-122"/>
              </a:rPr>
              <a:t> </a:t>
            </a:r>
            <a:r>
              <a:rPr lang="en-US" altLang="en-US" sz="2000" b="1" i="1" dirty="0" err="1">
                <a:solidFill>
                  <a:srgbClr val="000099"/>
                </a:solidFill>
                <a:latin typeface="Arial" panose="020B0604020202020204" pitchFamily="34" charset="0"/>
                <a:ea typeface="SimSun" panose="02010600030101010101" pitchFamily="2" charset="-122"/>
              </a:rPr>
              <a:t>tốc</a:t>
            </a:r>
            <a:endParaRPr lang="en-US" altLang="en-US" sz="2000" i="1" dirty="0">
              <a:solidFill>
                <a:srgbClr val="000099"/>
              </a:solidFill>
              <a:latin typeface="Arial" panose="020B0604020202020204" pitchFamily="34" charset="0"/>
              <a:ea typeface="SimSun" panose="02010600030101010101" pitchFamily="2" charset="-122"/>
            </a:endParaRPr>
          </a:p>
        </p:txBody>
      </p:sp>
      <p:graphicFrame>
        <p:nvGraphicFramePr>
          <p:cNvPr id="16" name="Object 19">
            <a:extLst>
              <a:ext uri="{FF2B5EF4-FFF2-40B4-BE49-F238E27FC236}">
                <a16:creationId xmlns:a16="http://schemas.microsoft.com/office/drawing/2014/main" id="{0D7B03C1-6D58-412A-8396-7E2CB2477FB2}"/>
              </a:ext>
            </a:extLst>
          </p:cNvPr>
          <p:cNvGraphicFramePr>
            <a:graphicFrameLocks noChangeAspect="1"/>
          </p:cNvGraphicFramePr>
          <p:nvPr>
            <p:extLst>
              <p:ext uri="{D42A27DB-BD31-4B8C-83A1-F6EECF244321}">
                <p14:modId xmlns:p14="http://schemas.microsoft.com/office/powerpoint/2010/main" val="2292738783"/>
              </p:ext>
            </p:extLst>
          </p:nvPr>
        </p:nvGraphicFramePr>
        <p:xfrm>
          <a:off x="3238500" y="5129645"/>
          <a:ext cx="1714500" cy="509155"/>
        </p:xfrm>
        <a:graphic>
          <a:graphicData uri="http://schemas.openxmlformats.org/presentationml/2006/ole">
            <mc:AlternateContent xmlns:mc="http://schemas.openxmlformats.org/markup-compatibility/2006">
              <mc:Choice xmlns:v="urn:schemas-microsoft-com:vml" Requires="v">
                <p:oleObj spid="_x0000_s12299" r:id="rId4" imgW="816699" imgH="242458" progId="Equation.3">
                  <p:embed/>
                </p:oleObj>
              </mc:Choice>
              <mc:Fallback>
                <p:oleObj r:id="rId4" imgW="816699" imgH="242458" progId="Equation.3">
                  <p:embed/>
                  <p:pic>
                    <p:nvPicPr>
                      <p:cNvPr id="60435" name="Object 19">
                        <a:extLst>
                          <a:ext uri="{FF2B5EF4-FFF2-40B4-BE49-F238E27FC236}">
                            <a16:creationId xmlns:a16="http://schemas.microsoft.com/office/drawing/2014/main" id="{8DCB0248-03E0-4D15-8DFB-A3E8C89E7E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5129645"/>
                        <a:ext cx="1714500" cy="509155"/>
                      </a:xfrm>
                      <a:prstGeom prst="rect">
                        <a:avLst/>
                      </a:prstGeom>
                      <a:noFill/>
                      <a:ln>
                        <a:noFill/>
                      </a:ln>
                    </p:spPr>
                  </p:pic>
                </p:oleObj>
              </mc:Fallback>
            </mc:AlternateContent>
          </a:graphicData>
        </a:graphic>
      </p:graphicFrame>
      <p:sp>
        <p:nvSpPr>
          <p:cNvPr id="18" name="TextBox 4">
            <a:extLst>
              <a:ext uri="{FF2B5EF4-FFF2-40B4-BE49-F238E27FC236}">
                <a16:creationId xmlns:a16="http://schemas.microsoft.com/office/drawing/2014/main" id="{34FFA5EA-1260-4BCE-9139-1977F6175CDA}"/>
              </a:ext>
            </a:extLst>
          </p:cNvPr>
          <p:cNvSpPr txBox="1">
            <a:spLocks noChangeArrowheads="1"/>
          </p:cNvSpPr>
          <p:nvPr/>
        </p:nvSpPr>
        <p:spPr bwMode="auto">
          <a:xfrm>
            <a:off x="76200" y="5710237"/>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nAvant" panose="020B7200000000000000" pitchFamily="34" charset="0"/>
                <a:cs typeface="Arial" panose="020B0604020202020204" pitchFamily="34" charset="0"/>
              </a:defRPr>
            </a:lvl1pPr>
            <a:lvl2pPr marL="742950" indent="-285750">
              <a:defRPr>
                <a:solidFill>
                  <a:schemeClr val="tx1"/>
                </a:solidFill>
                <a:latin typeface=".VnAvant" panose="020B7200000000000000" pitchFamily="34" charset="0"/>
                <a:cs typeface="Arial" panose="020B0604020202020204" pitchFamily="34" charset="0"/>
              </a:defRPr>
            </a:lvl2pPr>
            <a:lvl3pPr marL="1143000" indent="-228600">
              <a:defRPr>
                <a:solidFill>
                  <a:schemeClr val="tx1"/>
                </a:solidFill>
                <a:latin typeface=".VnAvant" panose="020B7200000000000000" pitchFamily="34" charset="0"/>
                <a:cs typeface="Arial" panose="020B0604020202020204" pitchFamily="34" charset="0"/>
              </a:defRPr>
            </a:lvl3pPr>
            <a:lvl4pPr marL="1600200" indent="-228600">
              <a:defRPr>
                <a:solidFill>
                  <a:schemeClr val="tx1"/>
                </a:solidFill>
                <a:latin typeface=".VnAvant" panose="020B7200000000000000" pitchFamily="34" charset="0"/>
                <a:cs typeface="Arial" panose="020B0604020202020204" pitchFamily="34" charset="0"/>
              </a:defRPr>
            </a:lvl4pPr>
            <a:lvl5pPr marL="2057400" indent="-228600">
              <a:defRPr>
                <a:solidFill>
                  <a:schemeClr val="tx1"/>
                </a:solidFill>
                <a:latin typeface=".VnAvant" panose="020B7200000000000000"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9pPr>
          </a:lstStyle>
          <a:p>
            <a:pPr eaLnBrk="1" hangingPunct="1"/>
            <a:r>
              <a:rPr lang="en-US" altLang="en-US" sz="2400" b="1" dirty="0" err="1">
                <a:solidFill>
                  <a:srgbClr val="000099"/>
                </a:solidFill>
                <a:latin typeface="Times" panose="02020603050405020304" pitchFamily="18" charset="0"/>
                <a:ea typeface="SimSun" panose="02010600030101010101" pitchFamily="2" charset="-122"/>
              </a:rPr>
              <a:t>Tổng</a:t>
            </a:r>
            <a:r>
              <a:rPr lang="en-US" altLang="en-US" sz="2400" b="1" dirty="0">
                <a:solidFill>
                  <a:srgbClr val="000099"/>
                </a:solidFill>
                <a:latin typeface="Times" panose="02020603050405020304" pitchFamily="18" charset="0"/>
                <a:ea typeface="SimSun" panose="02010600030101010101" pitchFamily="2" charset="-122"/>
              </a:rPr>
              <a:t> </a:t>
            </a:r>
            <a:r>
              <a:rPr lang="en-US" altLang="en-US" sz="2400" b="1" dirty="0" err="1">
                <a:solidFill>
                  <a:srgbClr val="000099"/>
                </a:solidFill>
                <a:latin typeface="Times" panose="02020603050405020304" pitchFamily="18" charset="0"/>
                <a:ea typeface="SimSun" panose="02010600030101010101" pitchFamily="2" charset="-122"/>
              </a:rPr>
              <a:t>hợp</a:t>
            </a:r>
            <a:r>
              <a:rPr lang="en-US" altLang="en-US" sz="2400" b="1" dirty="0">
                <a:solidFill>
                  <a:srgbClr val="000099"/>
                </a:solidFill>
                <a:latin typeface="Times" panose="02020603050405020304" pitchFamily="18" charset="0"/>
                <a:ea typeface="SimSun" panose="02010600030101010101" pitchFamily="2" charset="-122"/>
              </a:rPr>
              <a:t> </a:t>
            </a:r>
            <a:r>
              <a:rPr lang="en-US" altLang="en-US" sz="2400" b="1" dirty="0" err="1">
                <a:solidFill>
                  <a:srgbClr val="000099"/>
                </a:solidFill>
                <a:latin typeface="Times" panose="02020603050405020304" pitchFamily="18" charset="0"/>
                <a:ea typeface="SimSun" panose="02010600030101010101" pitchFamily="2" charset="-122"/>
              </a:rPr>
              <a:t>gia</a:t>
            </a:r>
            <a:r>
              <a:rPr lang="en-US" altLang="en-US" sz="2400" b="1" dirty="0">
                <a:solidFill>
                  <a:srgbClr val="000099"/>
                </a:solidFill>
                <a:latin typeface="Times" panose="02020603050405020304" pitchFamily="18" charset="0"/>
                <a:ea typeface="SimSun" panose="02010600030101010101" pitchFamily="2" charset="-122"/>
              </a:rPr>
              <a:t> </a:t>
            </a:r>
            <a:r>
              <a:rPr lang="en-US" altLang="en-US" sz="2400" b="1" dirty="0" err="1">
                <a:solidFill>
                  <a:srgbClr val="000099"/>
                </a:solidFill>
                <a:latin typeface="Times" panose="02020603050405020304" pitchFamily="18" charset="0"/>
                <a:ea typeface="SimSun" panose="02010600030101010101" pitchFamily="2" charset="-122"/>
              </a:rPr>
              <a:t>tốc</a:t>
            </a:r>
            <a:endParaRPr lang="en-US" altLang="en-US" sz="2400" b="1" dirty="0">
              <a:solidFill>
                <a:srgbClr val="000099"/>
              </a:solidFill>
              <a:latin typeface="Times" panose="02020603050405020304" pitchFamily="18" charset="0"/>
              <a:ea typeface="SimSun" panose="02010600030101010101" pitchFamily="2" charset="-122"/>
            </a:endParaRPr>
          </a:p>
        </p:txBody>
      </p:sp>
      <p:grpSp>
        <p:nvGrpSpPr>
          <p:cNvPr id="19" name="Group 5">
            <a:extLst>
              <a:ext uri="{FF2B5EF4-FFF2-40B4-BE49-F238E27FC236}">
                <a16:creationId xmlns:a16="http://schemas.microsoft.com/office/drawing/2014/main" id="{67803C13-AF32-48B3-A2DC-8523C887FF50}"/>
              </a:ext>
            </a:extLst>
          </p:cNvPr>
          <p:cNvGrpSpPr>
            <a:grpSpLocks/>
          </p:cNvGrpSpPr>
          <p:nvPr/>
        </p:nvGrpSpPr>
        <p:grpSpPr bwMode="auto">
          <a:xfrm>
            <a:off x="3048000" y="5797571"/>
            <a:ext cx="1981200" cy="298429"/>
            <a:chOff x="0" y="0"/>
            <a:chExt cx="2143125" cy="427038"/>
          </a:xfrm>
        </p:grpSpPr>
        <p:sp>
          <p:nvSpPr>
            <p:cNvPr id="20" name="Right Arrow 7">
              <a:extLst>
                <a:ext uri="{FF2B5EF4-FFF2-40B4-BE49-F238E27FC236}">
                  <a16:creationId xmlns:a16="http://schemas.microsoft.com/office/drawing/2014/main" id="{6BC408CE-4C5E-46ED-B782-3D43C0BBC10D}"/>
                </a:ext>
              </a:extLst>
            </p:cNvPr>
            <p:cNvSpPr>
              <a:spLocks noChangeArrowheads="1"/>
            </p:cNvSpPr>
            <p:nvPr/>
          </p:nvSpPr>
          <p:spPr bwMode="auto">
            <a:xfrm>
              <a:off x="0" y="228600"/>
              <a:ext cx="228600" cy="152400"/>
            </a:xfrm>
            <a:prstGeom prst="rightArrow">
              <a:avLst>
                <a:gd name="adj1" fmla="val 50000"/>
                <a:gd name="adj2" fmla="val 50000"/>
              </a:avLst>
            </a:prstGeom>
            <a:solidFill>
              <a:schemeClr val="accent1"/>
            </a:solidFill>
            <a:ln w="25400">
              <a:solidFill>
                <a:srgbClr val="385D8A"/>
              </a:solidFill>
              <a:miter lim="800000"/>
              <a:headEnd/>
              <a:tailEnd/>
            </a:ln>
          </p:spPr>
          <p:txBody>
            <a:bodyPr anchor="ctr"/>
            <a:lstStyle>
              <a:lvl1pPr>
                <a:defRPr>
                  <a:solidFill>
                    <a:schemeClr val="tx1"/>
                  </a:solidFill>
                  <a:latin typeface=".VnAvant" panose="020B7200000000000000" pitchFamily="34" charset="0"/>
                  <a:cs typeface="Arial" panose="020B0604020202020204" pitchFamily="34" charset="0"/>
                </a:defRPr>
              </a:lvl1pPr>
              <a:lvl2pPr marL="742950" indent="-285750">
                <a:defRPr>
                  <a:solidFill>
                    <a:schemeClr val="tx1"/>
                  </a:solidFill>
                  <a:latin typeface=".VnAvant" panose="020B7200000000000000" pitchFamily="34" charset="0"/>
                  <a:cs typeface="Arial" panose="020B0604020202020204" pitchFamily="34" charset="0"/>
                </a:defRPr>
              </a:lvl2pPr>
              <a:lvl3pPr marL="1143000" indent="-228600">
                <a:defRPr>
                  <a:solidFill>
                    <a:schemeClr val="tx1"/>
                  </a:solidFill>
                  <a:latin typeface=".VnAvant" panose="020B7200000000000000" pitchFamily="34" charset="0"/>
                  <a:cs typeface="Arial" panose="020B0604020202020204" pitchFamily="34" charset="0"/>
                </a:defRPr>
              </a:lvl3pPr>
              <a:lvl4pPr marL="1600200" indent="-228600">
                <a:defRPr>
                  <a:solidFill>
                    <a:schemeClr val="tx1"/>
                  </a:solidFill>
                  <a:latin typeface=".VnAvant" panose="020B7200000000000000" pitchFamily="34" charset="0"/>
                  <a:cs typeface="Arial" panose="020B0604020202020204" pitchFamily="34" charset="0"/>
                </a:defRPr>
              </a:lvl4pPr>
              <a:lvl5pPr marL="2057400" indent="-228600">
                <a:defRPr>
                  <a:solidFill>
                    <a:schemeClr val="tx1"/>
                  </a:solidFill>
                  <a:latin typeface=".VnAvant" panose="020B7200000000000000"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nAvant" panose="020B7200000000000000" pitchFamily="34" charset="0"/>
                  <a:cs typeface="Arial" panose="020B0604020202020204" pitchFamily="34" charset="0"/>
                </a:defRPr>
              </a:lvl9pPr>
            </a:lstStyle>
            <a:p>
              <a:pPr algn="ctr" eaLnBrk="1" hangingPunct="1"/>
              <a:endParaRPr lang="en-US" altLang="en-US">
                <a:solidFill>
                  <a:srgbClr val="FFFFFF"/>
                </a:solidFill>
                <a:latin typeface="Calibri" panose="020F0502020204030204" pitchFamily="34" charset="0"/>
                <a:ea typeface="SimSun" panose="02010600030101010101" pitchFamily="2" charset="-122"/>
              </a:endParaRPr>
            </a:p>
          </p:txBody>
        </p:sp>
        <p:graphicFrame>
          <p:nvGraphicFramePr>
            <p:cNvPr id="21" name="Object 7">
              <a:extLst>
                <a:ext uri="{FF2B5EF4-FFF2-40B4-BE49-F238E27FC236}">
                  <a16:creationId xmlns:a16="http://schemas.microsoft.com/office/drawing/2014/main" id="{97A06A89-4E3D-45DC-85BA-52530A98F4A5}"/>
                </a:ext>
              </a:extLst>
            </p:cNvPr>
            <p:cNvGraphicFramePr>
              <a:graphicFrameLocks noChangeAspect="1"/>
            </p:cNvGraphicFramePr>
            <p:nvPr/>
          </p:nvGraphicFramePr>
          <p:xfrm>
            <a:off x="674688" y="0"/>
            <a:ext cx="1468437" cy="427038"/>
          </p:xfrm>
          <a:graphic>
            <a:graphicData uri="http://schemas.openxmlformats.org/presentationml/2006/ole">
              <mc:AlternateContent xmlns:mc="http://schemas.openxmlformats.org/markup-compatibility/2006">
                <mc:Choice xmlns:v="urn:schemas-microsoft-com:vml" Requires="v">
                  <p:oleObj spid="_x0000_s12300" r:id="rId6" imgW="1416463" imgH="408350" progId="Equation.DSMT4">
                    <p:embed/>
                  </p:oleObj>
                </mc:Choice>
                <mc:Fallback>
                  <p:oleObj r:id="rId6" imgW="1416463" imgH="408350" progId="Equation.DSMT4">
                    <p:embed/>
                    <p:pic>
                      <p:nvPicPr>
                        <p:cNvPr id="62477" name="Object 7">
                          <a:extLst>
                            <a:ext uri="{FF2B5EF4-FFF2-40B4-BE49-F238E27FC236}">
                              <a16:creationId xmlns:a16="http://schemas.microsoft.com/office/drawing/2014/main" id="{822AF993-8E59-4A4C-A1E4-EDD78BF45C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688" y="0"/>
                          <a:ext cx="14684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7042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autoUpdateAnimBg="0"/>
      <p:bldP spid="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0" y="685800"/>
            <a:ext cx="5985207" cy="461665"/>
          </a:xfrm>
          <a:prstGeom prst="rect">
            <a:avLst/>
          </a:prstGeom>
        </p:spPr>
        <p:txBody>
          <a:bodyPr wrap="square">
            <a:spAutoFit/>
          </a:bodyPr>
          <a:lstStyle/>
          <a:p>
            <a:pPr marL="609600" indent="-609600"/>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Hai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tiên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đề</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Einstein</a:t>
            </a:r>
          </a:p>
        </p:txBody>
      </p:sp>
      <p:sp>
        <p:nvSpPr>
          <p:cNvPr id="3" name="Rectangle 2"/>
          <p:cNvSpPr/>
          <p:nvPr/>
        </p:nvSpPr>
        <p:spPr>
          <a:xfrm>
            <a:off x="228600" y="1147465"/>
            <a:ext cx="8839200" cy="461665"/>
          </a:xfrm>
          <a:prstGeom prst="rect">
            <a:avLst/>
          </a:prstGeom>
        </p:spPr>
        <p:txBody>
          <a:bodyPr wrap="square">
            <a:spAutoFit/>
          </a:bodyPr>
          <a:lstStyle/>
          <a:p>
            <a:r>
              <a:rPr lang="en-US" sz="2400" i="1" dirty="0">
                <a:solidFill>
                  <a:srgbClr val="FF0000"/>
                </a:solidFill>
                <a:latin typeface="Times New Roman" pitchFamily="18" charset="0"/>
              </a:rPr>
              <a:t>1.Mọi </a:t>
            </a:r>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vật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lý</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như</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hệ</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quy</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chiếu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tính</a:t>
            </a:r>
            <a:r>
              <a:rPr lang="en-US" sz="2400" i="1" dirty="0">
                <a:solidFill>
                  <a:srgbClr val="FF0000"/>
                </a:solidFill>
                <a:latin typeface="Times New Roman" pitchFamily="18" charset="0"/>
              </a:rPr>
              <a:t>.</a:t>
            </a:r>
          </a:p>
        </p:txBody>
      </p:sp>
      <p:sp>
        <p:nvSpPr>
          <p:cNvPr id="6" name="Rectangle 5"/>
          <p:cNvSpPr/>
          <p:nvPr/>
        </p:nvSpPr>
        <p:spPr>
          <a:xfrm>
            <a:off x="228600" y="1905000"/>
            <a:ext cx="8839200" cy="830997"/>
          </a:xfrm>
          <a:prstGeom prst="rect">
            <a:avLst/>
          </a:prstGeom>
        </p:spPr>
        <p:txBody>
          <a:bodyPr wrap="square">
            <a:spAutoFit/>
          </a:bodyPr>
          <a:lstStyle/>
          <a:p>
            <a:r>
              <a:rPr lang="en-US" sz="2400" i="1" dirty="0">
                <a:solidFill>
                  <a:srgbClr val="FF0000"/>
                </a:solidFill>
                <a:latin typeface="Times New Roman" pitchFamily="18" charset="0"/>
              </a:rPr>
              <a:t>2. </a:t>
            </a:r>
            <a:r>
              <a:rPr lang="en-US" sz="2400" i="1" dirty="0" err="1">
                <a:solidFill>
                  <a:srgbClr val="FF0000"/>
                </a:solidFill>
                <a:latin typeface="Times New Roman" pitchFamily="18" charset="0"/>
              </a:rPr>
              <a:t>Vân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tốc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không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bằng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đối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hệ</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quy</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chiếu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tính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bằng</a:t>
            </a:r>
            <a:r>
              <a:rPr lang="en-US" sz="2400" i="1" dirty="0">
                <a:solidFill>
                  <a:srgbClr val="FF0000"/>
                </a:solidFill>
                <a:latin typeface="Times New Roman" pitchFamily="18" charset="0"/>
              </a:rPr>
              <a:t>  c = 3.10</a:t>
            </a:r>
            <a:r>
              <a:rPr lang="en-US" sz="2400" i="1" baseline="30000" dirty="0">
                <a:solidFill>
                  <a:srgbClr val="FF0000"/>
                </a:solidFill>
                <a:latin typeface="Times New Roman" pitchFamily="18" charset="0"/>
              </a:rPr>
              <a:t>8</a:t>
            </a:r>
            <a:r>
              <a:rPr lang="en-US" sz="2400" i="1" dirty="0">
                <a:solidFill>
                  <a:srgbClr val="FF0000"/>
                </a:solidFill>
                <a:latin typeface="Times New Roman" pitchFamily="18" charset="0"/>
              </a:rPr>
              <a:t>m/s.</a:t>
            </a:r>
          </a:p>
        </p:txBody>
      </p:sp>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76200" y="685800"/>
            <a:ext cx="5871657" cy="461665"/>
          </a:xfrm>
          <a:prstGeom prst="rect">
            <a:avLst/>
          </a:prstGeom>
        </p:spPr>
        <p:txBody>
          <a:bodyPr wrap="square">
            <a:spAutoFit/>
          </a:bodyPr>
          <a:lstStyle/>
          <a:p>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Phép</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biến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đổi</a:t>
            </a:r>
            <a:r>
              <a:rPr lang="en-US" sz="2400" b="1" dirty="0">
                <a:solidFill>
                  <a:schemeClr val="hlink"/>
                </a:solidFill>
                <a:latin typeface="Times New Roman" pitchFamily="18" charset="0"/>
              </a:rPr>
              <a:t> Lorentz</a:t>
            </a:r>
          </a:p>
        </p:txBody>
      </p:sp>
      <p:sp>
        <p:nvSpPr>
          <p:cNvPr id="6" name="Rectangle 5"/>
          <p:cNvSpPr/>
          <p:nvPr/>
        </p:nvSpPr>
        <p:spPr>
          <a:xfrm>
            <a:off x="76200" y="1219200"/>
            <a:ext cx="5181600" cy="1569660"/>
          </a:xfrm>
          <a:prstGeom prst="rect">
            <a:avLst/>
          </a:prstGeom>
        </p:spPr>
        <p:txBody>
          <a:bodyPr wrap="squar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quy</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quán</a:t>
            </a:r>
            <a:r>
              <a:rPr lang="en-US" sz="2400" dirty="0">
                <a:latin typeface="Times New Roman" pitchFamily="18" charset="0"/>
              </a:rPr>
              <a:t> </a:t>
            </a:r>
            <a:r>
              <a:rPr lang="en-US" sz="2400" dirty="0" err="1">
                <a:latin typeface="Times New Roman" pitchFamily="18" charset="0"/>
              </a:rPr>
              <a:t>tính</a:t>
            </a:r>
            <a:r>
              <a:rPr lang="en-US" sz="2400" dirty="0">
                <a:latin typeface="Times New Roman" pitchFamily="18" charset="0"/>
              </a:rPr>
              <a:t> k(</a:t>
            </a:r>
            <a:r>
              <a:rPr lang="en-US" sz="2400" dirty="0" err="1">
                <a:latin typeface="Times New Roman" pitchFamily="18" charset="0"/>
              </a:rPr>
              <a:t>x,y,z,t</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k’(</a:t>
            </a:r>
            <a:r>
              <a:rPr lang="en-US" sz="2400" dirty="0" err="1">
                <a:latin typeface="Times New Roman" pitchFamily="18" charset="0"/>
              </a:rPr>
              <a:t>x’,y’,z’,t</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vận</a:t>
            </a:r>
            <a:r>
              <a:rPr lang="en-US" sz="2400" dirty="0">
                <a:latin typeface="Times New Roman" pitchFamily="18" charset="0"/>
              </a:rPr>
              <a:t> </a:t>
            </a:r>
            <a:r>
              <a:rPr lang="en-US" sz="2400" dirty="0" err="1">
                <a:latin typeface="Times New Roman" pitchFamily="18" charset="0"/>
              </a:rPr>
              <a:t>tốc</a:t>
            </a:r>
            <a:r>
              <a:rPr lang="en-US" sz="2400" dirty="0">
                <a:latin typeface="Times New Roman" pitchFamily="18" charset="0"/>
              </a:rPr>
              <a:t> </a:t>
            </a:r>
            <a:r>
              <a:rPr lang="en-US" sz="2400" i="1" dirty="0">
                <a:latin typeface="Times New Roman" pitchFamily="18" charset="0"/>
              </a:rPr>
              <a:t>V</a:t>
            </a:r>
            <a:r>
              <a:rPr lang="en-US" sz="2400" dirty="0">
                <a:latin typeface="Times New Roman" pitchFamily="18" charset="0"/>
              </a:rPr>
              <a:t> so </a:t>
            </a:r>
            <a:r>
              <a:rPr lang="en-US" sz="2400" dirty="0" err="1">
                <a:latin typeface="Times New Roman" pitchFamily="18" charset="0"/>
              </a:rPr>
              <a:t>với</a:t>
            </a:r>
            <a:r>
              <a:rPr lang="en-US" sz="2400" dirty="0">
                <a:latin typeface="Times New Roman" pitchFamily="18" charset="0"/>
              </a:rPr>
              <a:t> k, </a:t>
            </a:r>
            <a:r>
              <a:rPr lang="en-US" sz="2400" dirty="0" err="1">
                <a:latin typeface="Times New Roman" pitchFamily="18" charset="0"/>
              </a:rPr>
              <a:t>dọc</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x,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t = 0 </a:t>
            </a:r>
            <a:r>
              <a:rPr lang="en-US" sz="2400" dirty="0" err="1">
                <a:latin typeface="Times New Roman" pitchFamily="18" charset="0"/>
              </a:rPr>
              <a:t>thì</a:t>
            </a:r>
            <a:r>
              <a:rPr lang="en-US" sz="2400" dirty="0">
                <a:latin typeface="Times New Roman" pitchFamily="18" charset="0"/>
              </a:rPr>
              <a:t> O </a:t>
            </a:r>
            <a:r>
              <a:rPr lang="en-US" sz="2400" dirty="0" err="1">
                <a:latin typeface="Times New Roman" pitchFamily="18" charset="0"/>
              </a:rPr>
              <a:t>trùng</a:t>
            </a:r>
            <a:r>
              <a:rPr lang="en-US" sz="2400" dirty="0">
                <a:latin typeface="Times New Roman" pitchFamily="18" charset="0"/>
              </a:rPr>
              <a:t> O’</a:t>
            </a:r>
          </a:p>
        </p:txBody>
      </p:sp>
      <p:sp>
        <p:nvSpPr>
          <p:cNvPr id="10" name="Rectangle 9"/>
          <p:cNvSpPr/>
          <p:nvPr/>
        </p:nvSpPr>
        <p:spPr>
          <a:xfrm>
            <a:off x="76200" y="2895600"/>
            <a:ext cx="6553200" cy="461665"/>
          </a:xfrm>
          <a:prstGeom prst="rect">
            <a:avLst/>
          </a:prstGeom>
        </p:spPr>
        <p:txBody>
          <a:bodyPr wrap="square">
            <a:spAutoFit/>
          </a:bodyPr>
          <a:lstStyle/>
          <a:p>
            <a:r>
              <a:rPr lang="en-US" sz="2400" dirty="0" err="1">
                <a:latin typeface="Times New Roman" pitchFamily="18" charset="0"/>
                <a:cs typeface="Times New Roman" pitchFamily="18" charset="0"/>
              </a:rPr>
              <a:t>Tọa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gốc O</a:t>
            </a:r>
            <a:r>
              <a:rPr lang="en-US" sz="2400" dirty="0">
                <a:latin typeface="Times New Roman" pitchFamily="18" charset="0"/>
                <a:cs typeface="Times New Roman" pitchFamily="18" charset="0"/>
              </a:rPr>
              <a:t>’</a:t>
            </a:r>
            <a:r>
              <a:rPr lang="vi-VN" sz="2400" dirty="0">
                <a:latin typeface="Times New Roman" pitchFamily="18" charset="0"/>
                <a:cs typeface="Times New Roman" pitchFamily="18" charset="0"/>
              </a:rPr>
              <a:t> </a:t>
            </a:r>
            <a:r>
              <a:rPr lang="en-US" sz="2400" dirty="0">
                <a:latin typeface="Times New Roman" pitchFamily="18" charset="0"/>
                <a:cs typeface="Times New Roman" pitchFamily="18" charset="0"/>
              </a:rPr>
              <a:t>:</a:t>
            </a:r>
          </a:p>
        </p:txBody>
      </p:sp>
      <p:sp>
        <p:nvSpPr>
          <p:cNvPr id="11" name="Rectangle 10"/>
          <p:cNvSpPr/>
          <p:nvPr/>
        </p:nvSpPr>
        <p:spPr>
          <a:xfrm>
            <a:off x="76200" y="3352800"/>
            <a:ext cx="8839200" cy="461665"/>
          </a:xfrm>
          <a:prstGeom prst="rect">
            <a:avLst/>
          </a:prstGeom>
        </p:spPr>
        <p:txBody>
          <a:bodyPr wrap="square">
            <a:spAutoFit/>
          </a:bodyPr>
          <a:lstStyle/>
          <a:p>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K: </a:t>
            </a:r>
            <a:r>
              <a:rPr lang="en-US" sz="2400" i="1" dirty="0">
                <a:latin typeface="Times New Roman" pitchFamily="18" charset="0"/>
                <a:cs typeface="Times New Roman" pitchFamily="18" charset="0"/>
              </a:rPr>
              <a:t>x = </a:t>
            </a:r>
            <a:r>
              <a:rPr lang="en-US" sz="2400" i="1" dirty="0" err="1">
                <a:latin typeface="Times New Roman" pitchFamily="18" charset="0"/>
                <a:cs typeface="Times New Roman" pitchFamily="18" charset="0"/>
              </a:rPr>
              <a:t>Vt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hay </a:t>
            </a:r>
            <a:r>
              <a:rPr lang="en-US" sz="2400" i="1" dirty="0">
                <a:latin typeface="Times New Roman" pitchFamily="18" charset="0"/>
                <a:cs typeface="Times New Roman" pitchFamily="18" charset="0"/>
              </a:rPr>
              <a:t>x – </a:t>
            </a:r>
            <a:r>
              <a:rPr lang="en-US" sz="2400" i="1" dirty="0" err="1">
                <a:latin typeface="Times New Roman" pitchFamily="18" charset="0"/>
                <a:cs typeface="Times New Roman" pitchFamily="18" charset="0"/>
              </a:rPr>
              <a:t>Vt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 0;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K’: </a:t>
            </a:r>
            <a:r>
              <a:rPr lang="en-US" sz="2400" i="1" dirty="0">
                <a:latin typeface="Times New Roman" pitchFamily="18" charset="0"/>
                <a:cs typeface="Times New Roman" pitchFamily="18" charset="0"/>
              </a:rPr>
              <a:t>x’ = 0</a:t>
            </a:r>
          </a:p>
        </p:txBody>
      </p:sp>
      <p:sp>
        <p:nvSpPr>
          <p:cNvPr id="12" name="TextBox 11"/>
          <p:cNvSpPr txBox="1"/>
          <p:nvPr/>
        </p:nvSpPr>
        <p:spPr>
          <a:xfrm>
            <a:off x="228600" y="3886200"/>
            <a:ext cx="7118380" cy="461665"/>
          </a:xfrm>
          <a:prstGeom prst="rect">
            <a:avLst/>
          </a:prstGeom>
          <a:noFill/>
        </p:spPr>
        <p:txBody>
          <a:bodyPr wrap="square" rtlCol="0">
            <a:spAutoFit/>
          </a:bodyPr>
          <a:lstStyle/>
          <a:p>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 = </a:t>
            </a:r>
            <a:r>
              <a:rPr lang="el-GR" sz="2400" i="1" dirty="0">
                <a:latin typeface="Times New Roman" pitchFamily="18" charset="0"/>
                <a:cs typeface="Times New Roman" pitchFamily="18" charset="0"/>
              </a:rPr>
              <a:t>α</a:t>
            </a:r>
            <a:r>
              <a:rPr lang="en-US" sz="2400" i="1" dirty="0">
                <a:latin typeface="Times New Roman" pitchFamily="18" charset="0"/>
                <a:cs typeface="Times New Roman" pitchFamily="18" charset="0"/>
              </a:rPr>
              <a:t>(x-</a:t>
            </a:r>
            <a:r>
              <a:rPr lang="en-US" sz="2400" i="1" dirty="0" err="1">
                <a:latin typeface="Times New Roman" pitchFamily="18" charset="0"/>
                <a:cs typeface="Times New Roman" pitchFamily="18" charset="0"/>
              </a:rPr>
              <a:t>Vt</a:t>
            </a:r>
            <a:r>
              <a:rPr lang="en-US" sz="2400" i="1" dirty="0">
                <a:latin typeface="Times New Roman" pitchFamily="18" charset="0"/>
                <a:cs typeface="Times New Roman" pitchFamily="18" charset="0"/>
              </a:rPr>
              <a:t>)     (1)</a:t>
            </a:r>
            <a:endParaRPr lang="en-US" sz="2400" dirty="0">
              <a:latin typeface="Times New Roman" pitchFamily="18" charset="0"/>
              <a:cs typeface="Times New Roman" pitchFamily="18" charset="0"/>
            </a:endParaRPr>
          </a:p>
        </p:txBody>
      </p:sp>
      <p:sp>
        <p:nvSpPr>
          <p:cNvPr id="13" name="Rectangle 12"/>
          <p:cNvSpPr/>
          <p:nvPr/>
        </p:nvSpPr>
        <p:spPr>
          <a:xfrm>
            <a:off x="76200" y="4338935"/>
            <a:ext cx="6553200" cy="461665"/>
          </a:xfrm>
          <a:prstGeom prst="rect">
            <a:avLst/>
          </a:prstGeom>
        </p:spPr>
        <p:txBody>
          <a:bodyPr wrap="square">
            <a:spAutoFit/>
          </a:bodyPr>
          <a:lstStyle/>
          <a:p>
            <a:r>
              <a:rPr lang="en-US" sz="2400" dirty="0" err="1">
                <a:latin typeface="Times New Roman" pitchFamily="18" charset="0"/>
                <a:cs typeface="Times New Roman" pitchFamily="18" charset="0"/>
              </a:rPr>
              <a:t>Tọa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gốc O</a:t>
            </a:r>
            <a:r>
              <a:rPr lang="en-US" sz="2400" dirty="0">
                <a:latin typeface="Times New Roman" pitchFamily="18" charset="0"/>
                <a:cs typeface="Times New Roman" pitchFamily="18" charset="0"/>
              </a:rPr>
              <a:t>:</a:t>
            </a:r>
          </a:p>
        </p:txBody>
      </p:sp>
      <p:sp>
        <p:nvSpPr>
          <p:cNvPr id="14" name="Rectangle 13"/>
          <p:cNvSpPr/>
          <p:nvPr/>
        </p:nvSpPr>
        <p:spPr>
          <a:xfrm>
            <a:off x="76200" y="4800600"/>
            <a:ext cx="8839200" cy="461665"/>
          </a:xfrm>
          <a:prstGeom prst="rect">
            <a:avLst/>
          </a:prstGeom>
        </p:spPr>
        <p:txBody>
          <a:bodyPr wrap="square">
            <a:spAutoFit/>
          </a:bodyPr>
          <a:lstStyle/>
          <a:p>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K’: </a:t>
            </a:r>
            <a:r>
              <a:rPr lang="en-US" sz="2400" i="1" dirty="0">
                <a:latin typeface="Times New Roman" pitchFamily="18" charset="0"/>
                <a:cs typeface="Times New Roman" pitchFamily="18" charset="0"/>
              </a:rPr>
              <a:t>x’ = -</a:t>
            </a:r>
            <a:r>
              <a:rPr lang="en-US" sz="2400" i="1" dirty="0" err="1">
                <a:latin typeface="Times New Roman" pitchFamily="18" charset="0"/>
                <a:cs typeface="Times New Roman" pitchFamily="18" charset="0"/>
              </a:rPr>
              <a:t>Vt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hay </a:t>
            </a:r>
            <a:r>
              <a:rPr lang="en-US" sz="2400" i="1" dirty="0">
                <a:latin typeface="Times New Roman" pitchFamily="18" charset="0"/>
                <a:cs typeface="Times New Roman" pitchFamily="18" charset="0"/>
              </a:rPr>
              <a:t>x’ + </a:t>
            </a:r>
            <a:r>
              <a:rPr lang="en-US" sz="2400" i="1" dirty="0" err="1">
                <a:latin typeface="Times New Roman" pitchFamily="18" charset="0"/>
                <a:cs typeface="Times New Roman" pitchFamily="18" charset="0"/>
              </a:rPr>
              <a:t>Vt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 0;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K: </a:t>
            </a:r>
            <a:r>
              <a:rPr lang="en-US" sz="2400" i="1" dirty="0">
                <a:latin typeface="Times New Roman" pitchFamily="18" charset="0"/>
                <a:cs typeface="Times New Roman" pitchFamily="18" charset="0"/>
              </a:rPr>
              <a:t>x= 0</a:t>
            </a:r>
          </a:p>
        </p:txBody>
      </p:sp>
      <p:sp>
        <p:nvSpPr>
          <p:cNvPr id="15" name="TextBox 14"/>
          <p:cNvSpPr txBox="1"/>
          <p:nvPr/>
        </p:nvSpPr>
        <p:spPr>
          <a:xfrm>
            <a:off x="228600" y="5253335"/>
            <a:ext cx="7118380" cy="461665"/>
          </a:xfrm>
          <a:prstGeom prst="rect">
            <a:avLst/>
          </a:prstGeom>
          <a:noFill/>
        </p:spPr>
        <p:txBody>
          <a:bodyPr wrap="square" rtlCol="0">
            <a:spAutoFit/>
          </a:bodyPr>
          <a:lstStyle/>
          <a:p>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 = </a:t>
            </a:r>
            <a:r>
              <a:rPr lang="el-GR" sz="2400" i="1" dirty="0">
                <a:latin typeface="Times New Roman" pitchFamily="18" charset="0"/>
                <a:cs typeface="Times New Roman" pitchFamily="18" charset="0"/>
              </a:rPr>
              <a:t>β</a:t>
            </a:r>
            <a:r>
              <a:rPr lang="en-US" sz="2400" i="1" dirty="0">
                <a:latin typeface="Times New Roman" pitchFamily="18" charset="0"/>
                <a:cs typeface="Times New Roman" pitchFamily="18" charset="0"/>
              </a:rPr>
              <a:t>(x’+</a:t>
            </a:r>
            <a:r>
              <a:rPr lang="en-US" sz="2400" i="1" dirty="0" err="1">
                <a:latin typeface="Times New Roman" pitchFamily="18" charset="0"/>
                <a:cs typeface="Times New Roman" pitchFamily="18" charset="0"/>
              </a:rPr>
              <a:t>Vt</a:t>
            </a:r>
            <a:r>
              <a:rPr lang="en-US" sz="2400" i="1" dirty="0">
                <a:latin typeface="Times New Roman" pitchFamily="18" charset="0"/>
                <a:cs typeface="Times New Roman" pitchFamily="18" charset="0"/>
              </a:rPr>
              <a:t>’)     (2)</a:t>
            </a:r>
            <a:endParaRPr lang="en-US" sz="2400" dirty="0">
              <a:latin typeface="Times New Roman" pitchFamily="18" charset="0"/>
              <a:cs typeface="Times New Roman" pitchFamily="18" charset="0"/>
            </a:endParaRPr>
          </a:p>
        </p:txBody>
      </p:sp>
      <p:sp>
        <p:nvSpPr>
          <p:cNvPr id="16" name="Rectangle 15"/>
          <p:cNvSpPr/>
          <p:nvPr/>
        </p:nvSpPr>
        <p:spPr>
          <a:xfrm>
            <a:off x="76200" y="5715000"/>
            <a:ext cx="6553200" cy="461665"/>
          </a:xfrm>
          <a:prstGeom prst="rect">
            <a:avLst/>
          </a:prstGeom>
        </p:spPr>
        <p:txBody>
          <a:bodyPr wrap="square">
            <a:spAutoFit/>
          </a:bodyPr>
          <a:lstStyle/>
          <a:p>
            <a:r>
              <a:rPr lang="en-US" sz="2400" dirty="0">
                <a:latin typeface="Times New Roman" pitchFamily="18" charset="0"/>
                <a:cs typeface="Times New Roman" pitchFamily="18" charset="0"/>
              </a:rPr>
              <a:t>Theo </a:t>
            </a:r>
            <a:r>
              <a:rPr lang="en-US" sz="2400" dirty="0" err="1">
                <a:latin typeface="Times New Roman" pitchFamily="18" charset="0"/>
                <a:cs typeface="Times New Roman" pitchFamily="18" charset="0"/>
              </a:rPr>
              <a:t>tiên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1: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a:t>
            </a:r>
            <a:r>
              <a:rPr lang="el-GR" sz="2400" dirty="0">
                <a:latin typeface="Times New Roman" pitchFamily="18" charset="0"/>
                <a:cs typeface="Times New Roman" pitchFamily="18" charset="0"/>
              </a:rPr>
              <a:t>β</a:t>
            </a:r>
            <a:endParaRPr lang="en-US" sz="2400" dirty="0">
              <a:latin typeface="Times New Roman" pitchFamily="18" charset="0"/>
              <a:cs typeface="Times New Roman" pitchFamily="18" charset="0"/>
            </a:endParaRPr>
          </a:p>
        </p:txBody>
      </p:sp>
      <p:sp>
        <p:nvSpPr>
          <p:cNvPr id="17" name="Rectangle 16"/>
          <p:cNvSpPr/>
          <p:nvPr/>
        </p:nvSpPr>
        <p:spPr>
          <a:xfrm>
            <a:off x="2743200" y="5715000"/>
            <a:ext cx="2819400" cy="461665"/>
          </a:xfrm>
          <a:prstGeom prst="rect">
            <a:avLst/>
          </a:prstGeom>
        </p:spPr>
        <p:txBody>
          <a:bodyPr wrap="square">
            <a:spAutoFit/>
          </a:bodyPr>
          <a:lstStyle/>
          <a:p>
            <a:r>
              <a:rPr lang="en-US" sz="2400" dirty="0">
                <a:latin typeface="Times New Roman" pitchFamily="18" charset="0"/>
                <a:cs typeface="Times New Roman" pitchFamily="18" charset="0"/>
              </a:rPr>
              <a:t>, Theo </a:t>
            </a:r>
            <a:r>
              <a:rPr lang="en-US" sz="2400" dirty="0" err="1">
                <a:latin typeface="Times New Roman" pitchFamily="18" charset="0"/>
                <a:cs typeface="Times New Roman" pitchFamily="18" charset="0"/>
              </a:rPr>
              <a:t>tiên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2:</a:t>
            </a:r>
          </a:p>
        </p:txBody>
      </p:sp>
      <p:graphicFrame>
        <p:nvGraphicFramePr>
          <p:cNvPr id="18" name="Object 17"/>
          <p:cNvGraphicFramePr>
            <a:graphicFrameLocks noChangeAspect="1"/>
          </p:cNvGraphicFramePr>
          <p:nvPr>
            <p:extLst>
              <p:ext uri="{D42A27DB-BD31-4B8C-83A1-F6EECF244321}">
                <p14:modId xmlns:p14="http://schemas.microsoft.com/office/powerpoint/2010/main" val="2801205943"/>
              </p:ext>
            </p:extLst>
          </p:nvPr>
        </p:nvGraphicFramePr>
        <p:xfrm>
          <a:off x="5046663" y="5570538"/>
          <a:ext cx="1620837" cy="1271587"/>
        </p:xfrm>
        <a:graphic>
          <a:graphicData uri="http://schemas.openxmlformats.org/presentationml/2006/ole">
            <mc:AlternateContent xmlns:mc="http://schemas.openxmlformats.org/markup-compatibility/2006">
              <mc:Choice xmlns:v="urn:schemas-microsoft-com:vml" Requires="v">
                <p:oleObj spid="_x0000_s1061" name="Equation" r:id="rId3" imgW="825480" imgH="647640" progId="Equation.3">
                  <p:embed/>
                </p:oleObj>
              </mc:Choice>
              <mc:Fallback>
                <p:oleObj name="Equation" r:id="rId3" imgW="825480" imgH="647640" progId="Equation.3">
                  <p:embed/>
                  <p:pic>
                    <p:nvPicPr>
                      <p:cNvPr id="0" name=""/>
                      <p:cNvPicPr/>
                      <p:nvPr/>
                    </p:nvPicPr>
                    <p:blipFill>
                      <a:blip r:embed="rId4"/>
                      <a:stretch>
                        <a:fillRect/>
                      </a:stretch>
                    </p:blipFill>
                    <p:spPr>
                      <a:xfrm>
                        <a:off x="5046663" y="5570538"/>
                        <a:ext cx="1620837" cy="1271587"/>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219F86B5-9ACC-4988-B4CF-6C6FEA9CF7FF}"/>
              </a:ext>
            </a:extLst>
          </p:cNvPr>
          <p:cNvPicPr>
            <a:picLocks noChangeAspect="1"/>
          </p:cNvPicPr>
          <p:nvPr/>
        </p:nvPicPr>
        <p:blipFill>
          <a:blip r:embed="rId5"/>
          <a:stretch>
            <a:fillRect/>
          </a:stretch>
        </p:blipFill>
        <p:spPr>
          <a:xfrm>
            <a:off x="5600700" y="914400"/>
            <a:ext cx="3162300" cy="2333625"/>
          </a:xfrm>
          <a:prstGeom prst="rect">
            <a:avLst/>
          </a:prstGeom>
        </p:spPr>
      </p:pic>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graphicFrame>
        <p:nvGraphicFramePr>
          <p:cNvPr id="2" name="Object 1"/>
          <p:cNvGraphicFramePr>
            <a:graphicFrameLocks noChangeAspect="1"/>
          </p:cNvGraphicFramePr>
          <p:nvPr>
            <p:extLst>
              <p:ext uri="{D42A27DB-BD31-4B8C-83A1-F6EECF244321}">
                <p14:modId xmlns:p14="http://schemas.microsoft.com/office/powerpoint/2010/main" val="4057024390"/>
              </p:ext>
            </p:extLst>
          </p:nvPr>
        </p:nvGraphicFramePr>
        <p:xfrm>
          <a:off x="720725" y="898525"/>
          <a:ext cx="1528763" cy="1241425"/>
        </p:xfrm>
        <a:graphic>
          <a:graphicData uri="http://schemas.openxmlformats.org/presentationml/2006/ole">
            <mc:AlternateContent xmlns:mc="http://schemas.openxmlformats.org/markup-compatibility/2006">
              <mc:Choice xmlns:v="urn:schemas-microsoft-com:vml" Requires="v">
                <p:oleObj spid="_x0000_s2186" name="Equation" r:id="rId3" imgW="799920" imgH="647640" progId="Equation.3">
                  <p:embed/>
                </p:oleObj>
              </mc:Choice>
              <mc:Fallback>
                <p:oleObj name="Equation" r:id="rId3" imgW="799920" imgH="647640" progId="Equation.3">
                  <p:embed/>
                  <p:pic>
                    <p:nvPicPr>
                      <p:cNvPr id="0" name="Object 4"/>
                      <p:cNvPicPr>
                        <a:picLocks noChangeAspect="1" noChangeArrowheads="1"/>
                      </p:cNvPicPr>
                      <p:nvPr/>
                    </p:nvPicPr>
                    <p:blipFill>
                      <a:blip r:embed="rId4"/>
                      <a:srcRect/>
                      <a:stretch>
                        <a:fillRect/>
                      </a:stretch>
                    </p:blipFill>
                    <p:spPr bwMode="auto">
                      <a:xfrm>
                        <a:off x="720725" y="898525"/>
                        <a:ext cx="1528763"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40743015"/>
              </p:ext>
            </p:extLst>
          </p:nvPr>
        </p:nvGraphicFramePr>
        <p:xfrm>
          <a:off x="4837113" y="974725"/>
          <a:ext cx="1527175" cy="1241425"/>
        </p:xfrm>
        <a:graphic>
          <a:graphicData uri="http://schemas.openxmlformats.org/presentationml/2006/ole">
            <mc:AlternateContent xmlns:mc="http://schemas.openxmlformats.org/markup-compatibility/2006">
              <mc:Choice xmlns:v="urn:schemas-microsoft-com:vml" Requires="v">
                <p:oleObj spid="_x0000_s2187" name="Equation" r:id="rId5" imgW="799920" imgH="647640" progId="Equation.3">
                  <p:embed/>
                </p:oleObj>
              </mc:Choice>
              <mc:Fallback>
                <p:oleObj name="Equation" r:id="rId5" imgW="799920" imgH="647640" progId="Equation.3">
                  <p:embed/>
                  <p:pic>
                    <p:nvPicPr>
                      <p:cNvPr id="0" name="Object 7"/>
                      <p:cNvPicPr>
                        <a:picLocks noChangeAspect="1" noChangeArrowheads="1"/>
                      </p:cNvPicPr>
                      <p:nvPr/>
                    </p:nvPicPr>
                    <p:blipFill>
                      <a:blip r:embed="rId6"/>
                      <a:srcRect/>
                      <a:stretch>
                        <a:fillRect/>
                      </a:stretch>
                    </p:blipFill>
                    <p:spPr bwMode="auto">
                      <a:xfrm>
                        <a:off x="4837113" y="974725"/>
                        <a:ext cx="152717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4921041"/>
              </p:ext>
            </p:extLst>
          </p:nvPr>
        </p:nvGraphicFramePr>
        <p:xfrm>
          <a:off x="644525" y="2838450"/>
          <a:ext cx="1463675" cy="1560513"/>
        </p:xfrm>
        <a:graphic>
          <a:graphicData uri="http://schemas.openxmlformats.org/presentationml/2006/ole">
            <mc:AlternateContent xmlns:mc="http://schemas.openxmlformats.org/markup-compatibility/2006">
              <mc:Choice xmlns:v="urn:schemas-microsoft-com:vml" Requires="v">
                <p:oleObj spid="_x0000_s2188" name="Equation" r:id="rId7" imgW="774360" imgH="825480" progId="Equation.3">
                  <p:embed/>
                </p:oleObj>
              </mc:Choice>
              <mc:Fallback>
                <p:oleObj name="Equation" r:id="rId7" imgW="774360" imgH="825480" progId="Equation.3">
                  <p:embed/>
                  <p:pic>
                    <p:nvPicPr>
                      <p:cNvPr id="0" name="Object 10"/>
                      <p:cNvPicPr>
                        <a:picLocks noChangeAspect="1" noChangeArrowheads="1"/>
                      </p:cNvPicPr>
                      <p:nvPr/>
                    </p:nvPicPr>
                    <p:blipFill>
                      <a:blip r:embed="rId8"/>
                      <a:srcRect/>
                      <a:stretch>
                        <a:fillRect/>
                      </a:stretch>
                    </p:blipFill>
                    <p:spPr bwMode="auto">
                      <a:xfrm>
                        <a:off x="644525" y="2838450"/>
                        <a:ext cx="14636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52283168"/>
              </p:ext>
            </p:extLst>
          </p:nvPr>
        </p:nvGraphicFramePr>
        <p:xfrm>
          <a:off x="4913313" y="2990850"/>
          <a:ext cx="1444625" cy="1560513"/>
        </p:xfrm>
        <a:graphic>
          <a:graphicData uri="http://schemas.openxmlformats.org/presentationml/2006/ole">
            <mc:AlternateContent xmlns:mc="http://schemas.openxmlformats.org/markup-compatibility/2006">
              <mc:Choice xmlns:v="urn:schemas-microsoft-com:vml" Requires="v">
                <p:oleObj spid="_x0000_s2189" name="Equation" r:id="rId9" imgW="761760" imgH="825480" progId="Equation.3">
                  <p:embed/>
                </p:oleObj>
              </mc:Choice>
              <mc:Fallback>
                <p:oleObj name="Equation" r:id="rId9" imgW="761760" imgH="825480" progId="Equation.3">
                  <p:embed/>
                  <p:pic>
                    <p:nvPicPr>
                      <p:cNvPr id="0" name="Object 13"/>
                      <p:cNvPicPr>
                        <a:picLocks noChangeAspect="1" noChangeArrowheads="1"/>
                      </p:cNvPicPr>
                      <p:nvPr/>
                    </p:nvPicPr>
                    <p:blipFill>
                      <a:blip r:embed="rId10"/>
                      <a:srcRect/>
                      <a:stretch>
                        <a:fillRect/>
                      </a:stretch>
                    </p:blipFill>
                    <p:spPr bwMode="auto">
                      <a:xfrm>
                        <a:off x="4913313" y="2990850"/>
                        <a:ext cx="144462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304800" y="4948535"/>
            <a:ext cx="8610600" cy="461665"/>
          </a:xfrm>
          <a:prstGeom prst="rect">
            <a:avLst/>
          </a:prstGeom>
        </p:spPr>
        <p:txBody>
          <a:bodyPr wrap="square">
            <a:spAutoFit/>
          </a:bodyPr>
          <a:lstStyle/>
          <a:p>
            <a:r>
              <a:rPr lang="en-US" sz="2400" dirty="0" err="1">
                <a:latin typeface="Times New Roman" pitchFamily="18" charset="0"/>
              </a:rPr>
              <a:t>Vì</a:t>
            </a:r>
            <a:r>
              <a:rPr lang="en-US" sz="2400" dirty="0">
                <a:latin typeface="Times New Roman" pitchFamily="18" charset="0"/>
              </a:rPr>
              <a:t> </a:t>
            </a:r>
            <a:r>
              <a:rPr lang="en-US" sz="2400" dirty="0" err="1">
                <a:latin typeface="Times New Roman" pitchFamily="18" charset="0"/>
              </a:rPr>
              <a:t>chỉ</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x </a:t>
            </a:r>
            <a:r>
              <a:rPr lang="en-US" sz="2400" dirty="0" err="1">
                <a:latin typeface="Times New Roman" pitchFamily="18" charset="0"/>
              </a:rPr>
              <a:t>nên</a:t>
            </a:r>
            <a:r>
              <a:rPr lang="en-US" sz="2400" dirty="0">
                <a:latin typeface="Times New Roman" pitchFamily="18" charset="0"/>
              </a:rPr>
              <a:t> y = y’,  z = z’</a:t>
            </a:r>
          </a:p>
        </p:txBody>
      </p:sp>
      <p:sp>
        <p:nvSpPr>
          <p:cNvPr id="9" name="Rectangle 8"/>
          <p:cNvSpPr/>
          <p:nvPr/>
        </p:nvSpPr>
        <p:spPr>
          <a:xfrm>
            <a:off x="310662" y="5558135"/>
            <a:ext cx="8604738" cy="461665"/>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V &lt;&lt; c </a:t>
            </a:r>
            <a:r>
              <a:rPr lang="en-US" sz="2400" i="1" dirty="0" err="1">
                <a:solidFill>
                  <a:srgbClr val="FF0000"/>
                </a:solidFill>
                <a:latin typeface="Times New Roman" pitchFamily="18" charset="0"/>
              </a:rPr>
              <a:t>thì</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công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trở</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về</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hợp</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học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cổ</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điển</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0" y="609600"/>
            <a:ext cx="6626223" cy="461665"/>
          </a:xfrm>
          <a:prstGeom prst="rect">
            <a:avLst/>
          </a:prstGeom>
        </p:spPr>
        <p:txBody>
          <a:bodyPr wrap="square">
            <a:spAutoFit/>
          </a:bodyPr>
          <a:lstStyle/>
          <a:p>
            <a:pPr marL="609600" indent="-609600"/>
            <a:r>
              <a:rPr lang="en-US" sz="2400" b="1" dirty="0">
                <a:solidFill>
                  <a:schemeClr val="hlink"/>
                </a:solidFill>
                <a:latin typeface="Times New Roman" pitchFamily="18" charset="0"/>
              </a:rPr>
              <a:t>IV. </a:t>
            </a:r>
            <a:r>
              <a:rPr lang="en-US" sz="2400" b="1" dirty="0" err="1">
                <a:solidFill>
                  <a:schemeClr val="hlink"/>
                </a:solidFill>
                <a:latin typeface="Times New Roman" pitchFamily="18" charset="0"/>
              </a:rPr>
              <a:t>Các</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hệ</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quả</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phép</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biến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đổi</a:t>
            </a:r>
            <a:r>
              <a:rPr lang="en-US" sz="2400" b="1" dirty="0">
                <a:solidFill>
                  <a:schemeClr val="hlink"/>
                </a:solidFill>
                <a:latin typeface="Times New Roman" pitchFamily="18" charset="0"/>
              </a:rPr>
              <a:t> Lorentz</a:t>
            </a:r>
          </a:p>
        </p:txBody>
      </p:sp>
      <p:sp>
        <p:nvSpPr>
          <p:cNvPr id="3" name="Rectangle 2"/>
          <p:cNvSpPr/>
          <p:nvPr/>
        </p:nvSpPr>
        <p:spPr>
          <a:xfrm>
            <a:off x="152400" y="1062335"/>
            <a:ext cx="8077200" cy="400110"/>
          </a:xfrm>
          <a:prstGeom prst="rect">
            <a:avLst/>
          </a:prstGeom>
        </p:spPr>
        <p:txBody>
          <a:bodyPr wrap="square">
            <a:spAutoFit/>
          </a:bodyPr>
          <a:lstStyle/>
          <a:p>
            <a:r>
              <a:rPr lang="en-US" sz="2000" b="1" dirty="0" err="1">
                <a:latin typeface="Times New Roman" pitchFamily="18" charset="0"/>
              </a:rPr>
              <a:t>Hệ</a:t>
            </a:r>
            <a:r>
              <a:rPr lang="en-US" sz="2000" b="1" dirty="0">
                <a:latin typeface="Times New Roman" pitchFamily="18" charset="0"/>
              </a:rPr>
              <a:t> </a:t>
            </a:r>
            <a:r>
              <a:rPr lang="en-US" sz="2000" b="1" dirty="0" err="1">
                <a:latin typeface="Times New Roman" pitchFamily="18" charset="0"/>
              </a:rPr>
              <a:t>quả</a:t>
            </a:r>
            <a:r>
              <a:rPr lang="en-US" sz="2000" b="1" dirty="0">
                <a:latin typeface="Times New Roman" pitchFamily="18" charset="0"/>
              </a:rPr>
              <a:t> 1.Khái </a:t>
            </a:r>
            <a:r>
              <a:rPr lang="en-US" sz="2000" b="1" dirty="0" err="1">
                <a:latin typeface="Times New Roman" pitchFamily="18" charset="0"/>
              </a:rPr>
              <a:t>niệm</a:t>
            </a:r>
            <a:r>
              <a:rPr lang="en-US" sz="2000" b="1" dirty="0">
                <a:latin typeface="Times New Roman" pitchFamily="18" charset="0"/>
              </a:rPr>
              <a:t> </a:t>
            </a:r>
            <a:r>
              <a:rPr lang="en-US" sz="2000" b="1" dirty="0" err="1">
                <a:latin typeface="Times New Roman" pitchFamily="18" charset="0"/>
              </a:rPr>
              <a:t>về</a:t>
            </a:r>
            <a:r>
              <a:rPr lang="en-US" sz="2000" b="1" dirty="0">
                <a:latin typeface="Times New Roman" pitchFamily="18" charset="0"/>
              </a:rPr>
              <a:t> </a:t>
            </a:r>
            <a:r>
              <a:rPr lang="en-US" sz="2000" b="1" dirty="0" err="1">
                <a:latin typeface="Times New Roman" pitchFamily="18" charset="0"/>
              </a:rPr>
              <a:t>tính</a:t>
            </a:r>
            <a:r>
              <a:rPr lang="en-US" sz="2000" b="1" dirty="0">
                <a:latin typeface="Times New Roman" pitchFamily="18" charset="0"/>
              </a:rPr>
              <a:t> </a:t>
            </a:r>
            <a:r>
              <a:rPr lang="en-US" sz="2000" b="1" dirty="0" err="1">
                <a:latin typeface="Times New Roman" pitchFamily="18" charset="0"/>
              </a:rPr>
              <a:t>đồng</a:t>
            </a:r>
            <a:r>
              <a:rPr lang="en-US" sz="2000" b="1" dirty="0">
                <a:latin typeface="Times New Roman" pitchFamily="18" charset="0"/>
              </a:rPr>
              <a:t> </a:t>
            </a:r>
            <a:r>
              <a:rPr lang="en-US" sz="2000" b="1" dirty="0" err="1">
                <a:latin typeface="Times New Roman" pitchFamily="18" charset="0"/>
              </a:rPr>
              <a:t>thời</a:t>
            </a:r>
            <a:r>
              <a:rPr lang="en-US" sz="2000" b="1" dirty="0">
                <a:latin typeface="Times New Roman" pitchFamily="18" charset="0"/>
              </a:rPr>
              <a:t> </a:t>
            </a:r>
            <a:r>
              <a:rPr lang="en-US" sz="2000" b="1" dirty="0" err="1">
                <a:latin typeface="Times New Roman" pitchFamily="18" charset="0"/>
              </a:rPr>
              <a:t>và</a:t>
            </a:r>
            <a:r>
              <a:rPr lang="en-US" sz="2000" b="1" dirty="0">
                <a:latin typeface="Times New Roman" pitchFamily="18" charset="0"/>
              </a:rPr>
              <a:t> </a:t>
            </a:r>
            <a:r>
              <a:rPr lang="en-US" sz="2000" b="1" dirty="0" err="1">
                <a:latin typeface="Times New Roman" pitchFamily="18" charset="0"/>
              </a:rPr>
              <a:t>quan</a:t>
            </a:r>
            <a:r>
              <a:rPr lang="en-US" sz="2000" b="1" dirty="0">
                <a:latin typeface="Times New Roman" pitchFamily="18" charset="0"/>
              </a:rPr>
              <a:t> </a:t>
            </a:r>
            <a:r>
              <a:rPr lang="en-US" sz="2000" b="1" dirty="0" err="1">
                <a:latin typeface="Times New Roman" pitchFamily="18" charset="0"/>
              </a:rPr>
              <a:t>hệ</a:t>
            </a:r>
            <a:r>
              <a:rPr lang="en-US" sz="2000" b="1" dirty="0">
                <a:latin typeface="Times New Roman" pitchFamily="18" charset="0"/>
              </a:rPr>
              <a:t> </a:t>
            </a:r>
            <a:r>
              <a:rPr lang="en-US" sz="2000" b="1" dirty="0" err="1">
                <a:latin typeface="Times New Roman" pitchFamily="18" charset="0"/>
              </a:rPr>
              <a:t>nhân</a:t>
            </a:r>
            <a:r>
              <a:rPr lang="en-US" sz="2000" b="1" dirty="0">
                <a:latin typeface="Times New Roman" pitchFamily="18" charset="0"/>
              </a:rPr>
              <a:t> </a:t>
            </a:r>
            <a:r>
              <a:rPr lang="en-US" sz="2000" b="1" dirty="0" err="1">
                <a:latin typeface="Times New Roman" pitchFamily="18" charset="0"/>
              </a:rPr>
              <a:t>quả</a:t>
            </a:r>
            <a:endParaRPr lang="en-US" sz="2000" dirty="0"/>
          </a:p>
        </p:txBody>
      </p:sp>
      <p:sp>
        <p:nvSpPr>
          <p:cNvPr id="6" name="Rectangle 5"/>
          <p:cNvSpPr/>
          <p:nvPr/>
        </p:nvSpPr>
        <p:spPr>
          <a:xfrm>
            <a:off x="152400" y="1447800"/>
            <a:ext cx="8915400" cy="830997"/>
          </a:xfrm>
          <a:prstGeom prst="rect">
            <a:avLst/>
          </a:prstGeom>
        </p:spPr>
        <p:txBody>
          <a:bodyPr wrap="square">
            <a:spAutoFit/>
          </a:bodyPr>
          <a:lstStyle/>
          <a:p>
            <a:r>
              <a:rPr lang="en-US" sz="2400" dirty="0" err="1">
                <a:latin typeface="Times New Roman" pitchFamily="18" charset="0"/>
              </a:rPr>
              <a:t>Xét</a:t>
            </a:r>
            <a:r>
              <a:rPr lang="en-US" sz="2400" dirty="0">
                <a:latin typeface="Times New Roman" pitchFamily="18" charset="0"/>
              </a:rPr>
              <a:t> 2 </a:t>
            </a:r>
            <a:r>
              <a:rPr lang="en-US" sz="2400" dirty="0" err="1">
                <a:latin typeface="Times New Roman" pitchFamily="18" charset="0"/>
              </a:rPr>
              <a:t>biến</a:t>
            </a:r>
            <a:r>
              <a:rPr lang="en-US" sz="2400" dirty="0">
                <a:latin typeface="Times New Roman" pitchFamily="18" charset="0"/>
              </a:rPr>
              <a:t> </a:t>
            </a:r>
            <a:r>
              <a:rPr lang="en-US" sz="2400" dirty="0" err="1">
                <a:latin typeface="Times New Roman" pitchFamily="18" charset="0"/>
              </a:rPr>
              <a:t>cố</a:t>
            </a:r>
            <a:r>
              <a:rPr lang="en-US" sz="2400" dirty="0">
                <a:latin typeface="Times New Roman" pitchFamily="18" charset="0"/>
              </a:rPr>
              <a:t> A</a:t>
            </a:r>
            <a:r>
              <a:rPr lang="en-US" sz="2400" baseline="-25000" dirty="0">
                <a:latin typeface="Times New Roman" pitchFamily="18" charset="0"/>
              </a:rPr>
              <a:t>1</a:t>
            </a:r>
            <a:r>
              <a:rPr lang="en-US" sz="2400" dirty="0">
                <a:latin typeface="Times New Roman" pitchFamily="18" charset="0"/>
              </a:rPr>
              <a:t>(x</a:t>
            </a:r>
            <a:r>
              <a:rPr lang="en-US" sz="2400" baseline="-25000" dirty="0">
                <a:latin typeface="Times New Roman" pitchFamily="18" charset="0"/>
              </a:rPr>
              <a:t>1</a:t>
            </a:r>
            <a:r>
              <a:rPr lang="en-US" sz="2400" dirty="0">
                <a:latin typeface="Times New Roman" pitchFamily="18" charset="0"/>
              </a:rPr>
              <a:t>,y</a:t>
            </a:r>
            <a:r>
              <a:rPr lang="en-US" sz="2400" baseline="-25000" dirty="0">
                <a:latin typeface="Times New Roman" pitchFamily="18" charset="0"/>
              </a:rPr>
              <a:t>1</a:t>
            </a:r>
            <a:r>
              <a:rPr lang="en-US" sz="2400" dirty="0">
                <a:latin typeface="Times New Roman" pitchFamily="18" charset="0"/>
              </a:rPr>
              <a:t>,z</a:t>
            </a:r>
            <a:r>
              <a:rPr lang="en-US" sz="2400" baseline="-25000" dirty="0">
                <a:latin typeface="Times New Roman" pitchFamily="18" charset="0"/>
              </a:rPr>
              <a:t>1</a:t>
            </a:r>
            <a:r>
              <a:rPr lang="en-US" sz="2400" dirty="0">
                <a:latin typeface="Times New Roman" pitchFamily="18" charset="0"/>
              </a:rPr>
              <a:t>,t</a:t>
            </a:r>
            <a:r>
              <a:rPr lang="en-US" sz="2400" baseline="-25000" dirty="0">
                <a:latin typeface="Times New Roman" pitchFamily="18" charset="0"/>
              </a:rPr>
              <a:t>1</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a:t>
            </a:r>
            <a:r>
              <a:rPr lang="en-US" sz="2400" baseline="-25000" dirty="0">
                <a:latin typeface="Times New Roman" pitchFamily="18" charset="0"/>
              </a:rPr>
              <a:t>2</a:t>
            </a:r>
            <a:r>
              <a:rPr lang="en-US" sz="2400" dirty="0">
                <a:latin typeface="Times New Roman" pitchFamily="18" charset="0"/>
              </a:rPr>
              <a:t>(x</a:t>
            </a:r>
            <a:r>
              <a:rPr lang="en-US" sz="2400" baseline="-25000" dirty="0">
                <a:latin typeface="Times New Roman" pitchFamily="18" charset="0"/>
              </a:rPr>
              <a:t>2</a:t>
            </a:r>
            <a:r>
              <a:rPr lang="en-US" sz="2400" dirty="0">
                <a:latin typeface="Times New Roman" pitchFamily="18" charset="0"/>
              </a:rPr>
              <a:t>,y</a:t>
            </a:r>
            <a:r>
              <a:rPr lang="en-US" sz="2400" baseline="-25000" dirty="0">
                <a:latin typeface="Times New Roman" pitchFamily="18" charset="0"/>
              </a:rPr>
              <a:t>2</a:t>
            </a:r>
            <a:r>
              <a:rPr lang="en-US" sz="2400" dirty="0">
                <a:latin typeface="Times New Roman" pitchFamily="18" charset="0"/>
              </a:rPr>
              <a:t>,z</a:t>
            </a:r>
            <a:r>
              <a:rPr lang="en-US" sz="2400" baseline="-25000" dirty="0">
                <a:latin typeface="Times New Roman" pitchFamily="18" charset="0"/>
              </a:rPr>
              <a:t>2</a:t>
            </a:r>
            <a:r>
              <a:rPr lang="en-US" sz="2400" dirty="0">
                <a:latin typeface="Times New Roman" pitchFamily="18" charset="0"/>
              </a:rPr>
              <a:t>,t</a:t>
            </a:r>
            <a:r>
              <a:rPr lang="en-US" sz="2400" baseline="-25000" dirty="0">
                <a:latin typeface="Times New Roman" pitchFamily="18" charset="0"/>
              </a:rPr>
              <a:t>2</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K, </a:t>
            </a:r>
          </a:p>
          <a:p>
            <a:r>
              <a:rPr lang="en-US" sz="2400" dirty="0" err="1">
                <a:latin typeface="Times New Roman" pitchFamily="18" charset="0"/>
              </a:rPr>
              <a:t>khoảng</a:t>
            </a:r>
            <a:r>
              <a:rPr lang="en-US" sz="2400" dirty="0">
                <a:latin typeface="Times New Roman" pitchFamily="18" charset="0"/>
              </a:rPr>
              <a:t> </a:t>
            </a:r>
            <a:r>
              <a:rPr lang="en-US" sz="2400" dirty="0" err="1">
                <a:latin typeface="Times New Roman" pitchFamily="18" charset="0"/>
              </a:rPr>
              <a:t>thời</a:t>
            </a:r>
            <a:r>
              <a:rPr lang="en-US" sz="2400" dirty="0">
                <a:latin typeface="Times New Roman" pitchFamily="18" charset="0"/>
              </a:rPr>
              <a:t> </a:t>
            </a:r>
            <a:r>
              <a:rPr lang="en-US" sz="2400" dirty="0" err="1">
                <a:latin typeface="Times New Roman" pitchFamily="18" charset="0"/>
              </a:rPr>
              <a:t>gian</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biến</a:t>
            </a:r>
            <a:r>
              <a:rPr lang="en-US" sz="2400" dirty="0">
                <a:latin typeface="Times New Roman" pitchFamily="18" charset="0"/>
              </a:rPr>
              <a:t> </a:t>
            </a:r>
            <a:r>
              <a:rPr lang="en-US" sz="2400" dirty="0" err="1">
                <a:latin typeface="Times New Roman" pitchFamily="18" charset="0"/>
              </a:rPr>
              <a:t>cố</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K’là</a:t>
            </a:r>
            <a:r>
              <a:rPr lang="en-US" sz="2400" dirty="0">
                <a:latin typeface="Times New Roman" pitchFamily="18" charset="0"/>
              </a:rPr>
              <a:t> t’</a:t>
            </a:r>
            <a:r>
              <a:rPr lang="en-US" sz="2400" baseline="-25000" dirty="0">
                <a:latin typeface="Times New Roman" pitchFamily="18" charset="0"/>
              </a:rPr>
              <a:t>2</a:t>
            </a:r>
            <a:r>
              <a:rPr lang="en-US" sz="2400" dirty="0">
                <a:latin typeface="Times New Roman" pitchFamily="18" charset="0"/>
              </a:rPr>
              <a:t> – t’</a:t>
            </a:r>
            <a:r>
              <a:rPr lang="en-US" sz="2400" baseline="-25000" dirty="0">
                <a:latin typeface="Times New Roman" pitchFamily="18" charset="0"/>
              </a:rPr>
              <a:t>1</a:t>
            </a:r>
          </a:p>
        </p:txBody>
      </p:sp>
      <p:graphicFrame>
        <p:nvGraphicFramePr>
          <p:cNvPr id="7" name="Object 6"/>
          <p:cNvGraphicFramePr>
            <a:graphicFrameLocks noChangeAspect="1"/>
          </p:cNvGraphicFramePr>
          <p:nvPr>
            <p:extLst>
              <p:ext uri="{D42A27DB-BD31-4B8C-83A1-F6EECF244321}">
                <p14:modId xmlns:p14="http://schemas.microsoft.com/office/powerpoint/2010/main" val="508952697"/>
              </p:ext>
            </p:extLst>
          </p:nvPr>
        </p:nvGraphicFramePr>
        <p:xfrm>
          <a:off x="2624138" y="2286000"/>
          <a:ext cx="3143250" cy="1517650"/>
        </p:xfrm>
        <a:graphic>
          <a:graphicData uri="http://schemas.openxmlformats.org/presentationml/2006/ole">
            <mc:AlternateContent xmlns:mc="http://schemas.openxmlformats.org/markup-compatibility/2006">
              <mc:Choice xmlns:v="urn:schemas-microsoft-com:vml" Requires="v">
                <p:oleObj spid="_x0000_s3108" name="Equation" r:id="rId3" imgW="1701720" imgH="825480" progId="Equation.3">
                  <p:embed/>
                </p:oleObj>
              </mc:Choice>
              <mc:Fallback>
                <p:oleObj name="Equation" r:id="rId3" imgW="1701720" imgH="825480" progId="Equation.3">
                  <p:embed/>
                  <p:pic>
                    <p:nvPicPr>
                      <p:cNvPr id="0" name="Object 4"/>
                      <p:cNvPicPr>
                        <a:picLocks noChangeAspect="1" noChangeArrowheads="1"/>
                      </p:cNvPicPr>
                      <p:nvPr/>
                    </p:nvPicPr>
                    <p:blipFill>
                      <a:blip r:embed="rId4"/>
                      <a:srcRect/>
                      <a:stretch>
                        <a:fillRect/>
                      </a:stretch>
                    </p:blipFill>
                    <p:spPr bwMode="auto">
                      <a:xfrm>
                        <a:off x="2624138" y="2286000"/>
                        <a:ext cx="3143250" cy="1517650"/>
                      </a:xfrm>
                      <a:prstGeom prst="rect">
                        <a:avLst/>
                      </a:prstGeom>
                      <a:noFill/>
                      <a:ln>
                        <a:noFill/>
                      </a:ln>
                    </p:spPr>
                  </p:pic>
                </p:oleObj>
              </mc:Fallback>
            </mc:AlternateContent>
          </a:graphicData>
        </a:graphic>
      </p:graphicFrame>
      <p:sp>
        <p:nvSpPr>
          <p:cNvPr id="8" name="Rectangle 7"/>
          <p:cNvSpPr/>
          <p:nvPr/>
        </p:nvSpPr>
        <p:spPr>
          <a:xfrm>
            <a:off x="152400" y="3810000"/>
            <a:ext cx="8915400" cy="830997"/>
          </a:xfrm>
          <a:prstGeom prst="rect">
            <a:avLst/>
          </a:prstGeom>
        </p:spPr>
        <p:txBody>
          <a:bodyPr wrap="square">
            <a:spAutoFit/>
          </a:bodyPr>
          <a:lstStyle/>
          <a:p>
            <a:r>
              <a:rPr lang="en-US" sz="2400" i="1" dirty="0" err="1">
                <a:solidFill>
                  <a:srgbClr val="FF0000"/>
                </a:solidFill>
                <a:latin typeface="Times New Roman" pitchFamily="18" charset="0"/>
              </a:rPr>
              <a:t>Thứ</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tự</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biến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hệ</a:t>
            </a:r>
            <a:r>
              <a:rPr lang="en-US" sz="2400" i="1" dirty="0">
                <a:solidFill>
                  <a:srgbClr val="FF0000"/>
                </a:solidFill>
                <a:latin typeface="Times New Roman" pitchFamily="18" charset="0"/>
              </a:rPr>
              <a:t> K’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thể</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bất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kỳ</a:t>
            </a:r>
            <a:r>
              <a:rPr lang="en-US" sz="2400" i="1" dirty="0">
                <a:solidFill>
                  <a:srgbClr val="FF0000"/>
                </a:solidFill>
                <a:latin typeface="Times New Roman" pitchFamily="18" charset="0"/>
              </a:rPr>
              <a:t>, </a:t>
            </a:r>
            <a:r>
              <a:rPr lang="vi-VN" sz="2400" i="1" dirty="0">
                <a:solidFill>
                  <a:srgbClr val="FF0000"/>
                </a:solidFill>
                <a:latin typeface="Times New Roman" pitchFamily="18" charset="0"/>
              </a:rPr>
              <a:t>Nh</a:t>
            </a:r>
            <a:r>
              <a:rPr lang="en-US" sz="2400" i="1" dirty="0">
                <a:solidFill>
                  <a:srgbClr val="FF0000"/>
                </a:solidFill>
                <a:latin typeface="Times New Roman" pitchFamily="18" charset="0"/>
              </a:rPr>
              <a:t>ư</a:t>
            </a:r>
            <a:r>
              <a:rPr lang="vi-VN" sz="2400" i="1" dirty="0">
                <a:solidFill>
                  <a:srgbClr val="FF0000"/>
                </a:solidFill>
                <a:latin typeface="Times New Roman" pitchFamily="18" charset="0"/>
              </a:rPr>
              <a:t> vậy </a:t>
            </a:r>
            <a:endParaRPr lang="en-US" sz="2400" i="1" dirty="0">
              <a:solidFill>
                <a:srgbClr val="FF0000"/>
              </a:solidFill>
              <a:latin typeface="Times New Roman" pitchFamily="18" charset="0"/>
            </a:endParaRPr>
          </a:p>
          <a:p>
            <a:r>
              <a:rPr lang="vi-VN" sz="2400" i="1" dirty="0">
                <a:solidFill>
                  <a:srgbClr val="FF0000"/>
                </a:solidFill>
                <a:latin typeface="Times New Roman" pitchFamily="18" charset="0"/>
              </a:rPr>
              <a:t>khái niệm đồng thời là một khái niệm tương đối</a:t>
            </a:r>
            <a:r>
              <a:rPr lang="en-US" sz="2400" i="1" dirty="0">
                <a:solidFill>
                  <a:srgbClr val="FF0000"/>
                </a:solidFill>
                <a:latin typeface="Times New Roman" pitchFamily="18" charset="0"/>
              </a:rPr>
              <a:t>.</a:t>
            </a:r>
          </a:p>
        </p:txBody>
      </p:sp>
      <p:sp>
        <p:nvSpPr>
          <p:cNvPr id="9" name="Rectangle 8"/>
          <p:cNvSpPr/>
          <p:nvPr/>
        </p:nvSpPr>
        <p:spPr>
          <a:xfrm>
            <a:off x="152400" y="4572000"/>
            <a:ext cx="8839200" cy="830997"/>
          </a:xfrm>
          <a:prstGeom prst="rect">
            <a:avLst/>
          </a:prstGeom>
        </p:spPr>
        <p:txBody>
          <a:bodyPr wrap="square">
            <a:spAutoFit/>
          </a:bodyPr>
          <a:lstStyle/>
          <a:p>
            <a:pPr algn="just"/>
            <a:r>
              <a:rPr lang="en-US" sz="2400" i="1" dirty="0" err="1">
                <a:solidFill>
                  <a:srgbClr val="FF0000"/>
                </a:solidFill>
                <a:latin typeface="+mj-lt"/>
              </a:rPr>
              <a:t>Thứ</a:t>
            </a:r>
            <a:r>
              <a:rPr lang="vi-VN" sz="2400" i="1" dirty="0">
                <a:solidFill>
                  <a:srgbClr val="FF0000"/>
                </a:solidFill>
                <a:latin typeface="+mj-lt"/>
              </a:rPr>
              <a:t> tự của các biến cố có quan hệ nhân quả bao giờ  được</a:t>
            </a:r>
            <a:endParaRPr lang="en-US" sz="2400" i="1" dirty="0">
              <a:solidFill>
                <a:srgbClr val="FF0000"/>
              </a:solidFill>
              <a:latin typeface="+mj-lt"/>
            </a:endParaRPr>
          </a:p>
          <a:p>
            <a:pPr algn="just"/>
            <a:r>
              <a:rPr lang="en-US" sz="2400" i="1" dirty="0">
                <a:solidFill>
                  <a:srgbClr val="FF0000"/>
                </a:solidFill>
                <a:latin typeface="+mj-lt"/>
              </a:rPr>
              <a:t> </a:t>
            </a:r>
            <a:r>
              <a:rPr lang="vi-VN" sz="2400" i="1" dirty="0">
                <a:solidFill>
                  <a:srgbClr val="FF0000"/>
                </a:solidFill>
                <a:latin typeface="+mj-lt"/>
              </a:rPr>
              <a:t>đảm bảo trong mọi hệ qui chiếu quán tính</a:t>
            </a:r>
            <a:endParaRPr lang="en-US" sz="2400" i="1" dirty="0">
              <a:solidFill>
                <a:srgbClr val="FF0000"/>
              </a:solidFill>
              <a:latin typeface="+mj-lt"/>
            </a:endParaRPr>
          </a:p>
        </p:txBody>
      </p:sp>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71735"/>
            <a:ext cx="4267200" cy="461665"/>
          </a:xfrm>
          <a:prstGeom prst="rect">
            <a:avLst/>
          </a:prstGeom>
          <a:noFill/>
        </p:spPr>
        <p:txBody>
          <a:bodyPr wrap="square" rtlCol="0">
            <a:spAutoFit/>
          </a:bodyPr>
          <a:lstStyle/>
          <a:p>
            <a:pPr algn="ctr"/>
            <a:r>
              <a:rPr lang="en-US" sz="2400" dirty="0">
                <a:solidFill>
                  <a:srgbClr val="FFFF00"/>
                </a:solidFill>
                <a:latin typeface="Times New Roman" pitchFamily="18" charset="0"/>
                <a:cs typeface="Times New Roman" pitchFamily="18" charset="0"/>
              </a:rPr>
              <a:t>CƠ HỌC TƯƠNG ĐỐI</a:t>
            </a:r>
          </a:p>
        </p:txBody>
      </p:sp>
      <p:sp>
        <p:nvSpPr>
          <p:cNvPr id="2" name="Rectangle 1"/>
          <p:cNvSpPr/>
          <p:nvPr/>
        </p:nvSpPr>
        <p:spPr>
          <a:xfrm>
            <a:off x="0" y="609600"/>
            <a:ext cx="5791244" cy="461665"/>
          </a:xfrm>
          <a:prstGeom prst="rect">
            <a:avLst/>
          </a:prstGeom>
        </p:spPr>
        <p:txBody>
          <a:bodyPr wrap="square">
            <a:spAutoFit/>
          </a:bodyPr>
          <a:lstStyle/>
          <a:p>
            <a:r>
              <a:rPr lang="en-US" sz="2400" b="1" i="1" dirty="0">
                <a:latin typeface="Times New Roman" pitchFamily="18" charset="0"/>
              </a:rPr>
              <a:t> </a:t>
            </a:r>
            <a:r>
              <a:rPr lang="en-US" sz="2400" b="1" i="1" dirty="0" err="1">
                <a:latin typeface="Times New Roman" pitchFamily="18" charset="0"/>
              </a:rPr>
              <a:t>Hệ</a:t>
            </a:r>
            <a:r>
              <a:rPr lang="en-US" sz="2400" b="1" i="1" dirty="0">
                <a:latin typeface="Times New Roman" pitchFamily="18" charset="0"/>
              </a:rPr>
              <a:t> </a:t>
            </a:r>
            <a:r>
              <a:rPr lang="en-US" sz="2400" b="1" i="1" dirty="0" err="1">
                <a:latin typeface="Times New Roman" pitchFamily="18" charset="0"/>
              </a:rPr>
              <a:t>quả</a:t>
            </a:r>
            <a:r>
              <a:rPr lang="en-US" sz="2400" b="1" i="1" dirty="0">
                <a:latin typeface="Times New Roman" pitchFamily="18" charset="0"/>
              </a:rPr>
              <a:t> 2. </a:t>
            </a:r>
            <a:r>
              <a:rPr lang="en-US" sz="2400" b="1" i="1" dirty="0" err="1">
                <a:latin typeface="Times New Roman" pitchFamily="18" charset="0"/>
              </a:rPr>
              <a:t>Sự</a:t>
            </a:r>
            <a:r>
              <a:rPr lang="en-US" sz="2400" b="1" i="1" dirty="0">
                <a:latin typeface="Times New Roman" pitchFamily="18" charset="0"/>
              </a:rPr>
              <a:t> co </a:t>
            </a:r>
            <a:r>
              <a:rPr lang="en-US" sz="2400" b="1" i="1" dirty="0" err="1">
                <a:latin typeface="Times New Roman" pitchFamily="18" charset="0"/>
              </a:rPr>
              <a:t>ngắn</a:t>
            </a:r>
            <a:r>
              <a:rPr lang="en-US" sz="2400" b="1" i="1" dirty="0">
                <a:latin typeface="Times New Roman" pitchFamily="18" charset="0"/>
              </a:rPr>
              <a:t> </a:t>
            </a:r>
            <a:r>
              <a:rPr lang="en-US" sz="2400" b="1" i="1" dirty="0" err="1">
                <a:latin typeface="Times New Roman" pitchFamily="18" charset="0"/>
              </a:rPr>
              <a:t>chiều</a:t>
            </a:r>
            <a:r>
              <a:rPr lang="en-US" sz="2400" b="1" i="1" dirty="0">
                <a:latin typeface="Times New Roman" pitchFamily="18" charset="0"/>
              </a:rPr>
              <a:t> </a:t>
            </a:r>
            <a:r>
              <a:rPr lang="en-US" sz="2400" b="1" i="1" dirty="0" err="1">
                <a:latin typeface="Times New Roman" pitchFamily="18" charset="0"/>
              </a:rPr>
              <a:t>dài</a:t>
            </a:r>
            <a:endParaRPr lang="en-US" sz="2400" b="1" i="1" dirty="0">
              <a:latin typeface="Times New Roman" pitchFamily="18" charset="0"/>
            </a:endParaRPr>
          </a:p>
        </p:txBody>
      </p:sp>
      <p:sp>
        <p:nvSpPr>
          <p:cNvPr id="3" name="Rectangle 2"/>
          <p:cNvSpPr/>
          <p:nvPr/>
        </p:nvSpPr>
        <p:spPr>
          <a:xfrm>
            <a:off x="152400" y="1071265"/>
            <a:ext cx="8763000" cy="830997"/>
          </a:xfrm>
          <a:prstGeom prst="rect">
            <a:avLst/>
          </a:prstGeom>
        </p:spPr>
        <p:txBody>
          <a:bodyPr wrap="squar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thước</a:t>
            </a:r>
            <a:r>
              <a:rPr lang="en-US" sz="2400" dirty="0">
                <a:latin typeface="Times New Roman" pitchFamily="18" charset="0"/>
              </a:rPr>
              <a:t> AB = </a:t>
            </a:r>
            <a:r>
              <a:rPr lang="en-US" sz="2400" i="1" dirty="0" err="1">
                <a:latin typeface="Times New Roman" pitchFamily="18" charset="0"/>
              </a:rPr>
              <a:t>x’</a:t>
            </a:r>
            <a:r>
              <a:rPr lang="en-US" sz="2400" i="1" baseline="-25000" dirty="0" err="1">
                <a:latin typeface="Times New Roman" pitchFamily="18" charset="0"/>
              </a:rPr>
              <a:t>B</a:t>
            </a:r>
            <a:r>
              <a:rPr lang="en-US" sz="2400" i="1" dirty="0">
                <a:latin typeface="Times New Roman" pitchFamily="18" charset="0"/>
              </a:rPr>
              <a:t> – </a:t>
            </a:r>
            <a:r>
              <a:rPr lang="en-US" sz="2400" i="1" dirty="0" err="1">
                <a:latin typeface="Times New Roman" pitchFamily="18" charset="0"/>
              </a:rPr>
              <a:t>x’</a:t>
            </a:r>
            <a:r>
              <a:rPr lang="en-US" sz="2400" i="1" baseline="-25000" dirty="0" err="1">
                <a:latin typeface="Times New Roman" pitchFamily="18" charset="0"/>
              </a:rPr>
              <a:t>A</a:t>
            </a:r>
            <a:r>
              <a:rPr lang="en-US" sz="2400" i="1" dirty="0">
                <a:latin typeface="Times New Roman" pitchFamily="18" charset="0"/>
              </a:rPr>
              <a:t> = </a:t>
            </a:r>
            <a:r>
              <a:rPr lang="en-US" sz="2400" i="1" dirty="0">
                <a:latin typeface="Times New Roman" pitchFamily="18" charset="0"/>
                <a:cs typeface="Times New Roman" pitchFamily="18" charset="0"/>
              </a:rPr>
              <a:t>ℓ</a:t>
            </a:r>
            <a:r>
              <a:rPr lang="en-US" sz="2400" i="1" baseline="-25000" dirty="0">
                <a:latin typeface="Times New Roman" pitchFamily="18" charset="0"/>
                <a:cs typeface="Times New Roman" pitchFamily="18" charset="0"/>
              </a:rPr>
              <a:t>0</a:t>
            </a:r>
            <a:r>
              <a:rPr lang="en-US" sz="2400" i="1" dirty="0">
                <a:latin typeface="Times New Roman" pitchFamily="18" charset="0"/>
                <a:cs typeface="Times New Roman" pitchFamily="18" charset="0"/>
              </a:rPr>
              <a:t> </a:t>
            </a:r>
            <a:r>
              <a:rPr lang="en-US" sz="2400" dirty="0" err="1">
                <a:latin typeface="Times New Roman" pitchFamily="18" charset="0"/>
                <a:cs typeface="Times New Roman" pitchFamily="18" charset="0"/>
              </a:rPr>
              <a:t>nằm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dọc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trục</a:t>
            </a:r>
            <a:r>
              <a:rPr lang="en-US" sz="2400" dirty="0">
                <a:latin typeface="Times New Roman" pitchFamily="18" charset="0"/>
                <a:cs typeface="Times New Roman" pitchFamily="18" charset="0"/>
              </a:rPr>
              <a:t> x</a:t>
            </a:r>
          </a:p>
        </p:txBody>
      </p:sp>
      <p:grpSp>
        <p:nvGrpSpPr>
          <p:cNvPr id="6" name="Group 21"/>
          <p:cNvGrpSpPr>
            <a:grpSpLocks/>
          </p:cNvGrpSpPr>
          <p:nvPr/>
        </p:nvGrpSpPr>
        <p:grpSpPr bwMode="auto">
          <a:xfrm>
            <a:off x="5627812" y="1600200"/>
            <a:ext cx="2601788" cy="2028092"/>
            <a:chOff x="6705600" y="1676400"/>
            <a:chExt cx="2895600" cy="2133600"/>
          </a:xfrm>
        </p:grpSpPr>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76400"/>
              <a:ext cx="2895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8230063" y="2362042"/>
              <a:ext cx="609533" cy="3044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9" name="Rectangle 8"/>
          <p:cNvSpPr/>
          <p:nvPr/>
        </p:nvSpPr>
        <p:spPr>
          <a:xfrm>
            <a:off x="228600" y="1981200"/>
            <a:ext cx="6096000" cy="830997"/>
          </a:xfrm>
          <a:prstGeom prst="rect">
            <a:avLst/>
          </a:prstGeom>
        </p:spPr>
        <p:txBody>
          <a:bodyPr wrap="square">
            <a:spAutoFit/>
          </a:bodyPr>
          <a:lstStyle/>
          <a:p>
            <a:r>
              <a:rPr lang="en-US" sz="2400" dirty="0" err="1">
                <a:latin typeface="Times New Roman" pitchFamily="18" charset="0"/>
                <a:cs typeface="Times New Roman" pitchFamily="18" charset="0"/>
              </a:rPr>
              <a:t>Chiều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p>
          <a:p>
            <a:r>
              <a:rPr lang="en-US" sz="2400" i="1" dirty="0">
                <a:latin typeface="Times New Roman" pitchFamily="18" charset="0"/>
                <a:cs typeface="Times New Roman" pitchFamily="18" charset="0"/>
              </a:rPr>
              <a:t>ℓ =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B</a:t>
            </a:r>
            <a:r>
              <a:rPr lang="en-US" sz="2400" i="1" dirty="0">
                <a:latin typeface="Times New Roman" pitchFamily="18" charset="0"/>
                <a:cs typeface="Times New Roman" pitchFamily="18" charset="0"/>
              </a:rPr>
              <a:t> –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a:t>
            </a:r>
            <a:r>
              <a:rPr lang="en-US" sz="2400" baseline="-25000" dirty="0" err="1">
                <a:latin typeface="Times New Roman" pitchFamily="18" charset="0"/>
                <a:cs typeface="Times New Roman" pitchFamily="18" charset="0"/>
              </a:rPr>
              <a:t>A</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a:t>
            </a:r>
            <a:r>
              <a:rPr lang="en-US" sz="2400" baseline="-25000" dirty="0" err="1">
                <a:latin typeface="Times New Roman" pitchFamily="18" charset="0"/>
                <a:cs typeface="Times New Roman" pitchFamily="18" charset="0"/>
              </a:rPr>
              <a:t>B</a:t>
            </a:r>
            <a:endParaRPr lang="en-US" sz="2400" baseline="-25000" dirty="0">
              <a:latin typeface="Times New Roman" pitchFamily="18" charset="0"/>
              <a:cs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511193848"/>
              </p:ext>
            </p:extLst>
          </p:nvPr>
        </p:nvGraphicFramePr>
        <p:xfrm>
          <a:off x="304800" y="3538538"/>
          <a:ext cx="5156200" cy="1358900"/>
        </p:xfrm>
        <a:graphic>
          <a:graphicData uri="http://schemas.openxmlformats.org/presentationml/2006/ole">
            <mc:AlternateContent xmlns:mc="http://schemas.openxmlformats.org/markup-compatibility/2006">
              <mc:Choice xmlns:v="urn:schemas-microsoft-com:vml" Requires="v">
                <p:oleObj spid="_x0000_s4164" name="Equation" r:id="rId4" imgW="2476440" imgH="647640" progId="Equation.3">
                  <p:embed/>
                </p:oleObj>
              </mc:Choice>
              <mc:Fallback>
                <p:oleObj name="Equation" r:id="rId4" imgW="2476440" imgH="647640" progId="Equation.3">
                  <p:embed/>
                  <p:pic>
                    <p:nvPicPr>
                      <p:cNvPr id="0" name="Object 4"/>
                      <p:cNvPicPr>
                        <a:picLocks noChangeAspect="1" noChangeArrowheads="1"/>
                      </p:cNvPicPr>
                      <p:nvPr/>
                    </p:nvPicPr>
                    <p:blipFill>
                      <a:blip r:embed="rId5"/>
                      <a:srcRect/>
                      <a:stretch>
                        <a:fillRect/>
                      </a:stretch>
                    </p:blipFill>
                    <p:spPr bwMode="auto">
                      <a:xfrm>
                        <a:off x="304800" y="3538538"/>
                        <a:ext cx="5156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14598610"/>
              </p:ext>
            </p:extLst>
          </p:nvPr>
        </p:nvGraphicFramePr>
        <p:xfrm>
          <a:off x="304800" y="4876800"/>
          <a:ext cx="5503863" cy="947738"/>
        </p:xfrm>
        <a:graphic>
          <a:graphicData uri="http://schemas.openxmlformats.org/presentationml/2006/ole">
            <mc:AlternateContent xmlns:mc="http://schemas.openxmlformats.org/markup-compatibility/2006">
              <mc:Choice xmlns:v="urn:schemas-microsoft-com:vml" Requires="v">
                <p:oleObj spid="_x0000_s4165" name="Equation" r:id="rId6" imgW="2654280" imgH="457200" progId="Equation.3">
                  <p:embed/>
                </p:oleObj>
              </mc:Choice>
              <mc:Fallback>
                <p:oleObj name="Equation" r:id="rId6" imgW="2654280" imgH="457200" progId="Equation.3">
                  <p:embed/>
                  <p:pic>
                    <p:nvPicPr>
                      <p:cNvPr id="0" name="Object 7"/>
                      <p:cNvPicPr>
                        <a:picLocks noChangeAspect="1" noChangeArrowheads="1"/>
                      </p:cNvPicPr>
                      <p:nvPr/>
                    </p:nvPicPr>
                    <p:blipFill>
                      <a:blip r:embed="rId7"/>
                      <a:srcRect/>
                      <a:stretch>
                        <a:fillRect/>
                      </a:stretch>
                    </p:blipFill>
                    <p:spPr bwMode="auto">
                      <a:xfrm>
                        <a:off x="304800" y="4876800"/>
                        <a:ext cx="5503863" cy="947738"/>
                      </a:xfrm>
                      <a:prstGeom prst="rect">
                        <a:avLst/>
                      </a:prstGeom>
                      <a:noFill/>
                      <a:ln>
                        <a:noFill/>
                      </a:ln>
                    </p:spPr>
                  </p:pic>
                </p:oleObj>
              </mc:Fallback>
            </mc:AlternateContent>
          </a:graphicData>
        </a:graphic>
      </p:graphicFrame>
      <p:sp>
        <p:nvSpPr>
          <p:cNvPr id="13" name="Rectangle 12"/>
          <p:cNvSpPr/>
          <p:nvPr/>
        </p:nvSpPr>
        <p:spPr>
          <a:xfrm>
            <a:off x="114300" y="5791200"/>
            <a:ext cx="9029700" cy="830997"/>
          </a:xfrm>
          <a:prstGeom prst="rect">
            <a:avLst/>
          </a:prstGeom>
        </p:spPr>
        <p:txBody>
          <a:bodyPr wrap="square">
            <a:spAutoFit/>
          </a:bodyPr>
          <a:lstStyle/>
          <a:p>
            <a:r>
              <a:rPr lang="en-US" sz="2400" i="1" dirty="0" err="1">
                <a:solidFill>
                  <a:srgbClr val="FF0000"/>
                </a:solidFill>
                <a:latin typeface="Times New Roman" pitchFamily="18" charset="0"/>
                <a:cs typeface="Times New Roman" pitchFamily="18" charset="0"/>
              </a:rPr>
              <a:t>Độ</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dài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của</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thanh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trong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hệ</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quy</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chiếu</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mà</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thanh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chuyển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động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bị</a:t>
            </a:r>
            <a:r>
              <a:rPr lang="en-US" sz="2400" i="1" dirty="0">
                <a:solidFill>
                  <a:srgbClr val="FF0000"/>
                </a:solidFill>
                <a:latin typeface="Times New Roman" pitchFamily="18" charset="0"/>
                <a:cs typeface="Times New Roman" pitchFamily="18" charset="0"/>
              </a:rPr>
              <a:t> co </a:t>
            </a:r>
            <a:r>
              <a:rPr lang="en-US" sz="2400" i="1" dirty="0" err="1">
                <a:solidFill>
                  <a:srgbClr val="FF0000"/>
                </a:solidFill>
                <a:latin typeface="Times New Roman" pitchFamily="18" charset="0"/>
                <a:cs typeface="Times New Roman" pitchFamily="18" charset="0"/>
              </a:rPr>
              <a:t>ngắn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theo</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phương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chuyển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động</a:t>
            </a:r>
            <a:endParaRPr lang="en-US" sz="2400"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6269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1066</Words>
  <Application>Microsoft Office PowerPoint</Application>
  <PresentationFormat>On-screen Show (4:3)</PresentationFormat>
  <Paragraphs>76</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16</vt:i4>
      </vt:variant>
    </vt:vector>
  </HeadingPairs>
  <TitlesOfParts>
    <vt:vector size="26" baseType="lpstr">
      <vt:lpstr>SimSun</vt:lpstr>
      <vt:lpstr>Arial</vt:lpstr>
      <vt:lpstr>Calibri</vt:lpstr>
      <vt:lpstr>Times</vt:lpstr>
      <vt:lpstr>Times New Roman</vt:lpstr>
      <vt:lpstr>Wingdings</vt:lpstr>
      <vt:lpstr>Office Theme</vt:lpstr>
      <vt:lpstr>Equation.3</vt:lpstr>
      <vt:lpstr>Equation.DSMT4</vt:lpstr>
      <vt:lpstr>Equation</vt:lpstr>
      <vt:lpstr>Chương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dc:title>
  <dc:creator>cyber</dc:creator>
  <cp:lastModifiedBy>Administrator</cp:lastModifiedBy>
  <cp:revision>42</cp:revision>
  <dcterms:created xsi:type="dcterms:W3CDTF">2020-05-20T10:17:05Z</dcterms:created>
  <dcterms:modified xsi:type="dcterms:W3CDTF">2024-10-21T17:10:51Z</dcterms:modified>
</cp:coreProperties>
</file>