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 Black"/>
      <p:bold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Black-boldItalic.fntdata"/><Relationship Id="rId6" Type="http://schemas.openxmlformats.org/officeDocument/2006/relationships/slide" Target="slides/slide1.xml"/><Relationship Id="rId18" Type="http://schemas.openxmlformats.org/officeDocument/2006/relationships/font" Target="fonts/La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33e9242ed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33e9242e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33e9242ed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33e9242e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33e9242ed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33e9242ed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33e9242e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33e9242e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33e9242e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33e9242e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3e9242e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3e9242e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33e9242e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33e9242e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33e9242e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33e9242e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33e9242e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33e9242e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3e9242e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33e9242e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33e9242e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33e9242e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19513" y="2722535"/>
            <a:ext cx="68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DDEAF6"/>
                </a:solidFill>
                <a:latin typeface="Lato Black"/>
                <a:ea typeface="Lato Black"/>
                <a:cs typeface="Lato Black"/>
                <a:sym typeface="Lato Black"/>
              </a:rPr>
              <a:t>MS SQL SERVER</a:t>
            </a:r>
            <a:endParaRPr/>
          </a:p>
        </p:txBody>
      </p:sp>
      <p:pic>
        <p:nvPicPr>
          <p:cNvPr descr="Sql server - Free logo icons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0750" y="3817925"/>
            <a:ext cx="1935226" cy="101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Mysql PNG Images, Free Download - Free Transparent PNG Logos"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000" y="3889776"/>
            <a:ext cx="1679451" cy="87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990697" y="2194695"/>
            <a:ext cx="220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98150" y="284000"/>
            <a:ext cx="751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D966"/>
                </a:solidFill>
                <a:latin typeface="Lato Black"/>
                <a:ea typeface="Lato Black"/>
                <a:cs typeface="Lato Black"/>
                <a:sym typeface="Lato Black"/>
              </a:rPr>
              <a:t>DATA ANALYST </a:t>
            </a:r>
            <a:r>
              <a:rPr lang="en" sz="36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PORTFOLIO PROJECT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93600" y="1555275"/>
            <a:ext cx="835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00"/>
                </a:solidFill>
                <a:latin typeface="Lato Black"/>
                <a:ea typeface="Lato Black"/>
                <a:cs typeface="Lato Black"/>
                <a:sym typeface="Lato Black"/>
              </a:rPr>
              <a:t>BANK LOAN ANALYSIS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127775" y="0"/>
            <a:ext cx="713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178524" y="118175"/>
            <a:ext cx="50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D966"/>
                </a:solidFill>
                <a:highlight>
                  <a:srgbClr val="008000"/>
                </a:highlight>
                <a:latin typeface="Calibri"/>
                <a:ea typeface="Calibri"/>
                <a:cs typeface="Calibri"/>
                <a:sym typeface="Calibri"/>
              </a:rPr>
              <a:t>DASHBOARD 2: OVERVIEW</a:t>
            </a:r>
            <a:endParaRPr sz="2400">
              <a:solidFill>
                <a:srgbClr val="FFD966"/>
              </a:solidFill>
              <a:highlight>
                <a:srgbClr val="008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3500" y="677750"/>
            <a:ext cx="91440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Monthly Trends by Issue Date (Line Chart):  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identify seasonality and long-term trends in lending activities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Regional Analysis by State (Filled Map):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identify regions with significant lending activity and assess regional disparities</a:t>
            </a:r>
            <a:endParaRPr sz="1100"/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Loan Term Analysis (Donut Chart): 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allow the client to understand the distribution of loans across various term lengths.</a:t>
            </a:r>
            <a:endParaRPr sz="1100"/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Employee Length Analysis (Bar Chart): 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lending metrics are distributed among borrowers with different employment lengths, helping us assess the impact of employment history on loan applications.</a:t>
            </a:r>
            <a:endParaRPr sz="1100"/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Loan Purpose Breakdown (Bar Chart): 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ill provide a visual breakdown of loan metrics based on the stated purposes of loans, aiding in the understanding of the primary reasons borrowers seek financing.</a:t>
            </a:r>
            <a:endParaRPr sz="1100"/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Home Ownership Analysis (Tree Map): 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a hierarchical view of how home ownership impacts loan applications and disbursements.</a:t>
            </a:r>
            <a:endParaRPr b="1" sz="15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Metrics to be shown: 'Total Loan Applications,' 'Total Funded Amount,' and 'Total Amount Received'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127776" y="57150"/>
            <a:ext cx="70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1080275" y="164575"/>
            <a:ext cx="53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D966"/>
                </a:solidFill>
                <a:highlight>
                  <a:srgbClr val="008000"/>
                </a:highlight>
                <a:latin typeface="Calibri"/>
                <a:ea typeface="Calibri"/>
                <a:cs typeface="Calibri"/>
                <a:sym typeface="Calibri"/>
              </a:rPr>
              <a:t>DASHBOARD 3: DETAILS</a:t>
            </a:r>
            <a:endParaRPr sz="2400">
              <a:solidFill>
                <a:srgbClr val="FFD966"/>
              </a:solidFill>
              <a:highlight>
                <a:srgbClr val="008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58750" y="841850"/>
            <a:ext cx="86265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GRID</a:t>
            </a:r>
            <a:endParaRPr sz="12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sz="12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b="1" sz="1800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sz="1800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127778" y="57150"/>
            <a:ext cx="939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SOFTWARE USED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327804" y="1366935"/>
            <a:ext cx="864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 OFFICE/ EXCEL: </a:t>
            </a:r>
            <a:r>
              <a:rPr b="1" lang="en" sz="2500">
                <a:solidFill>
                  <a:srgbClr val="A8D0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 2021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A8D0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 SQL SERVER: 19.0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SERVER MANAGEMENT STUDIO </a:t>
            </a:r>
            <a:r>
              <a:rPr b="1" lang="en" sz="2500">
                <a:solidFill>
                  <a:srgbClr val="A8D0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19.0.20209.0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A8D0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BI</a:t>
            </a:r>
            <a:r>
              <a:rPr b="1" lang="en" sz="2500">
                <a:solidFill>
                  <a:srgbClr val="A8D0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" sz="2500">
                <a:solidFill>
                  <a:srgbClr val="A8D0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2025 Version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1025" y="1017735"/>
            <a:ext cx="1941000" cy="6465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WRITING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520375" y="1073499"/>
            <a:ext cx="1859100" cy="646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603736" y="145834"/>
            <a:ext cx="504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DEAF6"/>
                </a:solidFill>
                <a:latin typeface="Lato Black"/>
                <a:ea typeface="Lato Black"/>
                <a:cs typeface="Lato Black"/>
                <a:sym typeface="Lato Black"/>
              </a:rPr>
              <a:t>MS SQL SERVER</a:t>
            </a:r>
            <a:endParaRPr/>
          </a:p>
        </p:txBody>
      </p:sp>
      <p:pic>
        <p:nvPicPr>
          <p:cNvPr descr="Sql server - Free logo icons"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079" y="171703"/>
            <a:ext cx="779252" cy="779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Mysql PNG Images, Free Download - Free Transparent PNG Logos"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018" y="251038"/>
            <a:ext cx="620657" cy="65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900" y="1978505"/>
            <a:ext cx="8520601" cy="309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050" y="2042250"/>
            <a:ext cx="8696299" cy="31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0" y="245125"/>
            <a:ext cx="892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FIRING SQL QUERIES TO SOLVE THE BUSINESS PROBLEMS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52450" y="14457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COMPARING RESULTS WITH POWER BI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6228840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934900" y="2569658"/>
            <a:ext cx="496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POWER BI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615431" y="1668999"/>
            <a:ext cx="160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0" y="0"/>
            <a:ext cx="883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0F0"/>
                </a:solidFill>
                <a:latin typeface="Lato Black"/>
                <a:ea typeface="Lato Black"/>
                <a:cs typeface="Lato Black"/>
                <a:sym typeface="Lato Black"/>
              </a:rPr>
              <a:t>DATA ANALYST </a:t>
            </a:r>
            <a:r>
              <a:rPr lang="en" sz="36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PORTFOLIO PROJECT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44462" y="773757"/>
            <a:ext cx="8142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00"/>
                </a:solidFill>
                <a:latin typeface="Lato Black"/>
                <a:ea typeface="Lato Black"/>
                <a:cs typeface="Lato Black"/>
                <a:sym typeface="Lato Black"/>
              </a:rPr>
              <a:t>BANK LOAN ANALYSIS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902" y="3475504"/>
            <a:ext cx="2621913" cy="166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08475" y="107000"/>
            <a:ext cx="397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POWER BI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4543" y="172471"/>
            <a:ext cx="780798" cy="45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767825"/>
            <a:ext cx="8660326" cy="427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34138"/>
            <a:ext cx="45138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POWER BI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408" y="104629"/>
            <a:ext cx="794521" cy="44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850" y="759350"/>
            <a:ext cx="8784174" cy="43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0" y="41525"/>
            <a:ext cx="3746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POWER BI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4928" y="106996"/>
            <a:ext cx="786473" cy="45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799050"/>
            <a:ext cx="8520602" cy="43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-542400"/>
            <a:ext cx="707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17300" y="270601"/>
            <a:ext cx="89094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Key Performance Indicators (KPIs) Requirements:</a:t>
            </a:r>
            <a:endParaRPr b="1" sz="24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Total Loan Applications:</a:t>
            </a:r>
            <a:r>
              <a:rPr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/>
          </a:p>
          <a:p>
            <a:pPr indent="-317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Total Funded Amount: </a:t>
            </a:r>
            <a:r>
              <a:rPr lang="en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/>
          </a:p>
          <a:p>
            <a:pPr indent="-317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Total Amount Received: </a:t>
            </a:r>
            <a:r>
              <a:rPr lang="en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/>
          </a:p>
          <a:p>
            <a:pPr indent="-317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Average Interest Rate: </a:t>
            </a:r>
            <a:r>
              <a:rPr lang="en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/>
          </a:p>
          <a:p>
            <a:pPr indent="-317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Average Debt-to-Income Ratio (DTI): </a:t>
            </a:r>
            <a:r>
              <a:rPr lang="en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88799" y="186725"/>
            <a:ext cx="65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D966"/>
                </a:solidFill>
                <a:highlight>
                  <a:srgbClr val="008000"/>
                </a:highlight>
                <a:latin typeface="Calibri"/>
                <a:ea typeface="Calibri"/>
                <a:cs typeface="Calibri"/>
                <a:sym typeface="Calibri"/>
              </a:rPr>
              <a:t>DASHBOARD 1: SUMMARY</a:t>
            </a:r>
            <a:endParaRPr sz="2400">
              <a:solidFill>
                <a:srgbClr val="FFD966"/>
              </a:solidFill>
              <a:highlight>
                <a:srgbClr val="008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88800" y="819774"/>
            <a:ext cx="3762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Good Loan v Bad Loan KPI’s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Good Loan: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AutoNum type="arabicPeriod"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Good Loan Application Percentage</a:t>
            </a:r>
            <a:endParaRPr b="1"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AutoNum type="arabicPeriod"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Good Loan Applications</a:t>
            </a:r>
            <a:endParaRPr b="1"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AutoNum type="arabicPeriod"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Good Loan Funded Amount</a:t>
            </a:r>
            <a:endParaRPr b="1"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AutoNum type="arabicPeriod"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Good Loan Total Received Amount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214300" y="1242000"/>
            <a:ext cx="3316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Bad Loan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Bad Loan Application Percentage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Bad Loan Applications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Bad Loan Funded Amount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Bad Loan Total Received Amount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0" y="3067075"/>
            <a:ext cx="90744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Loan Status Grid View</a:t>
            </a:r>
            <a:endParaRPr sz="1200"/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