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0" r:id="rId5"/>
    <p:sldId id="277" r:id="rId6"/>
    <p:sldId id="262" r:id="rId7"/>
    <p:sldId id="264" r:id="rId8"/>
    <p:sldId id="271" r:id="rId9"/>
    <p:sldId id="278" r:id="rId10"/>
    <p:sldId id="279" r:id="rId11"/>
    <p:sldId id="272" r:id="rId12"/>
    <p:sldId id="261" r:id="rId13"/>
    <p:sldId id="273" r:id="rId14"/>
    <p:sldId id="274" r:id="rId15"/>
    <p:sldId id="275" r:id="rId16"/>
    <p:sldId id="269" r:id="rId17"/>
    <p:sldId id="263" r:id="rId18"/>
    <p:sldId id="266" r:id="rId19"/>
    <p:sldId id="259" r:id="rId20"/>
    <p:sldId id="268" r:id="rId21"/>
  </p:sldIdLst>
  <p:sldSz cx="12192000" cy="6858000"/>
  <p:notesSz cx="6858000" cy="91440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Century Gothic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79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CZ29iJPmlf3lsbfP9d//OEUzm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48" y="-450"/>
      </p:cViewPr>
      <p:guideLst>
        <p:guide orient="horz" pos="2160"/>
        <p:guide pos="3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468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742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003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680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753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911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311277" y="2519763"/>
            <a:ext cx="9569441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Тема</a:t>
            </a: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Разработка системы автоматизированного проектирования для насоса двухплунжерного</a:t>
            </a:r>
            <a:br>
              <a:rPr lang="ru-RU" sz="28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с использованием КОМПАС-Макро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239917" y="4686844"/>
            <a:ext cx="11712166" cy="12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Студент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: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Леухин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 Артем Олегович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lvl="0" indent="450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lvl="0" indent="450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Научный руководитель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: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с. п.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Сокольников Виктор Владимирович</a:t>
            </a: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3313" y="0"/>
            <a:ext cx="220027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 descr="VSTU-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8840" y="-603250"/>
            <a:ext cx="2461260" cy="27298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046652" y="1128148"/>
            <a:ext cx="8098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технологий и компьютерной безопасности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46976" y="729976"/>
            <a:ext cx="6898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Воронежский государственный технический университет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46652" y="1524383"/>
            <a:ext cx="8098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интеллектуальных технологий проектирования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04776"/>
            <a:ext cx="10972800" cy="742950"/>
          </a:xfrm>
        </p:spPr>
        <p:txBody>
          <a:bodyPr/>
          <a:lstStyle/>
          <a:p>
            <a:r>
              <a:rPr lang="ru-RU" sz="3200" b="1" dirty="0" smtClean="0"/>
              <a:t>Сравнение подходов автоматизации в САПР Компас </a:t>
            </a:r>
            <a:r>
              <a:rPr lang="en-US" sz="3200" b="1" dirty="0" smtClean="0"/>
              <a:t>3D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6700" y="800099"/>
            <a:ext cx="11572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Отличительные черты автоматизации проектирования с использованием Компас-макро:</a:t>
            </a:r>
          </a:p>
          <a:p>
            <a:pPr lvl="0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- легкость использования: запись макроса осуществляется путем фиксации действий пользователя в САПР-системе, не требуя навыков программирования;</a:t>
            </a:r>
          </a:p>
          <a:p>
            <a:pPr lvl="0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- быстрая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разработка: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подходит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для простых задач, таких как создание базовых элементов, выполнение повторяющихся операций;</a:t>
            </a:r>
          </a:p>
          <a:p>
            <a:pPr lvl="0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- ограниченный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функционал: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подходит для сложных задач, нестандартных операций, автоматизации больших сборок;</a:t>
            </a:r>
          </a:p>
          <a:p>
            <a:pPr lvl="0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- низкая производительность: макросы могут работают медленнее, чем приложения C++, особенно при работе со сложными моделями.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699" y="3503235"/>
            <a:ext cx="1157287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Отличительные черты автоматизации проектирования путем создания приложений, написанных с использованием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API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Visual C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++:</a:t>
            </a:r>
          </a:p>
          <a:p>
            <a:pPr lvl="0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- расширенный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функционал: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подходит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для сложных задач, нестандартных операций, автоматизации больших сборок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- высокая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производительность: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с++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позволяет оптимизировать код для достижения максимальной производительности;</a:t>
            </a:r>
          </a:p>
          <a:p>
            <a:pPr lvl="0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- возможность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интеграции с другими системами: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широкие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возможности взаимодействия с внешними API;</a:t>
            </a:r>
          </a:p>
          <a:p>
            <a:pPr lvl="0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- масштабируемость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подходит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для долгосрочных проектов с перспективой расширения функциональности;</a:t>
            </a:r>
          </a:p>
          <a:p>
            <a:pPr lvl="0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- сложность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разработки: требуется предварительная настройка для приложений, имеющих интерфейс;</a:t>
            </a:r>
          </a:p>
          <a:p>
            <a:pPr lvl="0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- для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опытных программистов, которым требуется создавать сложные решения с высокой производительностью и возможностью интеграции с другими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системами.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dirty="0"/>
          </a:p>
        </p:txBody>
      </p:sp>
      <p:pic>
        <p:nvPicPr>
          <p:cNvPr id="7" name="Google Shape;91;p1" descr="VSTU-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8450" y="-428625"/>
            <a:ext cx="2162175" cy="189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98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Произведен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анализ состояния вопроса по части выполнения работы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Создана 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-модель двухплунжерного насоса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составные часть которого будут служить основой для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выполения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различных вариантов исполнения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Созданы программные реализации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построений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моделей на языке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 С++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Разработан понятный интерфейс для просмотра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выбора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создания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3D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деталей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Проведен тест работы приложений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Google Shape;91;p1" descr="VSTU-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8840" y="-603250"/>
            <a:ext cx="2461260" cy="2729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7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701952" y="976244"/>
            <a:ext cx="10972800" cy="484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8000" b="1" i="1" dirty="0" smtClean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</a:rPr>
              <a:t>Спасибо за внимание</a:t>
            </a:r>
            <a:endParaRPr sz="8000" b="1" i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Google Shape;91;p1" descr="VSTU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8840" y="-603250"/>
            <a:ext cx="2461260" cy="272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48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491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37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 Алгоритм создания приложения</a:t>
            </a:r>
            <a:r>
              <a:rPr lang="en-US" sz="3600" dirty="0" smtClean="0"/>
              <a:t>(</a:t>
            </a:r>
            <a:r>
              <a:rPr lang="ru-RU" sz="3600" dirty="0" smtClean="0"/>
              <a:t>черновик)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Для начала написания программы первым делом следует выбрать среду разработки. Поскольку в качестве языка программирования был выбран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следует использовать программное обеспечение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Pycharm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Среда разработки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PyCharm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обладает рядом особенностей, таких как интеллектуальное завершение кода, проверка ошибок на лету, быстрые исправления и многое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другое</a:t>
            </a:r>
          </a:p>
          <a:p>
            <a:pPr>
              <a:buFont typeface="Wingdings" pitchFamily="2" charset="2"/>
              <a:buChar char="v"/>
            </a:pP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PyCharm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позволяет разработчикам работать с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на различных операционных системах, включая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Благодаря своим возможностям,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PyCharm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является популярным выбором для разработки в области науки о данных 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веб-разработки</a:t>
            </a:r>
          </a:p>
          <a:p>
            <a:pPr>
              <a:buFont typeface="Wingdings" pitchFamily="2" charset="2"/>
              <a:buChar char="v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Приложение "Компас 3D" предназначено для создания деталей и сборок. Оно обладает широкими возможностями, включая инструменты для моделирования, создания чертежей, анализа прочности и других инженерных задач. "Компас 3D" позволяет проектировать различные детали, включая механические, электрические и другие, а также создавать сборки из этих деталей.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реализованной по теме проекта программе " Компас 3D"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была использована,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как среда, в которой будут строиться детали. Запись построения этих деталей была осуществлена с помощь приложения КОМПАС-МАКРО.</a:t>
            </a:r>
          </a:p>
          <a:p>
            <a:pPr>
              <a:buFont typeface="Wingdings" pitchFamily="2" charset="2"/>
              <a:buChar char="v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КОМПАС-МАКРО - это инструмент, встроенный в приложение " Компас 3D", который предоставляет возможность создавать макросы для автоматизации различных задач проектирования и моделирования. С его помощью пользователи могут записывать и воспроизводить последовательности действий, что позволяет значительно ускорить процесс работы с проектами, а также повысить их эффективность. КОМПАС-МАКРО позволяет создавать пользовательские функции и инструменты, а также использовать готовые макросы для выполнения различных операций в приложении " Компас 3D".</a:t>
            </a:r>
          </a:p>
          <a:p>
            <a:pPr>
              <a:buFont typeface="Wingdings" pitchFamily="2" charset="2"/>
              <a:buChar char="v"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создания графического интерфейса в программе была использована библиотека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которая предоставляет следующие возможности: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создание графических окон и элементов интерфейса;</a:t>
            </a:r>
          </a:p>
          <a:p>
            <a:pPr>
              <a:buFont typeface="Arial" pitchFamily="34" charset="0"/>
              <a:buChar char="•"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использование 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виджетов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, таких как метки, кнопки, поля ввода, флажки, переключатели и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другие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организация сложных макетов с использованием рамок (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frame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0">
              <a:buFont typeface="Arial" pitchFamily="34" charset="0"/>
              <a:buChar char="•"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работа с изображениями и графическими элементами;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обработка событий, таких как нажатия кнопок и ввод данных;</a:t>
            </a:r>
          </a:p>
          <a:p>
            <a:pPr lvl="0">
              <a:buFont typeface="Arial" pitchFamily="34" charset="0"/>
              <a:buChar char="•"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интеграция с другими библиотеками и инструментами разработки.</a:t>
            </a:r>
          </a:p>
          <a:p>
            <a:pPr marL="114300" indent="0"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114300" indent="0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Основные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элементы, используемые в графических окнах с использованием библиотеки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включают:</a:t>
            </a:r>
          </a:p>
          <a:p>
            <a:pPr lvl="0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окно (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): основное окно приложения, которое содержит другие элементы интерфейса;</a:t>
            </a:r>
          </a:p>
          <a:p>
            <a:pPr lvl="0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метка (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): текстовая метка или надпись, которая отображается на окне;</a:t>
            </a:r>
          </a:p>
          <a:p>
            <a:pPr lvl="0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кнопка (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): элемент, на который можно нажать для выполнения определенного действия;</a:t>
            </a:r>
          </a:p>
          <a:p>
            <a:pPr lvl="0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поле ввода (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): позволяет пользователю вводить текст или данные;</a:t>
            </a:r>
          </a:p>
          <a:p>
            <a:pPr lvl="0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флажок (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Checkbutton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): элемент, который может быть отмечен или снят отметка для выбора опции;</a:t>
            </a:r>
          </a:p>
          <a:p>
            <a:pPr lvl="0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переключатель (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Radiobutton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): группа элементов, из которых можно выбрать только один вариант;</a:t>
            </a:r>
          </a:p>
          <a:p>
            <a:pPr lvl="0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список (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Listbox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): список элементов, из которого можно выбрать один или несколько вариантов;</a:t>
            </a:r>
          </a:p>
          <a:p>
            <a:pPr lvl="0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ползунок (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): позволяет пользователю выбирать значение из заданного диапазона;</a:t>
            </a:r>
          </a:p>
          <a:p>
            <a:pPr lvl="0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меню (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): список команд или опций, доступных пользователю;</a:t>
            </a:r>
          </a:p>
          <a:p>
            <a:pPr lvl="0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рамка (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Frame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): контейнер, который может содержать другие элементы интерфейса;</a:t>
            </a:r>
          </a:p>
          <a:p>
            <a:pPr lvl="0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шаблон (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Canvas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): область, на которой можно рисовать графические объекты, такие как линии, прямоугольники и эллипсы.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1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Для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создания графического интерфейса был создан экземпляр окна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Далее в этом окне были размещены элементы рамок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Frame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которые помогают размещать элементы относительно верхнего левого угла рамки, а не угла основного окна. Рамка помогает облегчить размещение элементов в поле главного окна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программы. Было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создано две рамки, каждая рамка содержит свои элементы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Далее происходит выбор стиля, с которым будет построена та или иная деталь. Для каждой детали есть ровно по три стиля построения. Либо это изменение размеров деталей, либо это изменение формы самой детали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Чтобы сделать выбор достаточно раскрыть первый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и выбрать название детали. Далее следует открыть второй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расположенный в верхнем правом углу программы и выбрать стиль построения выбранной детали. Рядом с двумя элементами выбора располагаются ярлыки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которые подсказывают пользователю действия.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4734" y="3604496"/>
            <a:ext cx="5020702" cy="302921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82893" y="3604496"/>
            <a:ext cx="5118041" cy="3029217"/>
          </a:xfrm>
          <a:prstGeom prst="rect">
            <a:avLst/>
          </a:prstGeom>
        </p:spPr>
      </p:pic>
      <p:cxnSp>
        <p:nvCxnSpPr>
          <p:cNvPr id="6" name="Прямая со стрелкой 5"/>
          <p:cNvCxnSpPr>
            <a:stCxn id="4" idx="3"/>
            <a:endCxn id="5" idx="1"/>
          </p:cNvCxnSpPr>
          <p:nvPr/>
        </p:nvCxnSpPr>
        <p:spPr>
          <a:xfrm>
            <a:off x="5615436" y="5119105"/>
            <a:ext cx="10674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1674889" y="964138"/>
            <a:ext cx="8655113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</a:t>
            </a:r>
            <a:r>
              <a:rPr lang="ru-RU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 двухплунжерного насоса (убрать)</a:t>
            </a:r>
            <a:endParaRPr sz="30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" name="Google Shape;91;p1" descr="VSTU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8840" y="-603250"/>
            <a:ext cx="2461260" cy="27298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3774" y="1809070"/>
            <a:ext cx="1185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вариант изделия, выполненный в САПР системе КОМПАС-3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согласно сборочному чертежу изображен на рисунке. Данная сборка служит для проверки ошибок в ходе написания алгоритма проектирования вариантов изделий.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05" y="2608576"/>
            <a:ext cx="7265880" cy="38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992392" y="6523136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Двухплунжерный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насос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649986" y="1539697"/>
            <a:ext cx="10972800" cy="713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 b="1" dirty="0">
                <a:latin typeface="Times New Roman"/>
                <a:ea typeface="Times New Roman"/>
                <a:cs typeface="Times New Roman"/>
                <a:sym typeface="Times New Roman"/>
              </a:rPr>
              <a:t>Актуальность </a:t>
            </a:r>
            <a:r>
              <a:rPr lang="ru-RU" sz="3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темы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91;p1" descr="VSTU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8840" y="-603250"/>
            <a:ext cx="2461260" cy="27298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458354" y="2589482"/>
            <a:ext cx="113560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/>
              <a:t>Системы автоматизированного проектирования широко применяются в различных отраслях, включая машиностроение, электронику, архитектуру и строительство, а также в картографии и геоинформационных системах. Системы тяжелого класса обеспечивают весь цикл создания изделия от концептуальной идеи до реализации, предназначены для автоматизированного проектирования, изготовления и расчетов изделий. Основная задача данных систем в конечном итоге состоит в сокращении стоимости создания изделия, улучшении его качества и сокращении сроков выхода на рынок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Тестирование приложения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Теперь выполним построение этой же детали, то есть оставляем выбор в первом выпадающем списке без изменения. Во втором списке выбираем второй вариант исполнения. Как видно на рисунке 11, изменился рисунок детали в окне пользовательского интерфейса. Соответственно будет построена такая же деталь в приложении Компас 3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412"/>
          <a:stretch/>
        </p:blipFill>
        <p:spPr bwMode="auto">
          <a:xfrm>
            <a:off x="516867" y="2694341"/>
            <a:ext cx="4900523" cy="2921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30602" y="5941953"/>
            <a:ext cx="5228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Окно приложения со вторым вариантом детали Корпус.01.001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78935" y="2712030"/>
            <a:ext cx="5338445" cy="28860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11516" y="5953505"/>
            <a:ext cx="54328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Результат построения второго варианта детали Корпус.01.001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5417390" y="4394486"/>
            <a:ext cx="12615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7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1;p1" descr="VSTU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8840" y="-603250"/>
            <a:ext cx="2461260" cy="27298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300047" y="1627952"/>
            <a:ext cx="13112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00047" y="2126615"/>
            <a:ext cx="11569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450000" algn="just">
              <a:lnSpc>
                <a:spcPct val="150000"/>
              </a:lnSpc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инструмента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проектирования </a:t>
            </a:r>
            <a:r>
              <a:rPr lang="ru-RU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двухплунжерных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насосов,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который будет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значительно экономить время на проектирование и производство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047" y="3049945"/>
            <a:ext cx="1382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0047" y="3538482"/>
            <a:ext cx="1156904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3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D-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 двухплунжерного насоса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составные части которого будут служить основой для проектирования вариантов исполнения, в зависимости от нужд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производства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программной реализации построений, выполняемых в ходе проектирования гидравлического домкрата, с использованием языка программирования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С++,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части системы, интегрированной в САПР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КОМПАС-3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позволяющей пользователю просматривать параметры различных вариантов изделия и осуществлять проектирование выбранного вида изделия.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Используемые технологии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Интегрированная среда разработки (</a:t>
            </a:r>
            <a:r>
              <a:rPr lang="en-US" dirty="0" smtClean="0"/>
              <a:t> IDE ) </a:t>
            </a:r>
            <a:r>
              <a:rPr lang="ru-RU" dirty="0" smtClean="0"/>
              <a:t>для языка программирования </a:t>
            </a:r>
            <a:r>
              <a:rPr lang="en-US" dirty="0"/>
              <a:t>p</a:t>
            </a:r>
            <a:r>
              <a:rPr lang="en-US" dirty="0" smtClean="0"/>
              <a:t>ython</a:t>
            </a:r>
            <a:r>
              <a:rPr lang="en-US" dirty="0" smtClean="0"/>
              <a:t>: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ru-RU" dirty="0"/>
              <a:t>Интегрированная среда разработки (</a:t>
            </a:r>
            <a:r>
              <a:rPr lang="en-US" dirty="0"/>
              <a:t> IDE ) </a:t>
            </a:r>
            <a:r>
              <a:rPr lang="ru-RU" dirty="0"/>
              <a:t>для языка программирования </a:t>
            </a:r>
            <a:r>
              <a:rPr lang="en-US" dirty="0" err="1"/>
              <a:t>c</a:t>
            </a:r>
            <a:r>
              <a:rPr lang="en-US" dirty="0" err="1" smtClean="0"/>
              <a:t>++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Visual Studio</a:t>
            </a:r>
            <a:endParaRPr lang="en-US" dirty="0" smtClean="0"/>
          </a:p>
          <a:p>
            <a:r>
              <a:rPr lang="ru-RU" dirty="0" smtClean="0"/>
              <a:t>Языки программирования: </a:t>
            </a:r>
            <a:r>
              <a:rPr lang="en-US" dirty="0" smtClean="0"/>
              <a:t>p</a:t>
            </a:r>
            <a:r>
              <a:rPr lang="en-US" dirty="0" smtClean="0"/>
              <a:t>ython, </a:t>
            </a:r>
            <a:r>
              <a:rPr lang="en-US" dirty="0" err="1" smtClean="0"/>
              <a:t>c++</a:t>
            </a:r>
            <a:endParaRPr lang="en-US" dirty="0" smtClean="0"/>
          </a:p>
          <a:p>
            <a:r>
              <a:rPr lang="ru-RU" dirty="0" smtClean="0"/>
              <a:t>Компас </a:t>
            </a:r>
            <a:r>
              <a:rPr lang="en-US" dirty="0" smtClean="0"/>
              <a:t>3D</a:t>
            </a:r>
          </a:p>
          <a:p>
            <a:r>
              <a:rPr lang="ru-RU" dirty="0" smtClean="0"/>
              <a:t>Компас-Макро</a:t>
            </a:r>
            <a:endParaRPr lang="ru-RU" dirty="0"/>
          </a:p>
        </p:txBody>
      </p:sp>
      <p:pic>
        <p:nvPicPr>
          <p:cNvPr id="4" name="Google Shape;91;p1" descr="VSTU-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8840" y="-603250"/>
            <a:ext cx="2461260" cy="2729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46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 Алгоритм создания </a:t>
            </a:r>
            <a:r>
              <a:rPr lang="ru-RU" sz="3600" dirty="0" smtClean="0"/>
              <a:t>приложения</a:t>
            </a:r>
            <a:r>
              <a:rPr lang="en-US" sz="3600" dirty="0" smtClean="0"/>
              <a:t> </a:t>
            </a:r>
            <a:r>
              <a:rPr lang="ru-RU" sz="3600" dirty="0" smtClean="0"/>
              <a:t>в </a:t>
            </a:r>
            <a:r>
              <a:rPr lang="en-US" sz="3600" dirty="0" smtClean="0"/>
              <a:t>Visual Studio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90573" y="1733549"/>
            <a:ext cx="2962275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81500" y="1733549"/>
            <a:ext cx="2962275" cy="130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приложения на </a:t>
            </a:r>
            <a:r>
              <a:rPr lang="en-US" dirty="0" err="1" smtClean="0"/>
              <a:t>c++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15325" y="1733549"/>
            <a:ext cx="2962275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Компиляция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15324" y="3629024"/>
            <a:ext cx="2962275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3"/>
            <a:endCxn id="5" idx="1"/>
          </p:cNvCxnSpPr>
          <p:nvPr/>
        </p:nvCxnSpPr>
        <p:spPr>
          <a:xfrm flipV="1">
            <a:off x="3752848" y="2386012"/>
            <a:ext cx="628652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3"/>
            <a:endCxn id="6" idx="1"/>
          </p:cNvCxnSpPr>
          <p:nvPr/>
        </p:nvCxnSpPr>
        <p:spPr>
          <a:xfrm>
            <a:off x="7343775" y="2386012"/>
            <a:ext cx="971550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9894090" y="3047999"/>
            <a:ext cx="0" cy="676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381500" y="3629023"/>
            <a:ext cx="2962275" cy="130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Исправление ошибок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790573" y="3629022"/>
            <a:ext cx="2962275" cy="130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окна приложения на с++ </a:t>
            </a:r>
            <a:endParaRPr lang="ru-RU" dirty="0"/>
          </a:p>
        </p:txBody>
      </p:sp>
      <p:cxnSp>
        <p:nvCxnSpPr>
          <p:cNvPr id="25" name="Прямая со стрелкой 24"/>
          <p:cNvCxnSpPr>
            <a:stCxn id="7" idx="1"/>
            <a:endCxn id="22" idx="3"/>
          </p:cNvCxnSpPr>
          <p:nvPr/>
        </p:nvCxnSpPr>
        <p:spPr>
          <a:xfrm flipH="1" flipV="1">
            <a:off x="7343775" y="4281486"/>
            <a:ext cx="971549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2" idx="1"/>
            <a:endCxn id="23" idx="3"/>
          </p:cNvCxnSpPr>
          <p:nvPr/>
        </p:nvCxnSpPr>
        <p:spPr>
          <a:xfrm flipH="1" flipV="1">
            <a:off x="3752848" y="4281485"/>
            <a:ext cx="6286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90573" y="5362574"/>
            <a:ext cx="2962275" cy="130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381499" y="5362574"/>
            <a:ext cx="2962275" cy="130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Исправление ошибок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315325" y="5362574"/>
            <a:ext cx="2962275" cy="130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Запуск приложения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16" idx="3"/>
            <a:endCxn id="17" idx="1"/>
          </p:cNvCxnSpPr>
          <p:nvPr/>
        </p:nvCxnSpPr>
        <p:spPr>
          <a:xfrm>
            <a:off x="3752848" y="6015037"/>
            <a:ext cx="6286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3"/>
            <a:endCxn id="18" idx="1"/>
          </p:cNvCxnSpPr>
          <p:nvPr/>
        </p:nvCxnSpPr>
        <p:spPr>
          <a:xfrm>
            <a:off x="7343774" y="6015037"/>
            <a:ext cx="971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3" idx="2"/>
            <a:endCxn id="16" idx="0"/>
          </p:cNvCxnSpPr>
          <p:nvPr/>
        </p:nvCxnSpPr>
        <p:spPr>
          <a:xfrm>
            <a:off x="2271711" y="4933947"/>
            <a:ext cx="0" cy="428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oogle Shape;91;p1" descr="VSTU-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46969" y="-603250"/>
            <a:ext cx="2461260" cy="2729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3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 Алгоритм создания </a:t>
            </a:r>
            <a:r>
              <a:rPr lang="ru-RU" sz="3600" dirty="0" smtClean="0"/>
              <a:t>приложения</a:t>
            </a:r>
            <a:r>
              <a:rPr lang="en-US" sz="3600" dirty="0" smtClean="0"/>
              <a:t> </a:t>
            </a:r>
            <a:r>
              <a:rPr lang="ru-RU" sz="3600" dirty="0" smtClean="0"/>
              <a:t>Компас-макро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90573" y="1733549"/>
            <a:ext cx="2962275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Компас 3</a:t>
            </a:r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81500" y="1733549"/>
            <a:ext cx="2962275" cy="130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Приложения – </a:t>
            </a:r>
            <a:r>
              <a:rPr lang="ru-RU" dirty="0" err="1" smtClean="0"/>
              <a:t>КомпасМакро</a:t>
            </a:r>
            <a:r>
              <a:rPr lang="ru-RU" dirty="0" smtClean="0"/>
              <a:t> </a:t>
            </a:r>
            <a:r>
              <a:rPr lang="ru-RU" dirty="0" smtClean="0"/>
              <a:t>- Макросы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15325" y="1733549"/>
            <a:ext cx="2962275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15324" y="3629024"/>
            <a:ext cx="2962275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Работа в Макрос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3"/>
            <a:endCxn id="5" idx="1"/>
          </p:cNvCxnSpPr>
          <p:nvPr/>
        </p:nvCxnSpPr>
        <p:spPr>
          <a:xfrm flipV="1">
            <a:off x="3752848" y="2386012"/>
            <a:ext cx="628652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3"/>
            <a:endCxn id="6" idx="1"/>
          </p:cNvCxnSpPr>
          <p:nvPr/>
        </p:nvCxnSpPr>
        <p:spPr>
          <a:xfrm>
            <a:off x="7343775" y="2386012"/>
            <a:ext cx="971550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9894090" y="3047999"/>
            <a:ext cx="0" cy="676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381500" y="3629023"/>
            <a:ext cx="2962275" cy="130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Сохранение результатов работы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790573" y="3629022"/>
            <a:ext cx="2962275" cy="130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Запуск результата в </a:t>
            </a:r>
            <a:r>
              <a:rPr lang="en-US" dirty="0" smtClean="0"/>
              <a:t>IDE</a:t>
            </a:r>
            <a:endParaRPr lang="ru-RU" dirty="0"/>
          </a:p>
        </p:txBody>
      </p:sp>
      <p:cxnSp>
        <p:nvCxnSpPr>
          <p:cNvPr id="25" name="Прямая со стрелкой 24"/>
          <p:cNvCxnSpPr>
            <a:stCxn id="7" idx="1"/>
            <a:endCxn id="22" idx="3"/>
          </p:cNvCxnSpPr>
          <p:nvPr/>
        </p:nvCxnSpPr>
        <p:spPr>
          <a:xfrm flipH="1" flipV="1">
            <a:off x="7343775" y="4281486"/>
            <a:ext cx="971549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2" idx="1"/>
            <a:endCxn id="23" idx="3"/>
          </p:cNvCxnSpPr>
          <p:nvPr/>
        </p:nvCxnSpPr>
        <p:spPr>
          <a:xfrm flipH="1" flipV="1">
            <a:off x="3752848" y="4281485"/>
            <a:ext cx="6286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90573" y="5362574"/>
            <a:ext cx="2962275" cy="130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Импорт</a:t>
            </a:r>
            <a:r>
              <a:rPr lang="en-US" dirty="0" smtClean="0"/>
              <a:t> </a:t>
            </a:r>
            <a:r>
              <a:rPr lang="ru-RU" dirty="0" smtClean="0"/>
              <a:t>результата в </a:t>
            </a:r>
            <a:r>
              <a:rPr lang="en-US" dirty="0" smtClean="0"/>
              <a:t>main.py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381499" y="5362574"/>
            <a:ext cx="2962275" cy="130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интерфейса приложения и отладка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315325" y="5362574"/>
            <a:ext cx="2962275" cy="130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Запуск приложения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16" idx="3"/>
            <a:endCxn id="17" idx="1"/>
          </p:cNvCxnSpPr>
          <p:nvPr/>
        </p:nvCxnSpPr>
        <p:spPr>
          <a:xfrm>
            <a:off x="3752848" y="6015037"/>
            <a:ext cx="6286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3"/>
            <a:endCxn id="18" idx="1"/>
          </p:cNvCxnSpPr>
          <p:nvPr/>
        </p:nvCxnSpPr>
        <p:spPr>
          <a:xfrm>
            <a:off x="7343774" y="6015037"/>
            <a:ext cx="971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3" idx="2"/>
            <a:endCxn id="16" idx="0"/>
          </p:cNvCxnSpPr>
          <p:nvPr/>
        </p:nvCxnSpPr>
        <p:spPr>
          <a:xfrm>
            <a:off x="2271711" y="4933947"/>
            <a:ext cx="0" cy="428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oogle Shape;91;p1" descr="VSTU-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6990" y="-679450"/>
            <a:ext cx="2461260" cy="2729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3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Тестирование приложения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8336" y="1648540"/>
            <a:ext cx="3703639" cy="28098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00575" y="4574023"/>
            <a:ext cx="31908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/>
              <a:t>Далее выберем модель, которую необходимо построить. Для этого следует нажать на первый выпадающий список и выбрать нужную деталь. Выбор детали сопровождается заполнением таблицы с размерами пустыми величинами, поскольку не был еще выбран стиль построения детали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68336" y="4900214"/>
            <a:ext cx="2809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/>
              <a:t>Проверим работоспособность реализованного приложения. Для этого запустим его, и выполним построение нескольких деталей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557712" y="1649257"/>
            <a:ext cx="3276600" cy="281565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7981948" y="1648542"/>
            <a:ext cx="3543300" cy="281564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629649" y="4577774"/>
            <a:ext cx="29241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/>
              <a:t>Далее следует выбрать стиль построения детали. Это действие сопровождается изменением размеров в таблице. Был выбран средний размер детали.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562350" y="5315712"/>
            <a:ext cx="1033462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7791450" y="5369139"/>
            <a:ext cx="8381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oogle Shape;91;p1" descr="VSTU-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97465" y="-746125"/>
            <a:ext cx="2461260" cy="2729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1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 в Компас 3</a:t>
            </a:r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47824" y="5486400"/>
            <a:ext cx="8696326" cy="1371600"/>
          </a:xfrm>
        </p:spPr>
        <p:txBody>
          <a:bodyPr/>
          <a:lstStyle/>
          <a:p>
            <a:pPr marL="114300" indent="0" algn="ctr">
              <a:buNone/>
            </a:pPr>
            <a:r>
              <a:rPr lang="ru-RU" dirty="0" smtClean="0"/>
              <a:t>Насос </a:t>
            </a:r>
            <a:r>
              <a:rPr lang="ru-RU" dirty="0" err="1" smtClean="0"/>
              <a:t>двухплунжерный</a:t>
            </a:r>
            <a:r>
              <a:rPr lang="ru-RU" dirty="0" smtClean="0"/>
              <a:t> (компас-макро)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55" y="1446526"/>
            <a:ext cx="7265880" cy="38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Google Shape;91;p1" descr="VSTU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8840" y="-603250"/>
            <a:ext cx="2461260" cy="2729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0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 в Компас 3</a:t>
            </a:r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47824" y="5486400"/>
            <a:ext cx="8696326" cy="1371600"/>
          </a:xfrm>
        </p:spPr>
        <p:txBody>
          <a:bodyPr/>
          <a:lstStyle/>
          <a:p>
            <a:pPr marL="114300" indent="0" algn="ctr">
              <a:buNone/>
            </a:pPr>
            <a:r>
              <a:rPr lang="ru-RU" dirty="0" smtClean="0"/>
              <a:t>Насос </a:t>
            </a:r>
            <a:r>
              <a:rPr lang="ru-RU" dirty="0" err="1" smtClean="0"/>
              <a:t>двухплунжерный</a:t>
            </a:r>
            <a:r>
              <a:rPr lang="ru-RU" dirty="0" smtClean="0"/>
              <a:t> (</a:t>
            </a:r>
            <a:r>
              <a:rPr lang="en-US" dirty="0" smtClean="0"/>
              <a:t>Visual Studio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6375" y="1676400"/>
            <a:ext cx="8782050" cy="3429000"/>
          </a:xfrm>
          <a:prstGeom prst="rect">
            <a:avLst/>
          </a:prstGeom>
        </p:spPr>
      </p:pic>
      <p:pic>
        <p:nvPicPr>
          <p:cNvPr id="6" name="Google Shape;91;p1" descr="VSTU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8840" y="-603250"/>
            <a:ext cx="2461260" cy="2729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793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1348</Words>
  <Application>Microsoft Office PowerPoint</Application>
  <PresentationFormat>Произвольный</PresentationFormat>
  <Paragraphs>109</Paragraphs>
  <Slides>20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</vt:lpstr>
      <vt:lpstr>Тема Office</vt:lpstr>
      <vt:lpstr>Тема: Разработка системы автоматизированного проектирования для насоса двухплунжерного с использованием КОМПАС-Макро</vt:lpstr>
      <vt:lpstr>Презентация PowerPoint</vt:lpstr>
      <vt:lpstr>Презентация PowerPoint</vt:lpstr>
      <vt:lpstr>Используемые технологии</vt:lpstr>
      <vt:lpstr> Алгоритм создания приложения в Visual Studio</vt:lpstr>
      <vt:lpstr> Алгоритм создания приложения Компас-макро</vt:lpstr>
      <vt:lpstr>Тестирование приложения</vt:lpstr>
      <vt:lpstr>Результат работы в Компас 3D</vt:lpstr>
      <vt:lpstr>Результат работы в Компас 3D</vt:lpstr>
      <vt:lpstr>Сравнение подходов автоматизации в САПР Компас 3D</vt:lpstr>
      <vt:lpstr>Результаты</vt:lpstr>
      <vt:lpstr>Спасибо за внимание</vt:lpstr>
      <vt:lpstr>Презентация PowerPoint</vt:lpstr>
      <vt:lpstr>Презентация PowerPoint</vt:lpstr>
      <vt:lpstr>Презентация PowerPoint</vt:lpstr>
      <vt:lpstr> Алгоритм создания приложения(черновик)</vt:lpstr>
      <vt:lpstr>Интерфейс приложения</vt:lpstr>
      <vt:lpstr>Интерфейс приложения</vt:lpstr>
      <vt:lpstr>Создание модели двухплунжерного насоса (убрать)</vt:lpstr>
      <vt:lpstr>Тестирование приложения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разработки технологических приспособлений  с использованием UG Open Api</dc:title>
  <dc:creator>Сварог</dc:creator>
  <cp:lastModifiedBy>vv_kotelnikov</cp:lastModifiedBy>
  <cp:revision>51</cp:revision>
  <dcterms:modified xsi:type="dcterms:W3CDTF">2024-05-15T06:29:37Z</dcterms:modified>
</cp:coreProperties>
</file>