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D428-3932-4F3D-B850-D88E0E8F1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16EE-B3F8-4491-A378-E7DB5A3A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F7E8-4678-4976-9538-56D2CD16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8EBD-C918-431C-B1E6-907811BF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92A1-F9DB-4F1D-9A5A-CE663F22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8A95-9B5D-463E-BC4F-F15B289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68448-2259-4246-93B1-DA6E925C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0A47-6443-4CCE-894C-63CCD270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2713-C7F4-4C7B-BEB3-07C97906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3EF7-7729-4701-A9D0-472CFB69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A1BF9-4C32-4933-85E2-DDD940D7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5445-B540-4C87-B6C0-EF11075B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1F09-85A7-4645-9975-C6DCBB8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D6BB-AF6B-4B7B-9E83-56C6D2D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DF34-10C1-4E58-9B3E-5E182705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DED1-0F7A-43CC-ABCD-2531A585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F4B1-577D-43DE-8341-482FE162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54F3-65EC-4EFD-9A69-83CDC572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4402-3D5B-4742-8483-023C0006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5A72-A694-4FE2-99D5-CD9B3B2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4E3-A028-4ECF-9126-7B7D03E5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AE5F-E285-406E-8D41-F75508B2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7BD2-B436-4EF2-88BA-4CABA7CB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CB56-5EED-419D-8036-0A123C2C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45BD-838E-406B-BE3E-15E71140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AA3B-2F12-40DE-A31C-21060AF8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E89B-9C30-49E6-83FE-B25235884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97D7-47BB-471D-A72E-47180B47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B874-DB62-4F2B-8457-A0B272E9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8C5A-6C81-4AEA-8B9D-5BFACCCE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BC39-9A86-42AC-922B-39C07675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E2C9-4C3A-447F-B730-1E534C8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0103-2AEC-4CC7-8842-B49B3027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81CF-D3C4-4BCE-A272-DE3CEC7E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F9DAD-7647-4E23-B81C-C1B785E7C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647D9-E68E-40EB-AFB0-D86579ABC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0044B-76D4-42FA-AAAF-76C6DAB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6FA33-C484-4B93-8952-A99127D5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CD42F-C11A-4D20-942A-B550C72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708C-1311-4318-87ED-DA90651B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E27A4-1B8B-4F1F-9B69-4F8D53CC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08539-1F89-4A03-814E-95C44B7F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90C2-3605-4D12-854D-0ACB261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672AC-7158-4A9C-9285-AE35947C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1937F-61A8-4A1D-AB5E-A36E5817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EC22-FA51-4F68-A8E6-907D40DF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14ED-2C6B-4CCD-BEAC-8894A436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0DCF-8CDF-41A7-A300-A1836EAA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9B0B-6BD3-451A-A1A1-EFC0C854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3E76A-E990-4B07-A039-00645A76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9EAC-03C7-48DD-A4B3-CC7E9C5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1ACC-56CE-4F5B-A979-8FD3CBBD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9249-3DD5-471B-AA71-3CE51A38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24A63-1D7B-41CA-9CBD-D6BF1FC9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B6101-CB0C-499B-8FC6-8CF5A323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85ED-7A44-420C-9F8D-3FB8803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4F6F-BEF7-4C0F-AED6-AE642FB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C40C-1158-49DE-892A-5B1AF75F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D0FBB-A76C-4892-A865-8F28125F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1F7FC-B0AC-4D42-8411-1A122C53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9C6A-86B6-4C66-A98E-2E5CF01A4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6F23-F64D-48C2-8C99-ABBF534491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C988-2C00-4091-9DBC-A4C4BCFCE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D088-526A-4396-B747-53576ABA0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D11D-F959-4A9F-9CCB-E20DB273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FC70-0908-418F-8E1C-EBE4EC719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IFNAR1 – coding variant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F419-8BAE-44CA-BA7C-0CF8477D3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rs2257167</a:t>
            </a:r>
          </a:p>
        </p:txBody>
      </p:sp>
    </p:spTree>
    <p:extLst>
      <p:ext uri="{BB962C8B-B14F-4D97-AF65-F5344CB8AC3E}">
        <p14:creationId xmlns:p14="http://schemas.microsoft.com/office/powerpoint/2010/main" val="268595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638CB-509B-4AD2-AB7A-8A5827A0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0487"/>
            <a:ext cx="113061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B1EA-8240-4F76-BC24-AF9E2AF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dbSNP</a:t>
            </a:r>
            <a:r>
              <a:rPr lang="en-US" dirty="0"/>
              <a:t>: rs2257167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4EBC-DC36-4E10-919F-33E48040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6170"/>
          </a:xfrm>
        </p:spPr>
        <p:txBody>
          <a:bodyPr/>
          <a:lstStyle/>
          <a:p>
            <a:r>
              <a:rPr lang="en-US" dirty="0"/>
              <a:t>Reference allele: G</a:t>
            </a:r>
          </a:p>
          <a:p>
            <a:r>
              <a:rPr lang="en-US" dirty="0"/>
              <a:t>Variant allele: C</a:t>
            </a:r>
          </a:p>
          <a:p>
            <a:r>
              <a:rPr lang="en-US" dirty="0"/>
              <a:t>Minor allele frequency (MAF) in populations</a:t>
            </a:r>
          </a:p>
          <a:p>
            <a:pPr lvl="1"/>
            <a:r>
              <a:rPr lang="en-US" dirty="0"/>
              <a:t>C=0.1821/22076 (</a:t>
            </a:r>
            <a:r>
              <a:rPr lang="en-US" dirty="0" err="1"/>
              <a:t>ExAC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C=0.2288/1146 (1000 Genomes)</a:t>
            </a:r>
          </a:p>
          <a:p>
            <a:pPr lvl="1"/>
            <a:r>
              <a:rPr lang="en-US" dirty="0"/>
              <a:t>C=0.1430/1860 (GO-ESP)</a:t>
            </a:r>
          </a:p>
          <a:p>
            <a:pPr lvl="1"/>
            <a:r>
              <a:rPr lang="en-US" dirty="0"/>
              <a:t>C=0.1645/4791 (TOPMED)</a:t>
            </a:r>
          </a:p>
          <a:p>
            <a:r>
              <a:rPr lang="en-US" dirty="0"/>
              <a:t>In our study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6B4942-C59C-4289-880F-E5CA70FB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8830"/>
              </p:ext>
            </p:extLst>
          </p:nvPr>
        </p:nvGraphicFramePr>
        <p:xfrm>
          <a:off x="5397190" y="4845618"/>
          <a:ext cx="6400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885">
                  <a:extLst>
                    <a:ext uri="{9D8B030D-6E8A-4147-A177-3AD203B41FA5}">
                      <a16:colId xmlns:a16="http://schemas.microsoft.com/office/drawing/2014/main" val="1208314675"/>
                    </a:ext>
                  </a:extLst>
                </a:gridCol>
                <a:gridCol w="1975406">
                  <a:extLst>
                    <a:ext uri="{9D8B030D-6E8A-4147-A177-3AD203B41FA5}">
                      <a16:colId xmlns:a16="http://schemas.microsoft.com/office/drawing/2014/main" val="2081603830"/>
                    </a:ext>
                  </a:extLst>
                </a:gridCol>
                <a:gridCol w="2127509">
                  <a:extLst>
                    <a:ext uri="{9D8B030D-6E8A-4147-A177-3AD203B41FA5}">
                      <a16:colId xmlns:a16="http://schemas.microsoft.com/office/drawing/2014/main" val="233064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allele (G)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 allele (C)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99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individual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0.7313433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0.2686567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68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with RSV positive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0.7319202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0.2680798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444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9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1BFA-7E65-4BD6-995C-C2FA4400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test on this SNP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5795-46DA-405A-9E03-1F5CA2CF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assume A allele is the reference allele (G)</a:t>
            </a:r>
          </a:p>
          <a:p>
            <a:r>
              <a:rPr lang="en-US" dirty="0"/>
              <a:t>We tested three hypotheses (logistic regression)</a:t>
            </a:r>
          </a:p>
          <a:p>
            <a:pPr lvl="1"/>
            <a:r>
              <a:rPr lang="en-US" dirty="0"/>
              <a:t>Additive effect (Case I: AA AB BB)</a:t>
            </a:r>
          </a:p>
          <a:p>
            <a:pPr lvl="1"/>
            <a:r>
              <a:rPr lang="en-US" dirty="0"/>
              <a:t>Dominate effect from the variant allele (Case II: AA vs AB/BB)</a:t>
            </a:r>
          </a:p>
          <a:p>
            <a:pPr lvl="1"/>
            <a:r>
              <a:rPr lang="en-US" dirty="0"/>
              <a:t>Recessive effect from the </a:t>
            </a:r>
            <a:r>
              <a:rPr lang="en-US"/>
              <a:t>variant allele (</a:t>
            </a:r>
            <a:r>
              <a:rPr lang="en-US" dirty="0"/>
              <a:t>Case III: AA/AB vs BB)</a:t>
            </a:r>
          </a:p>
          <a:p>
            <a:r>
              <a:rPr lang="en-US" dirty="0"/>
              <a:t>Chi-square test</a:t>
            </a:r>
          </a:p>
          <a:p>
            <a:r>
              <a:rPr lang="en-US" dirty="0"/>
              <a:t>Cochran-Armitage trend test</a:t>
            </a:r>
          </a:p>
          <a:p>
            <a:r>
              <a:rPr lang="en-US" dirty="0"/>
              <a:t>Generate odds ratio and confident interval</a:t>
            </a:r>
          </a:p>
        </p:txBody>
      </p:sp>
    </p:spTree>
    <p:extLst>
      <p:ext uri="{BB962C8B-B14F-4D97-AF65-F5344CB8AC3E}">
        <p14:creationId xmlns:p14="http://schemas.microsoft.com/office/powerpoint/2010/main" val="47112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1BFA-7E65-4BD6-995C-C2FA4400BB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Testing the additive effect (Case I: AA AB BB)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A083C-4C74-4841-B87B-DDAD1A5B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4" y="1996352"/>
            <a:ext cx="7329055" cy="47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1BFA-7E65-4BD6-995C-C2FA4400BB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Testing the additive effect (Case I: AA AB BB)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1AD0C-0A67-4E05-9A73-24000D4F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2000682"/>
            <a:ext cx="7813963" cy="47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97EA7-D7AF-4A0B-AEF3-9F34AE12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810679"/>
            <a:ext cx="6924675" cy="48577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86D2EF-9886-4051-A90B-C6B8BC40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additive effect (Case I: AA AB BB)</a:t>
            </a:r>
            <a:br>
              <a:rPr lang="en-US" dirty="0"/>
            </a:br>
            <a:r>
              <a:rPr lang="en-US" sz="3600" dirty="0"/>
              <a:t>--chi-square vs trend test</a:t>
            </a:r>
          </a:p>
        </p:txBody>
      </p:sp>
    </p:spTree>
    <p:extLst>
      <p:ext uri="{BB962C8B-B14F-4D97-AF65-F5344CB8AC3E}">
        <p14:creationId xmlns:p14="http://schemas.microsoft.com/office/powerpoint/2010/main" val="11053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IFNAR1 – coding variant</vt:lpstr>
      <vt:lpstr>PowerPoint Presentation</vt:lpstr>
      <vt:lpstr>dbSNP: rs2257167</vt:lpstr>
      <vt:lpstr>Association test on this SNP</vt:lpstr>
      <vt:lpstr>Testing the additive effect (Case I: AA AB BB)</vt:lpstr>
      <vt:lpstr>Testing the additive effect (Case I: AA AB BB)</vt:lpstr>
      <vt:lpstr>Testing the additive effect (Case I: AA AB BB) --chi-square vs trend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IFNAR1 – coding variant</dc:title>
  <dc:creator>Li, Jianying (NIH/NIEHS) [C]</dc:creator>
  <cp:lastModifiedBy>Li, Jianying (NIH/NIEHS) [C]</cp:lastModifiedBy>
  <cp:revision>11</cp:revision>
  <cp:lastPrinted>2018-03-08T17:59:59Z</cp:lastPrinted>
  <dcterms:created xsi:type="dcterms:W3CDTF">2018-03-08T15:43:15Z</dcterms:created>
  <dcterms:modified xsi:type="dcterms:W3CDTF">2018-03-08T18:34:05Z</dcterms:modified>
</cp:coreProperties>
</file>