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63" r:id="rId4"/>
    <p:sldId id="264" r:id="rId5"/>
    <p:sldId id="265" r:id="rId6"/>
    <p:sldId id="256" r:id="rId7"/>
    <p:sldId id="260" r:id="rId8"/>
    <p:sldId id="257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7AB0C-4E02-6E4A-AD07-A1720C4E714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09084-281E-4646-9EAC-95CD1B14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5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2FCE-90E8-494D-8CF4-CBA52DCE32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E415-95BB-4FCE-9B40-E59191DB262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A78-6BC2-4E70-99E4-94A94284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8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E415-95BB-4FCE-9B40-E59191DB262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A78-6BC2-4E70-99E4-94A94284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3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E415-95BB-4FCE-9B40-E59191DB262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A78-6BC2-4E70-99E4-94A94284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E415-95BB-4FCE-9B40-E59191DB262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A78-6BC2-4E70-99E4-94A94284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4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E415-95BB-4FCE-9B40-E59191DB262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A78-6BC2-4E70-99E4-94A94284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8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E415-95BB-4FCE-9B40-E59191DB262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A78-6BC2-4E70-99E4-94A94284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9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E415-95BB-4FCE-9B40-E59191DB262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A78-6BC2-4E70-99E4-94A94284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2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E415-95BB-4FCE-9B40-E59191DB262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A78-6BC2-4E70-99E4-94A94284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3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E415-95BB-4FCE-9B40-E59191DB262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A78-6BC2-4E70-99E4-94A94284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3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E415-95BB-4FCE-9B40-E59191DB262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A78-6BC2-4E70-99E4-94A94284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E415-95BB-4FCE-9B40-E59191DB262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A78-6BC2-4E70-99E4-94A94284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5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E415-95BB-4FCE-9B40-E59191DB262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05A78-6BC2-4E70-99E4-94A94284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5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Differential Analysis of COUP-TFII in Human Heart Failure Data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Chad Creighton</a:t>
            </a:r>
          </a:p>
          <a:p>
            <a:r>
              <a:rPr lang="en-US" dirty="0"/>
              <a:t>February 21, 2014 </a:t>
            </a:r>
          </a:p>
        </p:txBody>
      </p:sp>
    </p:spTree>
    <p:extLst>
      <p:ext uri="{BB962C8B-B14F-4D97-AF65-F5344CB8AC3E}">
        <p14:creationId xmlns:p14="http://schemas.microsoft.com/office/powerpoint/2010/main" val="1476245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Fengju Chen</a:t>
            </a:r>
          </a:p>
        </p:txBody>
      </p:sp>
    </p:spTree>
    <p:extLst>
      <p:ext uri="{BB962C8B-B14F-4D97-AF65-F5344CB8AC3E}">
        <p14:creationId xmlns:p14="http://schemas.microsoft.com/office/powerpoint/2010/main" val="300212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each dataset, compute coup-TFII signature t-score. (where multiple probes refer to the same gene, take the probes with the highest variation to represent the gene. Center genes to standard deviations from the median across samples).</a:t>
            </a:r>
          </a:p>
          <a:p>
            <a:r>
              <a:rPr lang="en-US" dirty="0"/>
              <a:t>Compare the patient groups vs. control group for differences in both coup-TFII mRNA and coup-TFII signature t-score.</a:t>
            </a:r>
          </a:p>
          <a:p>
            <a:pPr marL="400050" lvl="1" indent="0">
              <a:buNone/>
            </a:pPr>
            <a:r>
              <a:rPr lang="en-US" sz="3200" dirty="0"/>
              <a:t>-For GSE5406, Patient group (86, human failing LV myocardium) vs. Control group (16, human non-failing LV myocardium)</a:t>
            </a:r>
          </a:p>
          <a:p>
            <a:pPr marL="400050" lvl="1" indent="0">
              <a:buNone/>
            </a:pPr>
            <a:r>
              <a:rPr lang="en-US" sz="3200" dirty="0"/>
              <a:t>-For GSE1869, Patient group (13, LC1003ni to LCH7ani) vs. Control group (6,  N1 to N29)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For each of 53 genes of interest, correlation with tscore was examined for each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4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40445"/>
              </p:ext>
            </p:extLst>
          </p:nvPr>
        </p:nvGraphicFramePr>
        <p:xfrm>
          <a:off x="1295400" y="2286000"/>
          <a:ext cx="6477000" cy="2921000"/>
        </p:xfrm>
        <a:graphic>
          <a:graphicData uri="http://schemas.openxmlformats.org/drawingml/2006/table">
            <a:tbl>
              <a:tblPr/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ttest 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GSE5406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NR2F2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0.028793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1.833379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0.111706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GSE1869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NR2F2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3.08E-05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3.222206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0.002136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246.5995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52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84238"/>
          </a:xfrm>
        </p:spPr>
        <p:txBody>
          <a:bodyPr>
            <a:noAutofit/>
          </a:bodyPr>
          <a:lstStyle/>
          <a:p>
            <a:r>
              <a:rPr lang="en-US" sz="2800" dirty="0"/>
              <a:t>Pearson Correlation, selected genes with coup-TFII signature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6553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P-values are one-sided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5216"/>
              </p:ext>
            </p:extLst>
          </p:nvPr>
        </p:nvGraphicFramePr>
        <p:xfrm>
          <a:off x="2209800" y="914400"/>
          <a:ext cx="4494705" cy="5672114"/>
        </p:xfrm>
        <a:graphic>
          <a:graphicData uri="http://schemas.openxmlformats.org/drawingml/2006/table">
            <a:tbl>
              <a:tblPr/>
              <a:tblGrid>
                <a:gridCol w="1111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1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GSE1869 (N=19)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GSE5406 (N=102)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p1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ACAA2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-0.7526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0.0001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-0.3284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0.0004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NDUFAF5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-0.7509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0.0001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-0.2981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0.0012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SLC2A4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-0.7421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0.0001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-0.1482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0.0686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PLA2G6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-0.7333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0.0002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-0.3705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0.0001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ESRRA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-0.7228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0.0002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-0.3377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0.0003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ACADL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-0.5965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0.0035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-0.0509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0.3057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SDHA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-0.379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0.0548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-0.637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3.08E-13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ACADS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-0.3263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0.0864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-0.3814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3.82E-05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ACADVL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-0.2579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0.1432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-0.452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9.24E-07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PINK1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-0.2035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0.2017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-0.4488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1.12E-06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PFKM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-0.1772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0.234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-0.579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9.17E-11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PPARA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-0.1316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0.2957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-0.264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0.0037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FABP3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-0.0404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0.4349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-0.1072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0.1418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ATP13A2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-0.0404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0.4349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0.1501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0.0661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HK2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-0.0333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0.4461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0.1287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0.0987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NDUFAB1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-0.0263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0.4574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-0.4227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4.80E-06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SDHB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0.0105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0.4829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-0.2396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0.0076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NDUFA8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0.0193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0.4687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-0.2965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0.0012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PARK2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0.0596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0.4042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-0.3079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0.0008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1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NDUFS7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0.0895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0.3578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-0.3471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0.0002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1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NDUFS2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0.1667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0.2476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-0.5771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1.08E-10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MFN2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0.2058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-0.2222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0.0124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LDHB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0.2298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0.1719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-0.4893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9.04E-08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SDHD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0.2351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0.1663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-0.1984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0.0228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31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NDUFAF4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0.2544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0.1466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0.1373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0.0845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31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NDUFS1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0.2614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0.1398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-0.4905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8.32E-08</a:t>
                      </a:r>
                    </a:p>
                  </a:txBody>
                  <a:tcPr marL="3503" marR="3503" marT="3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16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905000" y="5029200"/>
            <a:ext cx="533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0" y="76200"/>
            <a:ext cx="9144000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Pearson Correlation, selected genes with coup-TFII signature (cont.)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6553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P-values are one-sided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91385"/>
              </p:ext>
            </p:extLst>
          </p:nvPr>
        </p:nvGraphicFramePr>
        <p:xfrm>
          <a:off x="2438400" y="990600"/>
          <a:ext cx="4529665" cy="5635997"/>
        </p:xfrm>
        <a:graphic>
          <a:graphicData uri="http://schemas.openxmlformats.org/drawingml/2006/table">
            <a:tbl>
              <a:tblPr/>
              <a:tblGrid>
                <a:gridCol w="90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62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GSE1869 (N=19)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GSE5406 (N=102)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p1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p2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HTRA2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0.3193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0.0913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0.0594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0.2766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ACSL1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0.3281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0.0851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0.008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0.4683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MLYCD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0.3421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0.0758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-0.3805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3.98E-05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NDUFS6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0.3772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0.0557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-0.0738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0.2304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CPT2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0.3912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0.0488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0.0038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0.485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NDUFV1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0.3947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0.0472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-0.4707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2.99E-07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ACADM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0.4053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0.0426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-0.3331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0.0003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CD36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0.4123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0.0397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-0.0158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0.4375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2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NDUFA6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0.4702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0.0211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-0.1532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0.0622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OPA1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0.0146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0.1263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0.103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MFN1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0.5211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0.0111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0.0766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0.2222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NDUFB5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0.5333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0.0093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-0.2254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0.0114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PARK7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0.5632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0.006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0.0052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0.4794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2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NDUFS4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0.5789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0.0047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-0.0797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0.213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ESRRG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0.5982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0.0034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0.0509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0.3057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2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SDHC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0.6421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0.0015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-0.1867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0.0301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FBXO7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0.6789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0.0007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0.1193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0.1162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62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PPARGC1A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0.7088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0.0003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-0.1099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0.1357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NR2F2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0.7579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0.0001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0.4728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2.62E-07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62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PPARGC1B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62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NDUFV3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2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SLC27A1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2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NDUFB9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6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NDUFAF2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62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NDUFAF6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6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CPT1B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9" marR="3429" marT="3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6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Oncogenic Enrichment Analysis of COUP-TFII Signature Genes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Chad Creighton</a:t>
            </a:r>
          </a:p>
          <a:p>
            <a:r>
              <a:rPr lang="en-US" dirty="0"/>
              <a:t>March 24, 2014</a:t>
            </a:r>
          </a:p>
        </p:txBody>
      </p:sp>
    </p:spTree>
    <p:extLst>
      <p:ext uri="{BB962C8B-B14F-4D97-AF65-F5344CB8AC3E}">
        <p14:creationId xmlns:p14="http://schemas.microsoft.com/office/powerpoint/2010/main" val="110226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Download the following datasets from GEO:</a:t>
            </a:r>
          </a:p>
          <a:p>
            <a:pPr marL="0" indent="0">
              <a:buNone/>
            </a:pPr>
            <a:r>
              <a:rPr lang="en-US" dirty="0"/>
              <a:t>-   GSE7196</a:t>
            </a:r>
          </a:p>
          <a:p>
            <a:pPr marL="0" indent="0">
              <a:buNone/>
            </a:pPr>
            <a:r>
              <a:rPr lang="en-US" dirty="0"/>
              <a:t>-   GSE8106</a:t>
            </a:r>
          </a:p>
          <a:p>
            <a:pPr>
              <a:buFontTx/>
              <a:buChar char="-"/>
            </a:pPr>
            <a:r>
              <a:rPr lang="en-US" dirty="0"/>
              <a:t>GSE43798</a:t>
            </a:r>
          </a:p>
          <a:p>
            <a:pPr>
              <a:buFontTx/>
              <a:buChar char="-"/>
            </a:pPr>
            <a:r>
              <a:rPr lang="en-US" dirty="0"/>
              <a:t>GSE12337 (“Stress” and “baseline” </a:t>
            </a:r>
            <a:r>
              <a:rPr lang="en-US" dirty="0" err="1"/>
              <a:t>ppara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2. For each dataset, derive top genes with P&lt;0.01, fold&gt;1.4 (For GSE8106, use P&lt;0.1, fold&gt;1.4). Add each of the top genes to the current Annotation workbook. Add "up" genes separately from "down" genes.</a:t>
            </a:r>
          </a:p>
          <a:p>
            <a:pPr marL="0" indent="0">
              <a:buNone/>
            </a:pPr>
            <a:r>
              <a:rPr lang="en-US" dirty="0"/>
              <a:t>3. Run </a:t>
            </a:r>
            <a:r>
              <a:rPr lang="en-US" dirty="0" err="1"/>
              <a:t>SigTerms</a:t>
            </a:r>
            <a:r>
              <a:rPr lang="en-US" dirty="0"/>
              <a:t> analysis for coup-TFII gene sets.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6885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Enriched oncogenic signatures in</a:t>
            </a:r>
            <a:br>
              <a:rPr lang="en-US" dirty="0"/>
            </a:br>
            <a:r>
              <a:rPr lang="en-US" dirty="0"/>
              <a:t>COUP-TFII up genes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55636"/>
              </p:ext>
            </p:extLst>
          </p:nvPr>
        </p:nvGraphicFramePr>
        <p:xfrm>
          <a:off x="914400" y="1371600"/>
          <a:ext cx="7467600" cy="530490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/>
                        </a:rPr>
                        <a:t>Term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Count in Selected Genes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Count in Total Population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P-value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effectLst/>
                          <a:latin typeface="Arial"/>
                        </a:rPr>
                        <a:t>stress_ppara_up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119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269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1.57E-28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Akt_up_p001_Majumder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237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770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3.11E-26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ERbb2_down_p01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331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1364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4.34E-17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/>
                        </a:rPr>
                        <a:t>down_Akt_p001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196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775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4.64E-12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MEK_down_p01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268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1182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2.01E-10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Ras_up_p00001_Bild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371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1777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2.92E-09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CCND1_up_Lamb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206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1.66E-08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R1881_up_p001_Chen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133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559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6.53E-07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MEK_up_p01_Creighton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259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1238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8.81E-07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cell_cycle_Whitfield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165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763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1.5E-05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Myc_up_p001_Bild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203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993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6.41E-05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Bcat_down_p001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359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1884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6.78E-05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EGFR_down_p01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193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940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7.57E-05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gse43798_up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95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0.000662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SRC_down_p0001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368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1995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0.000752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ERbb2_up_p01_Creighton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251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1315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0.000857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Golub MYC down p01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56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238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0.001445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R1881_up_p01_ave1.8_Deprimo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59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259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0.002451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Chen_R1881_down_p&lt;0.001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149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761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0.003677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EGFR_up_p01_Creighton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143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734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0.005264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Raf1_up_p01_Creighton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122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618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0.0062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Raf1_down_p01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186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988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0.007127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gse8106_down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68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332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0.016234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gse8106_up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62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308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0.029156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gse7196_up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242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0.030457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/>
                        </a:rPr>
                        <a:t>MAPK down p05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54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271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/>
                        </a:rPr>
                        <a:t>0.046589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66800" y="1752600"/>
            <a:ext cx="7391400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4191000"/>
            <a:ext cx="7391400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6324600"/>
            <a:ext cx="7391400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0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Enriched oncogenic signatures in</a:t>
            </a:r>
            <a:br>
              <a:rPr lang="en-US" dirty="0"/>
            </a:br>
            <a:r>
              <a:rPr lang="en-US" dirty="0"/>
              <a:t>COUP-TFII down genes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74349"/>
              </p:ext>
            </p:extLst>
          </p:nvPr>
        </p:nvGraphicFramePr>
        <p:xfrm>
          <a:off x="762000" y="1828800"/>
          <a:ext cx="7619999" cy="3948430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Term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Count in Selected Genes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Count in Total Population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P-value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gse43798_down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198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3.31E-32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stress_ppara_down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61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179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2.57E-20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baseline_ppara_down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153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2.34E-13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down_Akt_p001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127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775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7.46E-11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gse7196_down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1.16E-06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MEK_up_p01_Creighton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157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1238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1.99E-05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Bcat_down_p001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222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1884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5.16E-05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ERbb2_up_p01_Creighton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162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1315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6.91E-05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E2F3_up_p001_Bild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233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2029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0.000171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Ras_down_p00001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254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2286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0.000665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R1881_up_p001_Chen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559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0.001626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R1881_up_p01_ave1.8_Deprimo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259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0.001665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Myc down p001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157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1369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0.002337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SRC_down_p0001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209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1995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0.026225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MYC_up_p01_Coller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252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0.026788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baseline_ppara_up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115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0.036009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14400" y="2514600"/>
            <a:ext cx="7391400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2286000"/>
            <a:ext cx="7391400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2743200"/>
            <a:ext cx="7391400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3124200"/>
            <a:ext cx="7391400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6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936</Words>
  <Application>Microsoft Office PowerPoint</Application>
  <PresentationFormat>On-screen Show (4:3)</PresentationFormat>
  <Paragraphs>502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Differential Analysis of COUP-TFII in Human Heart Failure Data  </vt:lpstr>
      <vt:lpstr>Data and Analysis</vt:lpstr>
      <vt:lpstr>Differential analysis</vt:lpstr>
      <vt:lpstr>Pearson Correlation, selected genes with coup-TFII signature</vt:lpstr>
      <vt:lpstr>PowerPoint Presentation</vt:lpstr>
      <vt:lpstr>Oncogenic Enrichment Analysis of COUP-TFII Signature Genes</vt:lpstr>
      <vt:lpstr>Data and Analysis</vt:lpstr>
      <vt:lpstr>Enriched oncogenic signatures in COUP-TFII up genes </vt:lpstr>
      <vt:lpstr>Enriched oncogenic signatures in COUP-TFII down genes </vt:lpstr>
      <vt:lpstr>Acknowledgement</vt:lpstr>
    </vt:vector>
  </TitlesOfParts>
  <Company>Baylor College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Enrichment Analysis for</dc:title>
  <dc:creator>Chen, Fengju</dc:creator>
  <cp:lastModifiedBy>Li, Jianying (NIH/NIEHS) [C]</cp:lastModifiedBy>
  <cp:revision>13</cp:revision>
  <dcterms:created xsi:type="dcterms:W3CDTF">2014-03-20T18:32:04Z</dcterms:created>
  <dcterms:modified xsi:type="dcterms:W3CDTF">2017-11-27T20:38:17Z</dcterms:modified>
</cp:coreProperties>
</file>