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57" r:id="rId4"/>
    <p:sldId id="258" r:id="rId5"/>
    <p:sldId id="261" r:id="rId6"/>
    <p:sldId id="263" r:id="rId7"/>
    <p:sldId id="259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0062" autoAdjust="0"/>
  </p:normalViewPr>
  <p:slideViewPr>
    <p:cSldViewPr snapToGrid="0">
      <p:cViewPr varScale="1">
        <p:scale>
          <a:sx n="87" d="100"/>
          <a:sy n="87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93876-7EAB-4D06-A256-48409989022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12F5D-EA38-4FB7-A8E1-35E914710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0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demo</a:t>
            </a:r>
            <a:r>
              <a:rPr lang="en-US" baseline="0" dirty="0"/>
              <a:t> starts here while waiting for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F5D-EA38-4FB7-A8E1-35E914710A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55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F5D-EA38-4FB7-A8E1-35E914710A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31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</a:t>
            </a:r>
            <a:r>
              <a:rPr lang="en-US" baseline="0" dirty="0"/>
              <a:t> an html prepared report,</a:t>
            </a:r>
          </a:p>
          <a:p>
            <a:r>
              <a:rPr lang="en-US" baseline="0" dirty="0"/>
              <a:t>Show a couple live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F5D-EA38-4FB7-A8E1-35E914710A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20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the golden gate association</a:t>
            </a:r>
            <a:r>
              <a:rPr lang="en-US" baseline="0" dirty="0"/>
              <a:t> pdf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F5D-EA38-4FB7-A8E1-35E914710A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79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to demo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F5D-EA38-4FB7-A8E1-35E914710A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87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F5D-EA38-4FB7-A8E1-35E914710A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4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7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2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0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5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3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0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3E1E4-0E0E-466C-9725-0FB18B8C2F4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8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Leveraging special 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Report with </a:t>
            </a:r>
            <a:r>
              <a:rPr lang="en-US" dirty="0" err="1"/>
              <a:t>Rmarkdown</a:t>
            </a:r>
            <a:r>
              <a:rPr lang="en-US" dirty="0"/>
              <a:t>, speed up with R-parallel, etc.</a:t>
            </a:r>
          </a:p>
        </p:txBody>
      </p:sp>
    </p:spTree>
    <p:extLst>
      <p:ext uri="{BB962C8B-B14F-4D97-AF65-F5344CB8AC3E}">
        <p14:creationId xmlns:p14="http://schemas.microsoft.com/office/powerpoint/2010/main" val="1331924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251" y="563074"/>
            <a:ext cx="8629650" cy="620077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4607169" y="234462"/>
            <a:ext cx="2719754" cy="13129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26923" y="29436"/>
            <a:ext cx="3289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the article using “</a:t>
            </a:r>
            <a:r>
              <a:rPr lang="en-US" dirty="0" err="1"/>
              <a:t>knitr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459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33" y="138479"/>
            <a:ext cx="11334750" cy="3790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325" y="4958129"/>
            <a:ext cx="3324225" cy="1123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199" y="4162425"/>
            <a:ext cx="56578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52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99" y="0"/>
            <a:ext cx="10515600" cy="1325563"/>
          </a:xfrm>
        </p:spPr>
        <p:txBody>
          <a:bodyPr/>
          <a:lstStyle/>
          <a:p>
            <a:r>
              <a:rPr lang="en-US" dirty="0"/>
              <a:t>What behind the scene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403002"/>
            <a:ext cx="8896350" cy="231457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066419" y="662781"/>
            <a:ext cx="2592056" cy="1714790"/>
            <a:chOff x="8066419" y="662781"/>
            <a:chExt cx="2592056" cy="1714790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8695592" y="1123202"/>
              <a:ext cx="316523" cy="125436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8066419" y="662781"/>
              <a:ext cx="2592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Run the block of the code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90812" y="3860452"/>
            <a:ext cx="7038975" cy="2997548"/>
            <a:chOff x="2690812" y="3860452"/>
            <a:chExt cx="7038975" cy="299754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0812" y="4429125"/>
              <a:ext cx="7038975" cy="2428875"/>
            </a:xfrm>
            <a:prstGeom prst="rect">
              <a:avLst/>
            </a:prstGeom>
          </p:spPr>
        </p:pic>
        <p:sp>
          <p:nvSpPr>
            <p:cNvPr id="8" name="Arrow: Curved Left 7"/>
            <p:cNvSpPr/>
            <p:nvPr/>
          </p:nvSpPr>
          <p:spPr>
            <a:xfrm>
              <a:off x="4276724" y="3860452"/>
              <a:ext cx="1133475" cy="2797523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86361" y="3859768"/>
            <a:ext cx="471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produces a </a:t>
            </a:r>
            <a:r>
              <a:rPr lang="en-US" dirty="0" err="1"/>
              <a:t>LaTex</a:t>
            </a:r>
            <a:r>
              <a:rPr lang="en-US" dirty="0"/>
              <a:t> file the converts to a .pdf file</a:t>
            </a:r>
          </a:p>
        </p:txBody>
      </p:sp>
    </p:spTree>
    <p:extLst>
      <p:ext uri="{BB962C8B-B14F-4D97-AF65-F5344CB8AC3E}">
        <p14:creationId xmlns:p14="http://schemas.microsoft.com/office/powerpoint/2010/main" val="174358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required – pdf requires </a:t>
            </a:r>
            <a:r>
              <a:rPr lang="en-US" dirty="0" err="1"/>
              <a:t>Tex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076450"/>
            <a:ext cx="5638800" cy="441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0810" y="4208443"/>
            <a:ext cx="3448279" cy="661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mr-IN" dirty="0"/>
              <a:t>–</a:t>
            </a:r>
            <a:r>
              <a:rPr lang="en-US" dirty="0"/>
              <a:t> parallel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”for” loop in R is quite inefficient</a:t>
            </a:r>
          </a:p>
          <a:p>
            <a:pPr lvl="1"/>
            <a:r>
              <a:rPr lang="en-US" sz="1600" dirty="0"/>
              <a:t>May not be the case anymore</a:t>
            </a:r>
          </a:p>
          <a:p>
            <a:r>
              <a:rPr lang="en-US" dirty="0"/>
              <a:t>Use “apply” and its derivatives if possible</a:t>
            </a:r>
          </a:p>
          <a:p>
            <a:r>
              <a:rPr lang="en-US" dirty="0"/>
              <a:t>The “</a:t>
            </a:r>
            <a:r>
              <a:rPr lang="en-US" dirty="0" err="1"/>
              <a:t>foreach</a:t>
            </a:r>
            <a:r>
              <a:rPr lang="en-US" dirty="0"/>
              <a:t>” pairing with “</a:t>
            </a:r>
            <a:r>
              <a:rPr lang="en-US" dirty="0" err="1"/>
              <a:t>dopar</a:t>
            </a:r>
            <a:r>
              <a:rPr lang="en-US" dirty="0"/>
              <a:t>” speeds up the process</a:t>
            </a:r>
          </a:p>
          <a:p>
            <a:r>
              <a:rPr lang="en-US" dirty="0"/>
              <a:t>Two R packages support “</a:t>
            </a:r>
            <a:r>
              <a:rPr lang="en-US" dirty="0" err="1"/>
              <a:t>dopar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doParallel</a:t>
            </a:r>
            <a:endParaRPr lang="en-US" dirty="0"/>
          </a:p>
          <a:p>
            <a:pPr lvl="1"/>
            <a:r>
              <a:rPr lang="en-US" dirty="0" err="1"/>
              <a:t>doMC</a:t>
            </a:r>
            <a:endParaRPr lang="en-US" dirty="0"/>
          </a:p>
          <a:p>
            <a:r>
              <a:rPr lang="en-US" dirty="0"/>
              <a:t>”</a:t>
            </a:r>
            <a:r>
              <a:rPr lang="en-US" dirty="0" err="1"/>
              <a:t>mcapply</a:t>
            </a:r>
            <a:r>
              <a:rPr lang="en-US" dirty="0"/>
              <a:t>” over-trumps “apply”</a:t>
            </a:r>
            <a:endParaRPr lang="en-US" dirty="0"/>
          </a:p>
          <a:p>
            <a:r>
              <a:rPr lang="en-US" dirty="0"/>
              <a:t>”</a:t>
            </a:r>
            <a:r>
              <a:rPr lang="en-US" dirty="0" err="1"/>
              <a:t>dopar</a:t>
            </a:r>
            <a:r>
              <a:rPr lang="en-US" dirty="0"/>
              <a:t>” does have overhead</a:t>
            </a:r>
          </a:p>
        </p:txBody>
      </p:sp>
    </p:spTree>
    <p:extLst>
      <p:ext uri="{BB962C8B-B14F-4D97-AF65-F5344CB8AC3E}">
        <p14:creationId xmlns:p14="http://schemas.microsoft.com/office/powerpoint/2010/main" val="662694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168" y="-131"/>
            <a:ext cx="6882159" cy="6864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963359" y="1454227"/>
            <a:ext cx="993354" cy="2897436"/>
            <a:chOff x="7963359" y="1454227"/>
            <a:chExt cx="993354" cy="2897436"/>
          </a:xfrm>
        </p:grpSpPr>
        <p:sp>
          <p:nvSpPr>
            <p:cNvPr id="2" name="Rectangle 1"/>
            <p:cNvSpPr/>
            <p:nvPr/>
          </p:nvSpPr>
          <p:spPr>
            <a:xfrm>
              <a:off x="8042313" y="1454227"/>
              <a:ext cx="914400" cy="31948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963359" y="3999748"/>
              <a:ext cx="706916" cy="3519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746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3382"/>
            <a:ext cx="12216147" cy="397992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to head: </a:t>
            </a:r>
            <a:r>
              <a:rPr lang="en-US" dirty="0" err="1"/>
              <a:t>mcapply</a:t>
            </a:r>
            <a:r>
              <a:rPr lang="en-US" dirty="0"/>
              <a:t> vs. apply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68617" y="2335576"/>
            <a:ext cx="2587128" cy="1972019"/>
            <a:chOff x="3668617" y="2335576"/>
            <a:chExt cx="2587128" cy="1972019"/>
          </a:xfrm>
        </p:grpSpPr>
        <p:sp>
          <p:nvSpPr>
            <p:cNvPr id="6" name="Rectangle 5"/>
            <p:cNvSpPr/>
            <p:nvPr/>
          </p:nvSpPr>
          <p:spPr>
            <a:xfrm>
              <a:off x="3668617" y="2335576"/>
              <a:ext cx="1586429" cy="3194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409282" y="4033422"/>
              <a:ext cx="846463" cy="2741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01539" y="2908453"/>
            <a:ext cx="1257758" cy="2170323"/>
            <a:chOff x="2201539" y="2908453"/>
            <a:chExt cx="1257758" cy="2170323"/>
          </a:xfrm>
        </p:grpSpPr>
        <p:sp>
          <p:nvSpPr>
            <p:cNvPr id="10" name="Rectangle 9"/>
            <p:cNvSpPr/>
            <p:nvPr/>
          </p:nvSpPr>
          <p:spPr>
            <a:xfrm>
              <a:off x="2201539" y="2908453"/>
              <a:ext cx="1257758" cy="5618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01539" y="4477787"/>
              <a:ext cx="1257758" cy="6009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85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456"/>
            <a:ext cx="10515600" cy="1325563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dopar</a:t>
            </a:r>
            <a:r>
              <a:rPr lang="en-US" dirty="0"/>
              <a:t>” – apparently with overhead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355" y="1266825"/>
            <a:ext cx="82962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0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R-markdown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Markdown</a:t>
            </a:r>
          </a:p>
          <a:p>
            <a:pPr lvl="1"/>
            <a:r>
              <a:rPr lang="en-US" dirty="0"/>
              <a:t>Create formatted documents</a:t>
            </a:r>
          </a:p>
          <a:p>
            <a:pPr lvl="1"/>
            <a:r>
              <a:rPr lang="en-US" dirty="0"/>
              <a:t>Source file type .md, contain text and formatting commands</a:t>
            </a:r>
          </a:p>
          <a:p>
            <a:pPr lvl="1"/>
            <a:r>
              <a:rPr lang="en-US" dirty="0"/>
              <a:t>Simpler than most other formatting languages, such as </a:t>
            </a:r>
            <a:r>
              <a:rPr lang="en-US" dirty="0" err="1"/>
              <a:t>LaTeX</a:t>
            </a:r>
            <a:r>
              <a:rPr lang="en-US" dirty="0"/>
              <a:t> or HTML,</a:t>
            </a:r>
          </a:p>
          <a:p>
            <a:r>
              <a:rPr lang="en-US" dirty="0">
                <a:hlinkClick r:id="rId2"/>
              </a:rPr>
              <a:t>R Markdown</a:t>
            </a:r>
            <a:r>
              <a:rPr lang="en-US" dirty="0"/>
              <a:t> is an extension of Markdown</a:t>
            </a:r>
          </a:p>
          <a:p>
            <a:pPr lvl="1"/>
            <a:r>
              <a:rPr lang="en-US" dirty="0" err="1"/>
              <a:t>RMarkdown</a:t>
            </a:r>
            <a:r>
              <a:rPr lang="en-US" dirty="0"/>
              <a:t> includes R code imbedded</a:t>
            </a:r>
          </a:p>
          <a:p>
            <a:pPr lvl="1"/>
            <a:r>
              <a:rPr lang="en-US" dirty="0"/>
              <a:t>Results in the formatted document (html, or pdf)</a:t>
            </a:r>
          </a:p>
          <a:p>
            <a:pPr lvl="1"/>
            <a:r>
              <a:rPr lang="en-US" dirty="0"/>
              <a:t>Integrates documents and results from your analysis</a:t>
            </a:r>
          </a:p>
          <a:p>
            <a:pPr lvl="1"/>
            <a:r>
              <a:rPr lang="en-US" dirty="0"/>
              <a:t>Synchronizes changes in data set, analysis, etc.</a:t>
            </a:r>
          </a:p>
          <a:p>
            <a:r>
              <a:rPr lang="en-US" dirty="0"/>
              <a:t>Benefit using the </a:t>
            </a:r>
            <a:r>
              <a:rPr lang="en-US" dirty="0" err="1"/>
              <a:t>Rmarkdown</a:t>
            </a:r>
            <a:endParaRPr lang="en-US" dirty="0"/>
          </a:p>
          <a:p>
            <a:pPr lvl="1"/>
            <a:r>
              <a:rPr lang="en-US" dirty="0"/>
              <a:t>Develop and test simultaneously</a:t>
            </a:r>
          </a:p>
          <a:p>
            <a:pPr lvl="1"/>
            <a:r>
              <a:rPr lang="en-US" dirty="0"/>
              <a:t>Ensure the reproducibility</a:t>
            </a:r>
          </a:p>
          <a:p>
            <a:pPr lvl="1"/>
            <a:r>
              <a:rPr lang="en-US" dirty="0"/>
              <a:t>Generate the convenient html report for record keeping, viewing, and sharing</a:t>
            </a:r>
          </a:p>
        </p:txBody>
      </p:sp>
    </p:spTree>
    <p:extLst>
      <p:ext uri="{BB962C8B-B14F-4D97-AF65-F5344CB8AC3E}">
        <p14:creationId xmlns:p14="http://schemas.microsoft.com/office/powerpoint/2010/main" val="44011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429" y="819927"/>
            <a:ext cx="5924550" cy="58388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952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General </a:t>
            </a:r>
            <a:r>
              <a:rPr lang="en-US" dirty="0" err="1"/>
              <a:t>RNASeq</a:t>
            </a:r>
            <a:r>
              <a:rPr lang="en-US" dirty="0"/>
              <a:t> analysis pipeline</a:t>
            </a:r>
          </a:p>
        </p:txBody>
      </p:sp>
      <p:sp>
        <p:nvSpPr>
          <p:cNvPr id="4" name="Oval 3"/>
          <p:cNvSpPr/>
          <p:nvPr/>
        </p:nvSpPr>
        <p:spPr>
          <a:xfrm>
            <a:off x="4814371" y="3183875"/>
            <a:ext cx="2566930" cy="36741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2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7" y="203201"/>
            <a:ext cx="5943600" cy="15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1" y="2238376"/>
            <a:ext cx="437197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6" y="4543426"/>
            <a:ext cx="47148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6" y="2085976"/>
            <a:ext cx="490537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1" y="4162425"/>
            <a:ext cx="3609975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870707" y="6354860"/>
            <a:ext cx="4708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RNASeq</a:t>
            </a:r>
            <a:r>
              <a:rPr lang="en-US" sz="2400" b="1" dirty="0">
                <a:solidFill>
                  <a:srgbClr val="FF0000"/>
                </a:solidFill>
              </a:rPr>
              <a:t> analysis ensemble pipeline</a:t>
            </a:r>
          </a:p>
        </p:txBody>
      </p:sp>
    </p:spTree>
    <p:extLst>
      <p:ext uri="{BB962C8B-B14F-4D97-AF65-F5344CB8AC3E}">
        <p14:creationId xmlns:p14="http://schemas.microsoft.com/office/powerpoint/2010/main" val="59876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62" y="175598"/>
            <a:ext cx="9144000" cy="31066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362" y="2579714"/>
            <a:ext cx="9144000" cy="17818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736" y="4081668"/>
            <a:ext cx="9144000" cy="276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2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809" y="0"/>
            <a:ext cx="7552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8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89" y="9526"/>
            <a:ext cx="3505929" cy="35059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6" y="3343276"/>
            <a:ext cx="3505929" cy="3505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1" y="3344006"/>
            <a:ext cx="3505929" cy="350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7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 a pdf report -- suggested prerequisite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http://rmarkdown.rstudio.com/pdf_document_format.html#overview</a:t>
            </a:r>
          </a:p>
          <a:p>
            <a:r>
              <a:rPr lang="en-US" sz="2600" dirty="0"/>
              <a:t>Within </a:t>
            </a:r>
            <a:r>
              <a:rPr lang="en-US" sz="2600" dirty="0" err="1"/>
              <a:t>Rstudio</a:t>
            </a:r>
            <a:r>
              <a:rPr lang="en-US" sz="2600" dirty="0"/>
              <a:t> (assuming </a:t>
            </a:r>
            <a:r>
              <a:rPr lang="en-US" sz="2600" dirty="0" err="1"/>
              <a:t>Rstudio</a:t>
            </a:r>
            <a:r>
              <a:rPr lang="en-US" sz="2600" dirty="0"/>
              <a:t> is installed)</a:t>
            </a:r>
          </a:p>
          <a:p>
            <a:r>
              <a:rPr lang="en-US" sz="2600" dirty="0"/>
              <a:t>There is an R package called “</a:t>
            </a:r>
            <a:r>
              <a:rPr lang="en-US" sz="2600" dirty="0" err="1"/>
              <a:t>rticles</a:t>
            </a:r>
            <a:r>
              <a:rPr lang="en-US" sz="2600" dirty="0"/>
              <a:t>”</a:t>
            </a:r>
          </a:p>
          <a:p>
            <a:pPr lvl="1"/>
            <a:r>
              <a:rPr lang="en-US" sz="2600" dirty="0"/>
              <a:t>https://github.com/rstudio/rticles</a:t>
            </a:r>
          </a:p>
          <a:p>
            <a:r>
              <a:rPr lang="en-US" sz="2600" dirty="0"/>
              <a:t>Just following the tutorial session</a:t>
            </a:r>
          </a:p>
          <a:p>
            <a:r>
              <a:rPr lang="en-US" sz="2600" dirty="0"/>
              <a:t>Produce a Journal of Statistical Software</a:t>
            </a:r>
          </a:p>
        </p:txBody>
      </p:sp>
    </p:spTree>
    <p:extLst>
      <p:ext uri="{BB962C8B-B14F-4D97-AF65-F5344CB8AC3E}">
        <p14:creationId xmlns:p14="http://schemas.microsoft.com/office/powerpoint/2010/main" val="151303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rticles</a:t>
            </a:r>
            <a:r>
              <a:rPr lang="en-US" dirty="0"/>
              <a:t>” installation – create first “</a:t>
            </a:r>
            <a:r>
              <a:rPr lang="en-US" dirty="0" err="1"/>
              <a:t>rticles</a:t>
            </a:r>
            <a:r>
              <a:rPr lang="en-US" dirty="0"/>
              <a:t> - </a:t>
            </a:r>
            <a:r>
              <a:rPr lang="en-US" dirty="0" err="1"/>
              <a:t>jss</a:t>
            </a:r>
            <a:r>
              <a:rPr lang="en-US" dirty="0"/>
              <a:t>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534" y="1671271"/>
            <a:ext cx="4641373" cy="517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5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278</Words>
  <Application>Microsoft Office PowerPoint</Application>
  <PresentationFormat>Widescreen</PresentationFormat>
  <Paragraphs>54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Mangal</vt:lpstr>
      <vt:lpstr>Office Theme</vt:lpstr>
      <vt:lpstr>Leveraging special R features</vt:lpstr>
      <vt:lpstr>R-markdown language</vt:lpstr>
      <vt:lpstr>General RNASeq analysis pipeline</vt:lpstr>
      <vt:lpstr>PowerPoint Presentation</vt:lpstr>
      <vt:lpstr>PowerPoint Presentation</vt:lpstr>
      <vt:lpstr>PowerPoint Presentation</vt:lpstr>
      <vt:lpstr>PowerPoint Presentation</vt:lpstr>
      <vt:lpstr>Produce a pdf report -- suggested prerequisite </vt:lpstr>
      <vt:lpstr>“rticles” installation – create first “rticles - jss”</vt:lpstr>
      <vt:lpstr>PowerPoint Presentation</vt:lpstr>
      <vt:lpstr>PowerPoint Presentation</vt:lpstr>
      <vt:lpstr>What behind the scene</vt:lpstr>
      <vt:lpstr>It is required – pdf requires Tex</vt:lpstr>
      <vt:lpstr>R – parallel processing</vt:lpstr>
      <vt:lpstr>PowerPoint Presentation</vt:lpstr>
      <vt:lpstr>Head to head: mcapply vs. apply</vt:lpstr>
      <vt:lpstr>“dopar” – apparently with overhead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Keeping track of your analysis</dc:title>
  <dc:creator>Li, Jianying (NIH/NIEHS) [C]</dc:creator>
  <cp:lastModifiedBy>Li, Jianying (NIH/NIEHS) [C]</cp:lastModifiedBy>
  <cp:revision>27</cp:revision>
  <dcterms:created xsi:type="dcterms:W3CDTF">2017-04-12T14:11:31Z</dcterms:created>
  <dcterms:modified xsi:type="dcterms:W3CDTF">2017-10-18T15:00:07Z</dcterms:modified>
</cp:coreProperties>
</file>