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8" r:id="rId4"/>
    <p:sldId id="262" r:id="rId5"/>
    <p:sldId id="264" r:id="rId6"/>
    <p:sldId id="257" r:id="rId7"/>
    <p:sldId id="267" r:id="rId8"/>
    <p:sldId id="258" r:id="rId9"/>
    <p:sldId id="260" r:id="rId10"/>
    <p:sldId id="266" r:id="rId11"/>
    <p:sldId id="265" r:id="rId12"/>
    <p:sldId id="259" r:id="rId13"/>
    <p:sldId id="261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4"/>
    <p:restoredTop sz="95416"/>
  </p:normalViewPr>
  <p:slideViewPr>
    <p:cSldViewPr snapToGrid="0" snapToObjects="1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59EB-52E5-BD45-A44B-E592C3DB9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346FC-3F01-434A-AACE-52A4824E1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B325-054F-0141-966D-888DB79C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D1F11-8F89-F74D-9A7A-0A1CD878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B57B8-EAC3-5A4A-864B-0E1032E0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1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E0E2-929A-A54B-B34C-25145006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9B018-FDE0-3645-9225-36E965156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6326-8C7B-654B-99AA-B7A65F95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AE04-C956-6347-AD8B-E3FD1906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D2E6-23C7-F643-90F6-D7273D52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1710B-8D05-DF41-8163-B2EADC551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1483A-6045-3B49-8B3E-AB1B9C887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AA127-1954-9D43-A34C-7D79D078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C96B3-6B85-314E-BFA3-EBDC049D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20B36-9E95-4049-ABF0-340EFEFE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D5C1-2C2D-CB45-8162-518F912E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4D75-3984-894C-99B9-D9A79CC3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3DC5E-5254-5144-A191-E4414C19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22BA4-3D66-4140-A714-1EFBB05A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7A50F-3CCE-A743-8E2E-72224E2F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4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FCB1-707A-004F-97BB-E22AC70E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3210D-216B-1D4D-BBCF-F10B3C0BC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6650E-6DC4-A54B-8AF3-7D8D742E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F1281-1E0F-E147-A272-9382231F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3835-64C6-F440-B0DD-CC908B91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6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44BA-B6D6-E34A-833C-CAE3D70E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4374-243A-D145-B217-2ADAA81B4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9A94B-E5E3-6840-9BC3-99395E49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2C335-F534-4243-B070-71136330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5F274-1E53-D748-8193-535DF07A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ACB9C-07A7-C449-A2D9-65E1ED4A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A8DC-934B-F844-9A2D-BA3F97C9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2DB09-6DAC-D746-94CE-A3B02BFCA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53AAE-198F-2E46-AF14-9B4CA15B0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4676B-A920-9540-8D25-A1A0FE5CE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6D4C1-2C07-7A46-8092-272BC8D8C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92570-595B-7740-9079-63CED80F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5D69F-0F1F-BD49-97FF-B48F23E9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11EFE-BB1C-E141-AC0F-B9D64A95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26E5-1AE4-9D47-9927-B7F511E2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42A97-099A-9942-A184-96BFB868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924C9-D8B5-DF40-99A6-58AF590D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17380-F13F-9E41-A832-EFFDE76E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8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E08C5-942D-B344-BC1E-D7DE259C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E6B8B-846D-CE46-B939-285888CA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9A167-B8F4-A640-8977-97B19F62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9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670A-0D4F-D844-8FB2-F51F5A35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9374-BE73-6943-B3AB-C1CDB58C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10CC4-ECF8-9748-93A6-1486DB34D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6CD37-0679-E347-86CC-090B8733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71ACF-A481-EA42-A4D0-8523AA8F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151F4-6C5E-8340-8139-AA0748A4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3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9B6F-C63D-744B-9879-8A3D06C8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B0007-BA0F-0142-B803-4FCAF90B1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840B6-6A75-2648-89D3-4B4876D03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726CA-0D1B-4943-9AC3-CA146E48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80AF-6DDB-9741-859C-08E31BEF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33301-AD0D-6949-AAF7-545CB411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5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DFA30-9657-0E4A-B35D-99FD5392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A5C90-20C7-2241-A7A6-A03C2686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2DFC-089C-5F46-9F74-A2D97BE16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0EBA-9129-C045-8382-01D6E32D50B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166B6-69EE-F940-973B-E9E7B36E2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4647A-0605-234C-8E2C-3D632D741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F2D8-1B91-0D4A-9D20-28F88FE44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76C2D-2A49-C446-B2AD-1BDAEEAE3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11052020</a:t>
            </a:r>
          </a:p>
        </p:txBody>
      </p:sp>
    </p:spTree>
    <p:extLst>
      <p:ext uri="{BB962C8B-B14F-4D97-AF65-F5344CB8AC3E}">
        <p14:creationId xmlns:p14="http://schemas.microsoft.com/office/powerpoint/2010/main" val="345041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FA8A-929C-CD48-99A8-3A723883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 Female, Age &lt;9, sibling &lt;2.9]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07D81-5E2B-A945-B139-D7823B4029E7}"/>
              </a:ext>
            </a:extLst>
          </p:cNvPr>
          <p:cNvSpPr txBox="1"/>
          <p:nvPr/>
        </p:nvSpPr>
        <p:spPr>
          <a:xfrm>
            <a:off x="7693572" y="3620016"/>
            <a:ext cx="303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Survival rate = 16/17 = 94.11%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3FF67-192F-8742-B30C-78F8284F5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92" y="1690688"/>
            <a:ext cx="35687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FA8A-929C-CD48-99A8-3A723883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 Male, Age &lt;9, sibling &lt;2.9]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E0441-7E6B-444D-A51C-D05347A3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33" y="1690688"/>
            <a:ext cx="4580321" cy="4227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A07D81-5E2B-A945-B139-D7823B4029E7}"/>
              </a:ext>
            </a:extLst>
          </p:cNvPr>
          <p:cNvSpPr txBox="1"/>
          <p:nvPr/>
        </p:nvSpPr>
        <p:spPr>
          <a:xfrm>
            <a:off x="7693572" y="3620016"/>
            <a:ext cx="303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Survival rate = 13/14 = 92.86%</a:t>
            </a:r>
          </a:p>
        </p:txBody>
      </p:sp>
    </p:spTree>
    <p:extLst>
      <p:ext uri="{BB962C8B-B14F-4D97-AF65-F5344CB8AC3E}">
        <p14:creationId xmlns:p14="http://schemas.microsoft.com/office/powerpoint/2010/main" val="276936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84A-7D7D-7A4E-9A42-EFE62A1C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9B43-AC93-DB44-89FF-FC436806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Prediction features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Number of siblings</a:t>
            </a:r>
          </a:p>
          <a:p>
            <a:r>
              <a:rPr lang="en-US" dirty="0"/>
              <a:t>Prediction outcome</a:t>
            </a:r>
          </a:p>
          <a:p>
            <a:pPr lvl="1"/>
            <a:r>
              <a:rPr lang="en-US" dirty="0"/>
              <a:t>Survival (%)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The entries of the decision vector and applies a threshold. </a:t>
            </a:r>
          </a:p>
          <a:p>
            <a:pPr lvl="1"/>
            <a:r>
              <a:rPr lang="en-US" dirty="0"/>
              <a:t>Depending on the result of the comparison, we branch left or right. </a:t>
            </a:r>
          </a:p>
          <a:p>
            <a:pPr lvl="1"/>
            <a:r>
              <a:rPr lang="en-US" dirty="0"/>
              <a:t>A feature vector enters the tree by the root. </a:t>
            </a:r>
          </a:p>
          <a:p>
            <a:pPr lvl="1"/>
            <a:r>
              <a:rPr lang="en-US" dirty="0"/>
              <a:t>It follows a series of comparisons leading to a leaf of the tree.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7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B92C-021A-C542-B352-892081A2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human language match the computer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96A9-874B-744D-8799-09C0F98E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entries of the decision vector and applies a threshold</a:t>
            </a:r>
          </a:p>
          <a:p>
            <a:pPr lvl="1"/>
            <a:r>
              <a:rPr lang="en-US" dirty="0"/>
              <a:t>Which method does this job?</a:t>
            </a:r>
          </a:p>
          <a:p>
            <a:r>
              <a:rPr lang="en-US" dirty="0"/>
              <a:t>Depending on the result of the comparison, we branch left or right</a:t>
            </a:r>
          </a:p>
          <a:p>
            <a:pPr lvl="1"/>
            <a:r>
              <a:rPr lang="en-US" dirty="0"/>
              <a:t>Which method does this job?</a:t>
            </a:r>
          </a:p>
          <a:p>
            <a:r>
              <a:rPr lang="en-US" dirty="0"/>
              <a:t>A feature vector enters the tree by the root</a:t>
            </a:r>
          </a:p>
          <a:p>
            <a:pPr lvl="1"/>
            <a:r>
              <a:rPr lang="en-US" dirty="0"/>
              <a:t>Which method does this job?</a:t>
            </a:r>
          </a:p>
          <a:p>
            <a:r>
              <a:rPr lang="en-US" dirty="0"/>
              <a:t>It follows a series of comparisons leading to a leaf of the tree</a:t>
            </a:r>
          </a:p>
          <a:p>
            <a:pPr lvl="1"/>
            <a:r>
              <a:rPr lang="en-US" dirty="0"/>
              <a:t>What is the end result?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0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1F6B-A86B-B94E-9CC4-E00D4DB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only possible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3758-175D-4148-A24F-B6B516712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79303"/>
            <a:ext cx="10515600" cy="23854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663 entries</a:t>
            </a:r>
          </a:p>
          <a:p>
            <a:r>
              <a:rPr lang="en-US" dirty="0"/>
              <a:t>Of which, there are 239 females</a:t>
            </a:r>
          </a:p>
          <a:p>
            <a:r>
              <a:rPr lang="en-US" dirty="0"/>
              <a:t>Then, out of 239 females, 180 survived</a:t>
            </a:r>
          </a:p>
          <a:p>
            <a:r>
              <a:rPr lang="en-US" dirty="0"/>
              <a:t>Therefore, it reports as 180/663 = 27.15%</a:t>
            </a:r>
          </a:p>
          <a:p>
            <a:r>
              <a:rPr lang="en-US" dirty="0"/>
              <a:t>I think it is </a:t>
            </a:r>
            <a:r>
              <a:rPr lang="en-US" b="1" dirty="0">
                <a:solidFill>
                  <a:srgbClr val="FF0000"/>
                </a:solidFill>
              </a:rPr>
              <a:t>WRONG!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A2A17D-B5D0-F745-B68A-354B2EDB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7" y="1568119"/>
            <a:ext cx="10171605" cy="15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4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E39E-B53A-BB4F-B669-91657F9A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 think it is </a:t>
            </a:r>
            <a:r>
              <a:rPr lang="en-US" sz="4000" b="1" dirty="0">
                <a:solidFill>
                  <a:srgbClr val="FF0000"/>
                </a:solidFill>
              </a:rPr>
              <a:t>WRONG!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CBF78-B54C-3C42-BBC2-686CD5E1F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2275927"/>
            <a:ext cx="95123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00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3FD6-65E1-124B-95A1-CC4FDC52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end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311E-5A70-5944-8615-35763479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task: to fill in all the missing “probabilities”</a:t>
            </a:r>
          </a:p>
          <a:p>
            <a:r>
              <a:rPr lang="en-US" dirty="0"/>
              <a:t>A few java methods need to be implemented/completed</a:t>
            </a:r>
          </a:p>
          <a:p>
            <a:r>
              <a:rPr lang="en-US" dirty="0"/>
              <a:t>Can you possibilities test this in your java program</a:t>
            </a:r>
          </a:p>
        </p:txBody>
      </p:sp>
    </p:spTree>
    <p:extLst>
      <p:ext uri="{BB962C8B-B14F-4D97-AF65-F5344CB8AC3E}">
        <p14:creationId xmlns:p14="http://schemas.microsoft.com/office/powerpoint/2010/main" val="2071582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2FC1-069B-1B4B-AB6D-384520AE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why all the results are NOT survived?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41DBB-F0AB-9D40-B35A-2A6A1ED5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86" y="2350591"/>
            <a:ext cx="9492228" cy="29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5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510B78-4E67-C84C-82E5-1285FB88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112127"/>
            <a:ext cx="11371232" cy="48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3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8F3ED2-88B9-4A47-A26B-17DB0A8F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31" y="1870843"/>
            <a:ext cx="7964737" cy="44248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733744-DC0D-2143-9C41-CD1738A3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tree</a:t>
            </a:r>
          </a:p>
        </p:txBody>
      </p:sp>
    </p:spTree>
    <p:extLst>
      <p:ext uri="{BB962C8B-B14F-4D97-AF65-F5344CB8AC3E}">
        <p14:creationId xmlns:p14="http://schemas.microsoft.com/office/powerpoint/2010/main" val="268055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1945-42B2-6D4B-8AE7-294ABF86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A95E-E588-304F-ADF1-C8DC4FE7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best attribute using Attribute Selection Measures(ASM) to split the records.</a:t>
            </a:r>
          </a:p>
          <a:p>
            <a:r>
              <a:rPr lang="en-US" dirty="0"/>
              <a:t>Make that attribute a decision node and breaks the dataset into smaller subsets.</a:t>
            </a:r>
          </a:p>
          <a:p>
            <a:r>
              <a:rPr lang="en-US" dirty="0"/>
              <a:t>Starts tree building by repeating this process recursively for each child until one of the condition will match:</a:t>
            </a:r>
          </a:p>
          <a:p>
            <a:pPr lvl="1"/>
            <a:r>
              <a:rPr lang="en-US" dirty="0"/>
              <a:t>All the tuples belong to the same attribute value.</a:t>
            </a:r>
          </a:p>
          <a:p>
            <a:pPr lvl="1"/>
            <a:r>
              <a:rPr lang="en-US" dirty="0"/>
              <a:t>There are no more remaining attributes.</a:t>
            </a:r>
          </a:p>
          <a:p>
            <a:pPr lvl="1"/>
            <a:r>
              <a:rPr lang="en-US" dirty="0"/>
              <a:t>There are no more instances.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1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64CB-6FD4-9D4D-8B30-B24E138B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70DA-4582-AC42-A7FA-FAA0602D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Root Node (Top Decision Node): </a:t>
            </a:r>
            <a:r>
              <a:rPr lang="en-US" dirty="0"/>
              <a:t>It represents the entire population or sample and this further gets divided into two or more homogeneous sets.</a:t>
            </a:r>
          </a:p>
          <a:p>
            <a:r>
              <a:rPr lang="en-US" b="1" dirty="0"/>
              <a:t>Splitting: </a:t>
            </a:r>
            <a:r>
              <a:rPr lang="en-US" dirty="0"/>
              <a:t>It is a process of dividing a node into two or more sub-nodes.</a:t>
            </a:r>
          </a:p>
          <a:p>
            <a:r>
              <a:rPr lang="en-US" b="1" dirty="0"/>
              <a:t>Decision Node: </a:t>
            </a:r>
            <a:r>
              <a:rPr lang="en-US" dirty="0"/>
              <a:t>When a sub-node splits into further sub-nodes, then it is called a decision node.</a:t>
            </a:r>
          </a:p>
          <a:p>
            <a:r>
              <a:rPr lang="en-US" b="1" dirty="0"/>
              <a:t>Leaf/ Terminal Node: </a:t>
            </a:r>
            <a:r>
              <a:rPr lang="en-US" dirty="0"/>
              <a:t>Nodes with no children (no further split) is called Leaf or Terminal node.</a:t>
            </a:r>
          </a:p>
          <a:p>
            <a:r>
              <a:rPr lang="en-US" b="1" dirty="0"/>
              <a:t>Pruning: </a:t>
            </a:r>
            <a:r>
              <a:rPr lang="en-US" dirty="0"/>
              <a:t>When we reduce the size of decision trees by removing nodes (opposite of Splitting), the process is called pruning.</a:t>
            </a:r>
          </a:p>
          <a:p>
            <a:r>
              <a:rPr lang="en-US" b="1" dirty="0"/>
              <a:t>Branch / Sub-Tree: </a:t>
            </a:r>
            <a:r>
              <a:rPr lang="en-US" dirty="0"/>
              <a:t>A sub section of the decision tree is called branch or sub-tree.</a:t>
            </a:r>
          </a:p>
          <a:p>
            <a:r>
              <a:rPr lang="en-US" b="1" dirty="0"/>
              <a:t>Parent and Child Node: </a:t>
            </a:r>
            <a:r>
              <a:rPr lang="en-US" dirty="0"/>
              <a:t>A node, which is divided into sub-nodes is called a parent node of sub-nodes whereas sub-nodes are the child of a parent node.</a:t>
            </a:r>
          </a:p>
        </p:txBody>
      </p:sp>
    </p:spTree>
    <p:extLst>
      <p:ext uri="{BB962C8B-B14F-4D97-AF65-F5344CB8AC3E}">
        <p14:creationId xmlns:p14="http://schemas.microsoft.com/office/powerpoint/2010/main" val="420881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B875-B9D5-294E-99DE-9790C20B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--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B909-2F57-4446-9777-D210FA018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  <a:p>
            <a:r>
              <a:rPr lang="en-US" dirty="0"/>
              <a:t>Information gain</a:t>
            </a:r>
          </a:p>
          <a:p>
            <a:r>
              <a:rPr lang="en-US" dirty="0"/>
              <a:t>Gini Index</a:t>
            </a:r>
          </a:p>
          <a:p>
            <a:r>
              <a:rPr lang="en-US" dirty="0"/>
              <a:t>Gain ratio</a:t>
            </a:r>
          </a:p>
          <a:p>
            <a:r>
              <a:rPr lang="en-US" dirty="0"/>
              <a:t>Reduction in variance</a:t>
            </a:r>
          </a:p>
          <a:p>
            <a:r>
              <a:rPr lang="en-US" dirty="0"/>
              <a:t>Chi-Square</a:t>
            </a:r>
          </a:p>
          <a:p>
            <a:pPr lvl="1"/>
            <a:r>
              <a:rPr lang="en-US" dirty="0"/>
              <a:t>CHAID (</a:t>
            </a:r>
            <a:r>
              <a:rPr lang="en-US" i="1" dirty="0"/>
              <a:t>Chi</a:t>
            </a:r>
            <a:r>
              <a:rPr lang="en-US" dirty="0"/>
              <a:t>-squared Automatic Interaction Detector)</a:t>
            </a:r>
          </a:p>
        </p:txBody>
      </p:sp>
    </p:spTree>
    <p:extLst>
      <p:ext uri="{BB962C8B-B14F-4D97-AF65-F5344CB8AC3E}">
        <p14:creationId xmlns:p14="http://schemas.microsoft.com/office/powerpoint/2010/main" val="350523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39C2-C292-F64F-AEAA-27A818771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homework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5F603-CA8C-C346-AA70-F28930111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11062020</a:t>
            </a:r>
          </a:p>
        </p:txBody>
      </p:sp>
    </p:spTree>
    <p:extLst>
      <p:ext uri="{BB962C8B-B14F-4D97-AF65-F5344CB8AC3E}">
        <p14:creationId xmlns:p14="http://schemas.microsoft.com/office/powerpoint/2010/main" val="234910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D1929-1A9B-7346-BE9B-D84FEEF40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06" y="1571530"/>
            <a:ext cx="9416188" cy="528647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CA2A36D-A4D2-C147-B7DB-912EA1F0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312467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EEDA-C853-2944-BAA7-5F83281F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in the home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6563-E860-2C4E-85F9-EB945949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64" y="4095859"/>
            <a:ext cx="10515600" cy="2546678"/>
          </a:xfrm>
        </p:spPr>
        <p:txBody>
          <a:bodyPr/>
          <a:lstStyle/>
          <a:p>
            <a:r>
              <a:rPr lang="en-US" dirty="0"/>
              <a:t>For example, for the leaf corresponding to the decision [ Female, Age &lt;9, sibling &lt;2.9] </a:t>
            </a:r>
          </a:p>
          <a:p>
            <a:pPr lvl="1"/>
            <a:r>
              <a:rPr lang="en-US" dirty="0"/>
              <a:t>Could be “arbitrary” but not in this example?</a:t>
            </a:r>
          </a:p>
          <a:p>
            <a:r>
              <a:rPr lang="en-US" dirty="0"/>
              <a:t>It was observed that in “</a:t>
            </a:r>
            <a:r>
              <a:rPr lang="en-US" b="1" dirty="0">
                <a:solidFill>
                  <a:srgbClr val="FF0000"/>
                </a:solidFill>
              </a:rPr>
              <a:t>73% </a:t>
            </a:r>
            <a:r>
              <a:rPr lang="en-US" b="1" dirty="0"/>
              <a:t>of cases”</a:t>
            </a:r>
            <a:r>
              <a:rPr lang="en-US" dirty="0"/>
              <a:t>, the sample reaching this leaf was a person 'Not survived’ and in 27% of the cases, it was a person survived.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0AB97-D09C-2C4A-9271-CFF39455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" y="1566041"/>
            <a:ext cx="10728872" cy="23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9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617</Words>
  <Application>Microsoft Macintosh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Decision tree overview</vt:lpstr>
      <vt:lpstr>PowerPoint Presentation</vt:lpstr>
      <vt:lpstr>An example of a tree</vt:lpstr>
      <vt:lpstr>Decision tree basic</vt:lpstr>
      <vt:lpstr>Basic terminologies</vt:lpstr>
      <vt:lpstr>Binary tree -- criteria</vt:lpstr>
      <vt:lpstr>Our homework problem</vt:lpstr>
      <vt:lpstr>Proposed tree structure</vt:lpstr>
      <vt:lpstr>An example in the home work</vt:lpstr>
      <vt:lpstr>[ Female, Age &lt;9, sibling &lt;2.9]</vt:lpstr>
      <vt:lpstr>[ Male, Age &lt;9, sibling &lt;2.9]</vt:lpstr>
      <vt:lpstr>Requirement</vt:lpstr>
      <vt:lpstr>How do human language match the computer language</vt:lpstr>
      <vt:lpstr>The only possible explanation</vt:lpstr>
      <vt:lpstr>I think it is WRONG!</vt:lpstr>
      <vt:lpstr>In the end of the day</vt:lpstr>
      <vt:lpstr>Question 1: why all the results are NOT survived?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JY Li</dc:creator>
  <cp:lastModifiedBy>JY Li</cp:lastModifiedBy>
  <cp:revision>21</cp:revision>
  <dcterms:created xsi:type="dcterms:W3CDTF">2020-11-05T00:24:23Z</dcterms:created>
  <dcterms:modified xsi:type="dcterms:W3CDTF">2020-11-05T16:25:55Z</dcterms:modified>
</cp:coreProperties>
</file>