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82" r:id="rId2"/>
    <p:sldId id="306" r:id="rId3"/>
    <p:sldId id="284" r:id="rId4"/>
    <p:sldId id="301" r:id="rId5"/>
    <p:sldId id="310" r:id="rId6"/>
    <p:sldId id="265" r:id="rId7"/>
    <p:sldId id="267" r:id="rId8"/>
    <p:sldId id="266" r:id="rId9"/>
    <p:sldId id="292" r:id="rId10"/>
    <p:sldId id="311" r:id="rId11"/>
    <p:sldId id="273" r:id="rId12"/>
    <p:sldId id="274" r:id="rId13"/>
    <p:sldId id="312" r:id="rId14"/>
    <p:sldId id="308" r:id="rId15"/>
    <p:sldId id="313" r:id="rId16"/>
    <p:sldId id="309" r:id="rId17"/>
    <p:sldId id="314" r:id="rId18"/>
    <p:sldId id="318" r:id="rId19"/>
    <p:sldId id="323" r:id="rId20"/>
    <p:sldId id="321" r:id="rId21"/>
    <p:sldId id="324" r:id="rId22"/>
    <p:sldId id="326" r:id="rId23"/>
    <p:sldId id="325" r:id="rId24"/>
    <p:sldId id="319" r:id="rId25"/>
    <p:sldId id="320" r:id="rId26"/>
    <p:sldId id="315" r:id="rId27"/>
    <p:sldId id="322" r:id="rId28"/>
    <p:sldId id="316" r:id="rId29"/>
    <p:sldId id="317" r:id="rId30"/>
    <p:sldId id="307" r:id="rId31"/>
    <p:sldId id="305" r:id="rId32"/>
    <p:sldId id="283" r:id="rId33"/>
    <p:sldId id="285" r:id="rId34"/>
    <p:sldId id="286" r:id="rId35"/>
    <p:sldId id="287" r:id="rId36"/>
    <p:sldId id="288" r:id="rId37"/>
    <p:sldId id="289" r:id="rId38"/>
    <p:sldId id="290" r:id="rId39"/>
    <p:sldId id="291" r:id="rId40"/>
    <p:sldId id="293" r:id="rId41"/>
    <p:sldId id="294" r:id="rId42"/>
    <p:sldId id="295" r:id="rId43"/>
    <p:sldId id="296" r:id="rId44"/>
    <p:sldId id="297" r:id="rId45"/>
    <p:sldId id="298" r:id="rId46"/>
    <p:sldId id="299" r:id="rId47"/>
    <p:sldId id="300" r:id="rId48"/>
    <p:sldId id="263" r:id="rId49"/>
    <p:sldId id="264" r:id="rId50"/>
    <p:sldId id="268" r:id="rId51"/>
    <p:sldId id="269" r:id="rId52"/>
    <p:sldId id="270" r:id="rId53"/>
    <p:sldId id="256" r:id="rId54"/>
    <p:sldId id="258" r:id="rId55"/>
    <p:sldId id="259" r:id="rId56"/>
    <p:sldId id="271" r:id="rId57"/>
    <p:sldId id="275" r:id="rId58"/>
    <p:sldId id="280" r:id="rId59"/>
    <p:sldId id="276" r:id="rId60"/>
    <p:sldId id="277" r:id="rId61"/>
    <p:sldId id="278" r:id="rId62"/>
    <p:sldId id="279" r:id="rId63"/>
    <p:sldId id="281" r:id="rId64"/>
    <p:sldId id="302" r:id="rId65"/>
    <p:sldId id="303" r:id="rId66"/>
    <p:sldId id="30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42" y="-84"/>
      </p:cViewPr>
      <p:guideLst>
        <p:guide orient="horz" pos="2160"/>
        <p:guide pos="2880"/>
      </p:guideLst>
    </p:cSldViewPr>
  </p:slideViewPr>
  <p:notesTextViewPr>
    <p:cViewPr>
      <p:scale>
        <a:sx n="1" d="1"/>
        <a:sy n="1" d="1"/>
      </p:scale>
      <p:origin x="0" y="0"/>
    </p:cViewPr>
  </p:notesTextViewPr>
  <p:sorterViewPr>
    <p:cViewPr>
      <p:scale>
        <a:sx n="100" d="100"/>
        <a:sy n="100" d="100"/>
      </p:scale>
      <p:origin x="0" y="2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7C12A-3CDD-FF4A-9F90-E15CB567C633}" type="datetimeFigureOut">
              <a:rPr lang="en-US" smtClean="0"/>
              <a:t>5/6/2014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35CE77-D0C3-3041-BB92-C1410868516E}" type="slidenum">
              <a:rPr lang="en-US" smtClean="0"/>
              <a:t>‹#›</a:t>
            </a:fld>
            <a:endParaRPr lang="en-US"/>
          </a:p>
        </p:txBody>
      </p:sp>
    </p:spTree>
    <p:extLst>
      <p:ext uri="{BB962C8B-B14F-4D97-AF65-F5344CB8AC3E}">
        <p14:creationId xmlns:p14="http://schemas.microsoft.com/office/powerpoint/2010/main" val="39159284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1 DNA imaging data</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a:t>
            </a:fld>
            <a:endParaRPr lang="en-US"/>
          </a:p>
        </p:txBody>
      </p:sp>
    </p:spTree>
    <p:extLst>
      <p:ext uri="{BB962C8B-B14F-4D97-AF65-F5344CB8AC3E}">
        <p14:creationId xmlns:p14="http://schemas.microsoft.com/office/powerpoint/2010/main" val="21196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Data</a:t>
            </a:r>
            <a:r>
              <a:rPr lang="en-US" baseline="0" dirty="0" smtClean="0"/>
              <a:t> cleaning results from </a:t>
            </a:r>
            <a:r>
              <a:rPr lang="en-US" baseline="0" dirty="0" err="1" smtClean="0"/>
              <a:t>ExGCRn</a:t>
            </a:r>
            <a:r>
              <a:rPr lang="en-US" baseline="0" dirty="0" smtClean="0"/>
              <a:t> procedure</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19</a:t>
            </a:fld>
            <a:endParaRPr lang="en-US"/>
          </a:p>
        </p:txBody>
      </p:sp>
    </p:spTree>
    <p:extLst>
      <p:ext uri="{BB962C8B-B14F-4D97-AF65-F5344CB8AC3E}">
        <p14:creationId xmlns:p14="http://schemas.microsoft.com/office/powerpoint/2010/main" val="309472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Kernel</a:t>
            </a:r>
            <a:r>
              <a:rPr lang="en-US" baseline="0" dirty="0" smtClean="0"/>
              <a:t> density smoothed density plots on D.I. values </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64</a:t>
            </a:fld>
            <a:endParaRPr lang="en-US"/>
          </a:p>
        </p:txBody>
      </p:sp>
    </p:spTree>
    <p:extLst>
      <p:ext uri="{BB962C8B-B14F-4D97-AF65-F5344CB8AC3E}">
        <p14:creationId xmlns:p14="http://schemas.microsoft.com/office/powerpoint/2010/main" val="2747181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Data</a:t>
            </a:r>
            <a:r>
              <a:rPr lang="en-US" baseline="0" dirty="0" smtClean="0"/>
              <a:t> cleaning results from </a:t>
            </a:r>
            <a:r>
              <a:rPr lang="en-US" baseline="0" dirty="0" err="1" smtClean="0"/>
              <a:t>ExGCRn</a:t>
            </a:r>
            <a:r>
              <a:rPr lang="en-US" baseline="0" dirty="0" smtClean="0"/>
              <a:t> procedure</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65</a:t>
            </a:fld>
            <a:endParaRPr lang="en-US"/>
          </a:p>
        </p:txBody>
      </p:sp>
    </p:spTree>
    <p:extLst>
      <p:ext uri="{BB962C8B-B14F-4D97-AF65-F5344CB8AC3E}">
        <p14:creationId xmlns:p14="http://schemas.microsoft.com/office/powerpoint/2010/main" val="309472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3381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9593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37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68322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E9F20-9478-42F4-9FF4-33D5845E5FEA}" type="datetimeFigureOut">
              <a:rPr lang="en-US" smtClean="0"/>
              <a:t>5/6/2014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6478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E9F20-9478-42F4-9FF4-33D5845E5FEA}" type="datetimeFigureOut">
              <a:rPr lang="en-US" smtClean="0"/>
              <a:t>5/6/2014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755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E9F20-9478-42F4-9FF4-33D5845E5FEA}" type="datetimeFigureOut">
              <a:rPr lang="en-US" smtClean="0"/>
              <a:t>5/6/2014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2094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E9F20-9478-42F4-9FF4-33D5845E5FEA}" type="datetimeFigureOut">
              <a:rPr lang="en-US" smtClean="0"/>
              <a:t>5/6/2014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12308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9F20-9478-42F4-9FF4-33D5845E5FEA}" type="datetimeFigureOut">
              <a:rPr lang="en-US" smtClean="0"/>
              <a:t>5/6/2014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00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15608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3275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9F20-9478-42F4-9FF4-33D5845E5FEA}" type="datetimeFigureOut">
              <a:rPr lang="en-US" smtClean="0"/>
              <a:t>5/6/2014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C913B-DA4B-442C-812C-B230543FDBA7}" type="slidenum">
              <a:rPr lang="en-US" smtClean="0"/>
              <a:t>‹#›</a:t>
            </a:fld>
            <a:endParaRPr lang="en-US"/>
          </a:p>
        </p:txBody>
      </p:sp>
    </p:spTree>
    <p:extLst>
      <p:ext uri="{BB962C8B-B14F-4D97-AF65-F5344CB8AC3E}">
        <p14:creationId xmlns:p14="http://schemas.microsoft.com/office/powerpoint/2010/main" val="2747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6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0.jpe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Early Detection of Malignant and Pre-</a:t>
            </a:r>
            <a:r>
              <a:rPr lang="en-US" b="1" dirty="0" smtClean="0"/>
              <a:t>malignant</a:t>
            </a:r>
            <a:endParaRPr lang="en-US" dirty="0"/>
          </a:p>
        </p:txBody>
      </p:sp>
      <p:sp>
        <p:nvSpPr>
          <p:cNvPr id="3" name="Subtitle 2"/>
          <p:cNvSpPr>
            <a:spLocks noGrp="1"/>
          </p:cNvSpPr>
          <p:nvPr>
            <p:ph type="subTitle" idx="1"/>
          </p:nvPr>
        </p:nvSpPr>
        <p:spPr/>
        <p:txBody>
          <a:bodyPr/>
          <a:lstStyle/>
          <a:p>
            <a:r>
              <a:rPr lang="en-US" b="1" dirty="0" smtClean="0"/>
              <a:t>DNA </a:t>
            </a:r>
            <a:r>
              <a:rPr lang="en-US" b="1" dirty="0"/>
              <a:t>Image </a:t>
            </a:r>
            <a:r>
              <a:rPr lang="en-US" b="1" dirty="0" err="1"/>
              <a:t>Cytometry</a:t>
            </a:r>
            <a:endParaRPr lang="en-US" dirty="0" smtClean="0"/>
          </a:p>
          <a:p>
            <a:r>
              <a:rPr lang="en-US" dirty="0" smtClean="0"/>
              <a:t>Jianying Li</a:t>
            </a:r>
            <a:endParaRPr lang="en-US" dirty="0"/>
          </a:p>
        </p:txBody>
      </p:sp>
    </p:spTree>
    <p:extLst>
      <p:ext uri="{BB962C8B-B14F-4D97-AF65-F5344CB8AC3E}">
        <p14:creationId xmlns:p14="http://schemas.microsoft.com/office/powerpoint/2010/main" val="3100904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in the data analysis</a:t>
            </a:r>
            <a:endParaRPr lang="en-US" dirty="0"/>
          </a:p>
        </p:txBody>
      </p:sp>
      <p:sp>
        <p:nvSpPr>
          <p:cNvPr id="3" name="Content Placeholder 2"/>
          <p:cNvSpPr>
            <a:spLocks noGrp="1"/>
          </p:cNvSpPr>
          <p:nvPr>
            <p:ph idx="1"/>
          </p:nvPr>
        </p:nvSpPr>
        <p:spPr/>
        <p:txBody>
          <a:bodyPr/>
          <a:lstStyle/>
          <a:p>
            <a:r>
              <a:rPr lang="en-US" dirty="0" smtClean="0"/>
              <a:t>Mixture of three cell populations</a:t>
            </a:r>
          </a:p>
          <a:p>
            <a:pPr lvl="1"/>
            <a:r>
              <a:rPr lang="en-US" dirty="0" smtClean="0"/>
              <a:t>Normal cell population (diploid)</a:t>
            </a:r>
          </a:p>
          <a:p>
            <a:pPr lvl="1"/>
            <a:r>
              <a:rPr lang="en-US" dirty="0" smtClean="0"/>
              <a:t>Mitotic cell population (4n)</a:t>
            </a:r>
          </a:p>
          <a:p>
            <a:pPr lvl="1"/>
            <a:r>
              <a:rPr lang="en-US" dirty="0" smtClean="0"/>
              <a:t>Carcinoma (aneuploidy cell)</a:t>
            </a:r>
          </a:p>
          <a:p>
            <a:r>
              <a:rPr lang="en-US" dirty="0" smtClean="0"/>
              <a:t>Two non-informative cell populations take the main density</a:t>
            </a:r>
          </a:p>
          <a:p>
            <a:r>
              <a:rPr lang="en-US" dirty="0" smtClean="0"/>
              <a:t>Signal is largely washed out/saturated</a:t>
            </a:r>
          </a:p>
          <a:p>
            <a:r>
              <a:rPr lang="en-US" dirty="0" smtClean="0"/>
              <a:t>Extreme challenge with “OLK” samples  </a:t>
            </a:r>
            <a:endParaRPr lang="en-US" dirty="0"/>
          </a:p>
        </p:txBody>
      </p:sp>
    </p:spTree>
    <p:extLst>
      <p:ext uri="{BB962C8B-B14F-4D97-AF65-F5344CB8AC3E}">
        <p14:creationId xmlns:p14="http://schemas.microsoft.com/office/powerpoint/2010/main" val="29087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417757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913721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
        <p:nvSpPr>
          <p:cNvPr id="3" name="Oval 2"/>
          <p:cNvSpPr/>
          <p:nvPr/>
        </p:nvSpPr>
        <p:spPr>
          <a:xfrm>
            <a:off x="6389077" y="5093677"/>
            <a:ext cx="762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89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p>
        </p:txBody>
      </p:sp>
      <p:sp>
        <p:nvSpPr>
          <p:cNvPr id="3" name="Content Placeholder 2"/>
          <p:cNvSpPr>
            <a:spLocks noGrp="1"/>
          </p:cNvSpPr>
          <p:nvPr>
            <p:ph idx="1"/>
          </p:nvPr>
        </p:nvSpPr>
        <p:spPr/>
        <p:txBody>
          <a:bodyPr>
            <a:normAutofit fontScale="85000" lnSpcReduction="10000"/>
          </a:bodyPr>
          <a:lstStyle/>
          <a:p>
            <a:r>
              <a:rPr lang="en-US" b="1" i="1" dirty="0"/>
              <a:t>Expert </a:t>
            </a:r>
            <a:r>
              <a:rPr lang="en-US" b="1" i="1" dirty="0" smtClean="0"/>
              <a:t>input</a:t>
            </a:r>
          </a:p>
          <a:p>
            <a:pPr lvl="1"/>
            <a:r>
              <a:rPr lang="en-US" dirty="0" smtClean="0"/>
              <a:t>Param1</a:t>
            </a:r>
            <a:r>
              <a:rPr lang="en-US" dirty="0"/>
              <a:t>: Threshold for aneuploidy </a:t>
            </a:r>
            <a:r>
              <a:rPr lang="en-US" dirty="0" smtClean="0"/>
              <a:t>D.I.</a:t>
            </a:r>
            <a:endParaRPr lang="en-US" dirty="0"/>
          </a:p>
          <a:p>
            <a:pPr lvl="1"/>
            <a:r>
              <a:rPr lang="en-US" dirty="0" smtClean="0"/>
              <a:t>Param2</a:t>
            </a:r>
            <a:r>
              <a:rPr lang="en-US" dirty="0"/>
              <a:t>: Mean D.I. value for mitotic cell </a:t>
            </a:r>
            <a:r>
              <a:rPr lang="en-US" dirty="0" smtClean="0"/>
              <a:t>population</a:t>
            </a:r>
          </a:p>
          <a:p>
            <a:pPr lvl="1"/>
            <a:r>
              <a:rPr lang="en-US" dirty="0" smtClean="0"/>
              <a:t>Param3</a:t>
            </a:r>
            <a:r>
              <a:rPr lang="en-US" dirty="0"/>
              <a:t>: Standard deviation for mitotic and aneuploidy </a:t>
            </a:r>
            <a:r>
              <a:rPr lang="en-US" dirty="0" smtClean="0"/>
              <a:t>cell populations</a:t>
            </a:r>
          </a:p>
          <a:p>
            <a:pPr lvl="1"/>
            <a:r>
              <a:rPr lang="en-US" dirty="0" smtClean="0"/>
              <a:t>Param4</a:t>
            </a:r>
            <a:r>
              <a:rPr lang="en-US" dirty="0"/>
              <a:t>: Ratio of normal cell (both normal and mitotic) vs. aneuploidy when three populations </a:t>
            </a:r>
            <a:r>
              <a:rPr lang="en-US" dirty="0" smtClean="0"/>
              <a:t>observed</a:t>
            </a:r>
          </a:p>
          <a:p>
            <a:pPr lvl="1"/>
            <a:r>
              <a:rPr lang="en-US" dirty="0" smtClean="0"/>
              <a:t>Param5</a:t>
            </a:r>
            <a:r>
              <a:rPr lang="en-US" dirty="0"/>
              <a:t>: Ratio of normal cell (both normal and mitotic) vs. aneuploidy when no aneuploidy population </a:t>
            </a:r>
            <a:r>
              <a:rPr lang="en-US" dirty="0" smtClean="0"/>
              <a:t>observed</a:t>
            </a:r>
          </a:p>
          <a:p>
            <a:pPr lvl="1"/>
            <a:r>
              <a:rPr lang="en-US" dirty="0" smtClean="0"/>
              <a:t>Param6</a:t>
            </a:r>
            <a:r>
              <a:rPr lang="en-US" dirty="0"/>
              <a:t>: Ratio of normal cell vs. mitotic population when no aneuploidy population observed</a:t>
            </a:r>
          </a:p>
          <a:p>
            <a:endParaRPr lang="en-US" dirty="0"/>
          </a:p>
        </p:txBody>
      </p:sp>
    </p:spTree>
    <p:extLst>
      <p:ext uri="{BB962C8B-B14F-4D97-AF65-F5344CB8AC3E}">
        <p14:creationId xmlns:p14="http://schemas.microsoft.com/office/powerpoint/2010/main" val="918774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77500" lnSpcReduction="20000"/>
          </a:bodyPr>
          <a:lstStyle/>
          <a:p>
            <a:r>
              <a:rPr lang="en-US" b="1" i="1" dirty="0"/>
              <a:t>Data reconstruction</a:t>
            </a:r>
            <a:endParaRPr lang="en-US" dirty="0"/>
          </a:p>
          <a:p>
            <a:pPr lvl="1"/>
            <a:r>
              <a:rPr lang="en-US" dirty="0" smtClean="0"/>
              <a:t>The </a:t>
            </a:r>
            <a:r>
              <a:rPr lang="en-US" dirty="0"/>
              <a:t>reconstruction was handled according to the number of populations determined in the cleaning </a:t>
            </a:r>
            <a:r>
              <a:rPr lang="en-US" dirty="0" smtClean="0"/>
              <a:t>steps</a:t>
            </a:r>
          </a:p>
          <a:p>
            <a:pPr lvl="1"/>
            <a:r>
              <a:rPr lang="en-US" dirty="0" smtClean="0"/>
              <a:t>Step </a:t>
            </a:r>
            <a:r>
              <a:rPr lang="en-US" dirty="0"/>
              <a:t>1	If three populations were determined, a cap of “8” </a:t>
            </a:r>
            <a:r>
              <a:rPr lang="en-US" dirty="0" smtClean="0"/>
              <a:t>	was </a:t>
            </a:r>
            <a:r>
              <a:rPr lang="en-US" dirty="0"/>
              <a:t>applied for the D.I. </a:t>
            </a:r>
            <a:r>
              <a:rPr lang="en-US" dirty="0" smtClean="0"/>
              <a:t>values</a:t>
            </a:r>
          </a:p>
          <a:p>
            <a:pPr lvl="1"/>
            <a:r>
              <a:rPr lang="en-US" dirty="0" smtClean="0"/>
              <a:t>Step </a:t>
            </a:r>
            <a:r>
              <a:rPr lang="en-US" dirty="0"/>
              <a:t>2	Parameters either from the </a:t>
            </a:r>
            <a:r>
              <a:rPr lang="en-US" b="1" dirty="0"/>
              <a:t>expert input</a:t>
            </a:r>
            <a:r>
              <a:rPr lang="en-US" dirty="0"/>
              <a:t> or derived from the data itself were </a:t>
            </a:r>
            <a:r>
              <a:rPr lang="en-US" dirty="0" smtClean="0"/>
              <a:t>used</a:t>
            </a:r>
          </a:p>
          <a:p>
            <a:pPr lvl="1"/>
            <a:r>
              <a:rPr lang="en-US" dirty="0" smtClean="0"/>
              <a:t>Step </a:t>
            </a:r>
            <a:r>
              <a:rPr lang="en-US" dirty="0"/>
              <a:t>3	A heuristic cumulated density function was derived and used to guide the “random sampling” of the data </a:t>
            </a:r>
            <a:r>
              <a:rPr lang="en-US" dirty="0" smtClean="0"/>
              <a:t>points</a:t>
            </a:r>
          </a:p>
          <a:p>
            <a:pPr lvl="1"/>
            <a:r>
              <a:rPr lang="en-US" dirty="0" smtClean="0"/>
              <a:t>Step </a:t>
            </a:r>
            <a:r>
              <a:rPr lang="en-US" dirty="0"/>
              <a:t>4	The dataset was stretched/binned between [0, 8] on the D.I. axis. </a:t>
            </a:r>
            <a:endParaRPr lang="en-US" dirty="0" smtClean="0"/>
          </a:p>
          <a:p>
            <a:pPr lvl="1"/>
            <a:r>
              <a:rPr lang="en-US" dirty="0" smtClean="0"/>
              <a:t>The </a:t>
            </a:r>
            <a:r>
              <a:rPr lang="en-US" dirty="0"/>
              <a:t>density within each bin will be recorded as the measurement of that “variable</a:t>
            </a:r>
            <a:r>
              <a:rPr lang="en-US" dirty="0" smtClean="0"/>
              <a:t>”</a:t>
            </a:r>
          </a:p>
          <a:p>
            <a:pPr lvl="1"/>
            <a:r>
              <a:rPr lang="en-US" dirty="0" smtClean="0"/>
              <a:t>Any </a:t>
            </a:r>
            <a:r>
              <a:rPr lang="en-US" dirty="0"/>
              <a:t>missing values were replaced with 0.00001</a:t>
            </a:r>
          </a:p>
          <a:p>
            <a:endParaRPr lang="en-US" dirty="0"/>
          </a:p>
        </p:txBody>
      </p:sp>
    </p:spTree>
    <p:extLst>
      <p:ext uri="{BB962C8B-B14F-4D97-AF65-F5344CB8AC3E}">
        <p14:creationId xmlns:p14="http://schemas.microsoft.com/office/powerpoint/2010/main" val="320533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40000" lnSpcReduction="20000"/>
          </a:bodyPr>
          <a:lstStyle/>
          <a:p>
            <a:r>
              <a:rPr lang="en-US" b="1" i="1" dirty="0"/>
              <a:t>Stripping the normal </a:t>
            </a:r>
            <a:r>
              <a:rPr lang="en-US" b="1" i="1" dirty="0" smtClean="0"/>
              <a:t>population</a:t>
            </a:r>
            <a:endParaRPr lang="en-US" dirty="0"/>
          </a:p>
          <a:p>
            <a:pPr lvl="1"/>
            <a:r>
              <a:rPr lang="en-US" dirty="0" smtClean="0"/>
              <a:t>Step 1	 Derive </a:t>
            </a:r>
            <a:r>
              <a:rPr lang="en-US" dirty="0"/>
              <a:t>the probability density function with kernel density estimation smoothing </a:t>
            </a:r>
            <a:endParaRPr lang="en-US" dirty="0" smtClean="0"/>
          </a:p>
          <a:p>
            <a:pPr lvl="1"/>
            <a:r>
              <a:rPr lang="en-US" dirty="0" smtClean="0"/>
              <a:t>Step </a:t>
            </a:r>
            <a:r>
              <a:rPr lang="en-US" dirty="0"/>
              <a:t>2	Determine the mode of the normal cell population </a:t>
            </a:r>
            <a:endParaRPr lang="en-US" dirty="0" smtClean="0"/>
          </a:p>
          <a:p>
            <a:pPr lvl="1"/>
            <a:r>
              <a:rPr lang="en-US" dirty="0" smtClean="0"/>
              <a:t>Step </a:t>
            </a:r>
            <a:r>
              <a:rPr lang="en-US" dirty="0"/>
              <a:t>3	</a:t>
            </a:r>
            <a:endParaRPr lang="en-US" dirty="0" smtClean="0"/>
          </a:p>
          <a:p>
            <a:pPr lvl="2"/>
            <a:r>
              <a:rPr lang="en-US" dirty="0" smtClean="0"/>
              <a:t>(</a:t>
            </a:r>
            <a:r>
              <a:rPr lang="en-US" dirty="0"/>
              <a:t>a) Use the data to the left side of the </a:t>
            </a:r>
            <a:r>
              <a:rPr lang="en-US" dirty="0" smtClean="0"/>
              <a:t>mode</a:t>
            </a:r>
          </a:p>
          <a:p>
            <a:pPr lvl="2"/>
            <a:r>
              <a:rPr lang="en-US" dirty="0" smtClean="0"/>
              <a:t>(</a:t>
            </a:r>
            <a:r>
              <a:rPr lang="en-US" dirty="0"/>
              <a:t>b) Estimate the mean and standard deviation of the normal </a:t>
            </a:r>
            <a:r>
              <a:rPr lang="en-US" dirty="0" smtClean="0"/>
              <a:t>population</a:t>
            </a:r>
          </a:p>
          <a:p>
            <a:pPr lvl="1"/>
            <a:r>
              <a:rPr lang="en-US" dirty="0" smtClean="0"/>
              <a:t>Step </a:t>
            </a:r>
            <a:r>
              <a:rPr lang="en-US" dirty="0"/>
              <a:t>4	Remove the data point to the left the </a:t>
            </a:r>
            <a:r>
              <a:rPr lang="en-US" dirty="0" smtClean="0"/>
              <a:t>mode</a:t>
            </a:r>
          </a:p>
          <a:p>
            <a:pPr lvl="1"/>
            <a:r>
              <a:rPr lang="en-US" dirty="0" smtClean="0"/>
              <a:t>Step </a:t>
            </a:r>
            <a:r>
              <a:rPr lang="en-US" dirty="0"/>
              <a:t>5	</a:t>
            </a:r>
            <a:endParaRPr lang="en-US" dirty="0" smtClean="0"/>
          </a:p>
          <a:p>
            <a:pPr lvl="2"/>
            <a:r>
              <a:rPr lang="en-US" dirty="0" smtClean="0"/>
              <a:t>(</a:t>
            </a:r>
            <a:r>
              <a:rPr lang="en-US" dirty="0"/>
              <a:t>a) Find the symmetric subset of the data on the right of the </a:t>
            </a:r>
            <a:r>
              <a:rPr lang="en-US" dirty="0" smtClean="0"/>
              <a:t>mode</a:t>
            </a:r>
          </a:p>
          <a:p>
            <a:pPr lvl="2"/>
            <a:r>
              <a:rPr lang="en-US" dirty="0" smtClean="0"/>
              <a:t>(</a:t>
            </a:r>
            <a:r>
              <a:rPr lang="en-US" dirty="0"/>
              <a:t>b) Break the data on the right into equal </a:t>
            </a:r>
            <a:r>
              <a:rPr lang="en-US" b="1" dirty="0"/>
              <a:t>n</a:t>
            </a:r>
            <a:r>
              <a:rPr lang="en-US" dirty="0"/>
              <a:t> parts according to the KDE </a:t>
            </a:r>
            <a:r>
              <a:rPr lang="en-US" dirty="0" smtClean="0"/>
              <a:t>density</a:t>
            </a:r>
          </a:p>
          <a:p>
            <a:pPr marL="914400" lvl="2" indent="0">
              <a:buNone/>
            </a:pPr>
            <a:endParaRPr lang="en-US" dirty="0"/>
          </a:p>
          <a:p>
            <a:pPr lvl="1"/>
            <a:r>
              <a:rPr lang="en-US" b="1" i="1" dirty="0" err="1" smtClean="0"/>
              <a:t>Foreach</a:t>
            </a:r>
            <a:r>
              <a:rPr lang="en-US" dirty="0" smtClean="0"/>
              <a:t> </a:t>
            </a:r>
            <a:r>
              <a:rPr lang="en-US" dirty="0"/>
              <a:t>interval </a:t>
            </a:r>
          </a:p>
          <a:p>
            <a:pPr lvl="2"/>
            <a:r>
              <a:rPr lang="en-US" dirty="0" smtClean="0"/>
              <a:t>Derive </a:t>
            </a:r>
            <a:r>
              <a:rPr lang="en-US" dirty="0"/>
              <a:t>the theoretical number of data </a:t>
            </a:r>
            <a:r>
              <a:rPr lang="en-US" dirty="0" smtClean="0"/>
              <a:t>points</a:t>
            </a:r>
            <a:endParaRPr lang="en-US" dirty="0"/>
          </a:p>
          <a:p>
            <a:pPr lvl="2"/>
            <a:r>
              <a:rPr lang="en-US" dirty="0" smtClean="0"/>
              <a:t>Randomly </a:t>
            </a:r>
            <a:r>
              <a:rPr lang="en-US" dirty="0"/>
              <a:t>select candidate data points to be </a:t>
            </a:r>
            <a:r>
              <a:rPr lang="en-US" dirty="0" smtClean="0"/>
              <a:t>filtered</a:t>
            </a:r>
          </a:p>
          <a:p>
            <a:pPr lvl="2"/>
            <a:r>
              <a:rPr lang="en-US" dirty="0" smtClean="0"/>
              <a:t>Recover </a:t>
            </a:r>
            <a:r>
              <a:rPr lang="en-US" dirty="0"/>
              <a:t>missing data points due to rounding errors</a:t>
            </a:r>
          </a:p>
          <a:p>
            <a:pPr lvl="1"/>
            <a:r>
              <a:rPr lang="en-US" dirty="0" smtClean="0"/>
              <a:t>End </a:t>
            </a:r>
            <a:r>
              <a:rPr lang="en-US" dirty="0"/>
              <a:t>of</a:t>
            </a:r>
            <a:r>
              <a:rPr lang="en-US" b="1" i="1" dirty="0"/>
              <a:t> </a:t>
            </a:r>
            <a:r>
              <a:rPr lang="en-US" b="1" i="1" dirty="0" err="1"/>
              <a:t>foreach</a:t>
            </a:r>
            <a:r>
              <a:rPr lang="en-US" dirty="0"/>
              <a:t> </a:t>
            </a:r>
            <a:r>
              <a:rPr lang="en-US" dirty="0" smtClean="0"/>
              <a:t>loop</a:t>
            </a:r>
          </a:p>
          <a:p>
            <a:pPr marL="457200" lvl="1" indent="0">
              <a:buNone/>
            </a:pPr>
            <a:endParaRPr lang="en-US" dirty="0" smtClean="0"/>
          </a:p>
          <a:p>
            <a:pPr lvl="1"/>
            <a:r>
              <a:rPr lang="en-US" dirty="0" smtClean="0"/>
              <a:t>Step </a:t>
            </a:r>
            <a:r>
              <a:rPr lang="en-US" dirty="0"/>
              <a:t>6   --&gt; go back to step 1 and evaluate the stripping efficiency</a:t>
            </a:r>
          </a:p>
          <a:p>
            <a:pPr lvl="1"/>
            <a:r>
              <a:rPr lang="en-US" b="1" i="1" dirty="0" smtClean="0"/>
              <a:t>If</a:t>
            </a:r>
            <a:r>
              <a:rPr lang="en-US" i="1" dirty="0" smtClean="0"/>
              <a:t> </a:t>
            </a:r>
            <a:r>
              <a:rPr lang="en-US" dirty="0"/>
              <a:t>the first left most mode is less than the threshold</a:t>
            </a:r>
          </a:p>
          <a:p>
            <a:pPr lvl="2"/>
            <a:r>
              <a:rPr lang="en-US" dirty="0" smtClean="0"/>
              <a:t>Redo </a:t>
            </a:r>
            <a:r>
              <a:rPr lang="en-US" dirty="0"/>
              <a:t>step 2 – step 6</a:t>
            </a:r>
          </a:p>
          <a:p>
            <a:pPr lvl="1"/>
            <a:r>
              <a:rPr lang="en-US" b="1" i="1" dirty="0" smtClean="0"/>
              <a:t>Else </a:t>
            </a:r>
            <a:endParaRPr lang="en-US" dirty="0"/>
          </a:p>
          <a:p>
            <a:r>
              <a:rPr lang="en-US" dirty="0"/>
              <a:t>Finish stripping the normal population</a:t>
            </a:r>
          </a:p>
          <a:p>
            <a:r>
              <a:rPr lang="en-US" dirty="0"/>
              <a:t>Compute the mean and standard deviation from the stripped first population only</a:t>
            </a:r>
          </a:p>
          <a:p>
            <a:r>
              <a:rPr lang="en-US" dirty="0"/>
              <a:t>Store number of data points filtered</a:t>
            </a:r>
          </a:p>
          <a:p>
            <a:endParaRPr lang="en-US" dirty="0"/>
          </a:p>
        </p:txBody>
      </p:sp>
    </p:spTree>
    <p:extLst>
      <p:ext uri="{BB962C8B-B14F-4D97-AF65-F5344CB8AC3E}">
        <p14:creationId xmlns:p14="http://schemas.microsoft.com/office/powerpoint/2010/main" val="4284084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510622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70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5065" y="1541722"/>
            <a:ext cx="4657292" cy="3995428"/>
            <a:chOff x="533400" y="101872"/>
            <a:chExt cx="7238999" cy="652276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233361"/>
              <a:ext cx="6400800" cy="6391276"/>
            </a:xfrm>
            <a:prstGeom prst="rect">
              <a:avLst/>
            </a:prstGeom>
          </p:spPr>
        </p:pic>
        <p:grpSp>
          <p:nvGrpSpPr>
            <p:cNvPr id="6" name="Group 5"/>
            <p:cNvGrpSpPr/>
            <p:nvPr/>
          </p:nvGrpSpPr>
          <p:grpSpPr>
            <a:xfrm>
              <a:off x="1418700" y="101872"/>
              <a:ext cx="1944491" cy="1061910"/>
              <a:chOff x="1418700" y="101872"/>
              <a:chExt cx="1944491" cy="1061910"/>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18700" y="101872"/>
                <a:ext cx="841922" cy="475741"/>
              </a:xfrm>
              <a:prstGeom prst="rect">
                <a:avLst/>
              </a:prstGeom>
              <a:noFill/>
            </p:spPr>
            <p:txBody>
              <a:bodyPr wrap="none" rtlCol="0">
                <a:spAutoFit/>
              </a:bodyPr>
              <a:lstStyle/>
              <a:p>
                <a:r>
                  <a:rPr lang="en-US" sz="1200" dirty="0" smtClean="0"/>
                  <a:t>1.02</a:t>
                </a:r>
                <a:endParaRPr lang="en-US" sz="1200" dirty="0"/>
              </a:p>
            </p:txBody>
          </p:sp>
        </p:grpSp>
        <p:grpSp>
          <p:nvGrpSpPr>
            <p:cNvPr id="13" name="Group 12"/>
            <p:cNvGrpSpPr/>
            <p:nvPr/>
          </p:nvGrpSpPr>
          <p:grpSpPr>
            <a:xfrm>
              <a:off x="4267200" y="3289993"/>
              <a:ext cx="1369552" cy="977207"/>
              <a:chOff x="4267200" y="3289993"/>
              <a:chExt cx="1369552" cy="977207"/>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289993"/>
                <a:ext cx="841922" cy="475741"/>
              </a:xfrm>
              <a:prstGeom prst="rect">
                <a:avLst/>
              </a:prstGeom>
              <a:noFill/>
            </p:spPr>
            <p:txBody>
              <a:bodyPr wrap="none" rtlCol="0">
                <a:spAutoFit/>
              </a:bodyPr>
              <a:lstStyle/>
              <a:p>
                <a:r>
                  <a:rPr lang="en-US" sz="1200" dirty="0" smtClean="0"/>
                  <a:t>1.79</a:t>
                </a:r>
                <a:endParaRPr lang="en-US" sz="1200" dirty="0"/>
              </a:p>
            </p:txBody>
          </p:sp>
        </p:grpSp>
        <p:grpSp>
          <p:nvGrpSpPr>
            <p:cNvPr id="21" name="Group 20"/>
            <p:cNvGrpSpPr/>
            <p:nvPr/>
          </p:nvGrpSpPr>
          <p:grpSpPr>
            <a:xfrm>
              <a:off x="5528648" y="4320730"/>
              <a:ext cx="2118627" cy="1241870"/>
              <a:chOff x="5528648" y="4320730"/>
              <a:chExt cx="2118627" cy="1241870"/>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8648" y="4320730"/>
                <a:ext cx="2118627" cy="475741"/>
              </a:xfrm>
              <a:prstGeom prst="rect">
                <a:avLst/>
              </a:prstGeom>
              <a:noFill/>
            </p:spPr>
            <p:txBody>
              <a:bodyPr wrap="none" rtlCol="0">
                <a:spAutoFit/>
              </a:bodyPr>
              <a:lstStyle/>
              <a:p>
                <a:r>
                  <a:rPr lang="en-US" sz="1200" dirty="0" smtClean="0"/>
                  <a:t>3.25, 3.57, 3.99</a:t>
                </a:r>
                <a:endParaRPr lang="en-US" sz="1200" dirty="0"/>
              </a:p>
            </p:txBody>
          </p:sp>
        </p:grpSp>
        <p:grpSp>
          <p:nvGrpSpPr>
            <p:cNvPr id="26" name="Group 25"/>
            <p:cNvGrpSpPr/>
            <p:nvPr/>
          </p:nvGrpSpPr>
          <p:grpSpPr>
            <a:xfrm>
              <a:off x="533400" y="3853934"/>
              <a:ext cx="2829791" cy="475740"/>
              <a:chOff x="533400" y="3853934"/>
              <a:chExt cx="2829791" cy="475740"/>
            </a:xfrm>
          </p:grpSpPr>
          <p:cxnSp>
            <p:nvCxnSpPr>
              <p:cNvPr id="23" name="Straight Arrow Connector 22"/>
              <p:cNvCxnSpPr>
                <a:stCxn id="24" idx="3"/>
              </p:cNvCxnSpPr>
              <p:nvPr/>
            </p:nvCxnSpPr>
            <p:spPr>
              <a:xfrm flipV="1">
                <a:off x="1448864" y="4038601"/>
                <a:ext cx="1914327" cy="5320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915464" cy="475740"/>
              </a:xfrm>
              <a:prstGeom prst="rect">
                <a:avLst/>
              </a:prstGeom>
              <a:noFill/>
            </p:spPr>
            <p:txBody>
              <a:bodyPr wrap="none" rtlCol="0">
                <a:spAutoFit/>
              </a:bodyPr>
              <a:lstStyle/>
              <a:p>
                <a:r>
                  <a:rPr lang="en-US" sz="1200" dirty="0" smtClean="0"/>
                  <a:t>1788</a:t>
                </a:r>
                <a:endParaRPr lang="en-US" sz="1200" dirty="0"/>
              </a:p>
            </p:txBody>
          </p:sp>
        </p:grpSp>
      </p:grpSp>
      <p:grpSp>
        <p:nvGrpSpPr>
          <p:cNvPr id="22" name="Group 21"/>
          <p:cNvGrpSpPr/>
          <p:nvPr/>
        </p:nvGrpSpPr>
        <p:grpSpPr>
          <a:xfrm>
            <a:off x="4816548" y="1631103"/>
            <a:ext cx="4227404" cy="3914914"/>
            <a:chOff x="1361209" y="81190"/>
            <a:chExt cx="6710596" cy="6700610"/>
          </a:xfrm>
        </p:grpSpPr>
        <p:grpSp>
          <p:nvGrpSpPr>
            <p:cNvPr id="25" name="Group 24"/>
            <p:cNvGrpSpPr/>
            <p:nvPr/>
          </p:nvGrpSpPr>
          <p:grpSpPr>
            <a:xfrm>
              <a:off x="1361209" y="81190"/>
              <a:ext cx="6710596" cy="6700610"/>
              <a:chOff x="1361209" y="81190"/>
              <a:chExt cx="6710596" cy="6700610"/>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476010" y="3678596"/>
              <a:ext cx="1415276" cy="1049814"/>
              <a:chOff x="4267200" y="3217386"/>
              <a:chExt cx="1415276" cy="1049814"/>
            </a:xfrm>
          </p:grpSpPr>
          <p:cxnSp>
            <p:nvCxnSpPr>
              <p:cNvPr id="30" name="Straight Arrow Connector 29"/>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11709" y="3217386"/>
                <a:ext cx="870767" cy="579455"/>
              </a:xfrm>
              <a:prstGeom prst="rect">
                <a:avLst/>
              </a:prstGeom>
              <a:noFill/>
            </p:spPr>
            <p:txBody>
              <a:bodyPr wrap="none" rtlCol="0">
                <a:spAutoFit/>
              </a:bodyPr>
              <a:lstStyle/>
              <a:p>
                <a:r>
                  <a:rPr lang="en-US" sz="1600" dirty="0" smtClean="0"/>
                  <a:t>3.33</a:t>
                </a:r>
                <a:endParaRPr lang="en-US" sz="1600" dirty="0"/>
              </a:p>
            </p:txBody>
          </p:sp>
        </p:grpSp>
        <p:cxnSp>
          <p:nvCxnSpPr>
            <p:cNvPr id="28" name="Straight Arrow Connector 27"/>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791" y="1360937"/>
              <a:ext cx="870767" cy="579455"/>
            </a:xfrm>
            <a:prstGeom prst="rect">
              <a:avLst/>
            </a:prstGeom>
            <a:noFill/>
          </p:spPr>
          <p:txBody>
            <a:bodyPr wrap="none" rtlCol="0">
              <a:spAutoFit/>
            </a:bodyPr>
            <a:lstStyle/>
            <a:p>
              <a:r>
                <a:rPr lang="en-US" sz="1600" dirty="0" smtClean="0"/>
                <a:t>2.00</a:t>
              </a:r>
              <a:endParaRPr lang="en-US" sz="1600" dirty="0"/>
            </a:p>
          </p:txBody>
        </p:sp>
      </p:grpSp>
    </p:spTree>
    <p:extLst>
      <p:ext uri="{BB962C8B-B14F-4D97-AF65-F5344CB8AC3E}">
        <p14:creationId xmlns:p14="http://schemas.microsoft.com/office/powerpoint/2010/main" val="2572402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Nucleus DNA staining for early detection</a:t>
            </a:r>
          </a:p>
          <a:p>
            <a:r>
              <a:rPr lang="en-US" dirty="0" smtClean="0"/>
              <a:t>Understand the data distribution nature</a:t>
            </a:r>
          </a:p>
          <a:p>
            <a:r>
              <a:rPr lang="en-US" b="1" dirty="0" smtClean="0"/>
              <a:t>Ex</a:t>
            </a:r>
            <a:r>
              <a:rPr lang="en-US" dirty="0" smtClean="0"/>
              <a:t>pert </a:t>
            </a:r>
            <a:r>
              <a:rPr lang="en-US" b="1" dirty="0"/>
              <a:t>G</a:t>
            </a:r>
            <a:r>
              <a:rPr lang="en-US" dirty="0"/>
              <a:t>uided Data </a:t>
            </a:r>
            <a:r>
              <a:rPr lang="en-US" b="1" dirty="0"/>
              <a:t>C</a:t>
            </a:r>
            <a:r>
              <a:rPr lang="en-US" dirty="0"/>
              <a:t>leaning and </a:t>
            </a:r>
            <a:r>
              <a:rPr lang="en-US" b="1" dirty="0"/>
              <a:t>R</a:t>
            </a:r>
            <a:r>
              <a:rPr lang="en-US" dirty="0"/>
              <a:t>econstructio</a:t>
            </a:r>
            <a:r>
              <a:rPr lang="en-US" b="1" dirty="0"/>
              <a:t>n </a:t>
            </a:r>
            <a:r>
              <a:rPr lang="en-US" dirty="0"/>
              <a:t>(</a:t>
            </a:r>
            <a:r>
              <a:rPr lang="en-US" b="1" dirty="0" err="1"/>
              <a:t>ExGCRn</a:t>
            </a:r>
            <a:r>
              <a:rPr lang="en-US" dirty="0"/>
              <a:t>) </a:t>
            </a:r>
            <a:endParaRPr lang="en-US" dirty="0" smtClean="0"/>
          </a:p>
          <a:p>
            <a:r>
              <a:rPr lang="en-US" dirty="0" smtClean="0"/>
              <a:t>Stretching the prediction modeling</a:t>
            </a:r>
          </a:p>
          <a:p>
            <a:r>
              <a:rPr lang="en-US" dirty="0" smtClean="0"/>
              <a:t>Integrating extra domain information</a:t>
            </a:r>
          </a:p>
          <a:p>
            <a:r>
              <a:rPr lang="en-US" dirty="0" smtClean="0"/>
              <a:t>Empower the patient</a:t>
            </a:r>
          </a:p>
          <a:p>
            <a:r>
              <a:rPr lang="en-US" dirty="0" smtClean="0"/>
              <a:t>Moving toward the standardization</a:t>
            </a:r>
            <a:endParaRPr lang="en-US" dirty="0"/>
          </a:p>
        </p:txBody>
      </p:sp>
    </p:spTree>
    <p:extLst>
      <p:ext uri="{BB962C8B-B14F-4D97-AF65-F5344CB8AC3E}">
        <p14:creationId xmlns:p14="http://schemas.microsoft.com/office/powerpoint/2010/main" val="586842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clinical outcome</a:t>
            </a:r>
            <a:endParaRPr lang="en-US" dirty="0"/>
          </a:p>
        </p:txBody>
      </p:sp>
      <p:sp>
        <p:nvSpPr>
          <p:cNvPr id="3" name="Content Placeholder 2"/>
          <p:cNvSpPr>
            <a:spLocks noGrp="1"/>
          </p:cNvSpPr>
          <p:nvPr>
            <p:ph idx="1"/>
          </p:nvPr>
        </p:nvSpPr>
        <p:spPr/>
        <p:txBody>
          <a:bodyPr/>
          <a:lstStyle/>
          <a:p>
            <a:r>
              <a:rPr lang="en-US" dirty="0" smtClean="0"/>
              <a:t>Newly formulated dataset (</a:t>
            </a:r>
            <a:r>
              <a:rPr lang="en-US" b="1" dirty="0" err="1" smtClean="0"/>
              <a:t>ExGCRn</a:t>
            </a:r>
            <a:r>
              <a:rPr lang="en-US" b="1" dirty="0" smtClean="0"/>
              <a:t>)</a:t>
            </a:r>
          </a:p>
          <a:p>
            <a:r>
              <a:rPr lang="en-US" dirty="0" smtClean="0"/>
              <a:t>Stretched statistical models</a:t>
            </a:r>
          </a:p>
          <a:p>
            <a:pPr lvl="1"/>
            <a:r>
              <a:rPr lang="en-US" dirty="0" smtClean="0"/>
              <a:t>Tested out models with various prediction power</a:t>
            </a:r>
          </a:p>
          <a:p>
            <a:pPr lvl="1"/>
            <a:r>
              <a:rPr lang="en-US" dirty="0" smtClean="0"/>
              <a:t>Optimized the parameter setting</a:t>
            </a:r>
          </a:p>
          <a:p>
            <a:pPr lvl="1"/>
            <a:r>
              <a:rPr lang="en-US" dirty="0" smtClean="0"/>
              <a:t>Evaluated model performance</a:t>
            </a:r>
          </a:p>
          <a:p>
            <a:r>
              <a:rPr lang="en-US" dirty="0" smtClean="0"/>
              <a:t>Prediction results</a:t>
            </a:r>
          </a:p>
          <a:p>
            <a:r>
              <a:rPr lang="en-US" dirty="0" smtClean="0"/>
              <a:t>Clinical outcome and further implementation</a:t>
            </a:r>
          </a:p>
          <a:p>
            <a:r>
              <a:rPr lang="en-US" dirty="0" smtClean="0"/>
              <a:t>R -- Caret package used</a:t>
            </a:r>
            <a:endParaRPr lang="en-US" dirty="0"/>
          </a:p>
        </p:txBody>
      </p:sp>
    </p:spTree>
    <p:extLst>
      <p:ext uri="{BB962C8B-B14F-4D97-AF65-F5344CB8AC3E}">
        <p14:creationId xmlns:p14="http://schemas.microsoft.com/office/powerpoint/2010/main" val="109716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Get a few model explaining</a:t>
            </a:r>
            <a:endParaRPr lang="en-US" dirty="0"/>
          </a:p>
        </p:txBody>
      </p:sp>
    </p:spTree>
    <p:extLst>
      <p:ext uri="{BB962C8B-B14F-4D97-AF65-F5344CB8AC3E}">
        <p14:creationId xmlns:p14="http://schemas.microsoft.com/office/powerpoint/2010/main" val="3062026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maximize the margin</a:t>
            </a:r>
            <a:endParaRPr lang="en-US" dirty="0"/>
          </a:p>
        </p:txBody>
      </p:sp>
      <p:pic>
        <p:nvPicPr>
          <p:cNvPr id="3" name="Picture 2"/>
          <p:cNvPicPr>
            <a:picLocks noChangeAspect="1"/>
          </p:cNvPicPr>
          <p:nvPr/>
        </p:nvPicPr>
        <p:blipFill>
          <a:blip r:embed="rId2"/>
          <a:stretch>
            <a:fillRect/>
          </a:stretch>
        </p:blipFill>
        <p:spPr>
          <a:xfrm>
            <a:off x="0" y="1905000"/>
            <a:ext cx="3810000" cy="3733800"/>
          </a:xfrm>
          <a:prstGeom prst="rect">
            <a:avLst/>
          </a:prstGeom>
        </p:spPr>
      </p:pic>
      <p:pic>
        <p:nvPicPr>
          <p:cNvPr id="4" name="Picture 3"/>
          <p:cNvPicPr>
            <a:picLocks noChangeAspect="1"/>
          </p:cNvPicPr>
          <p:nvPr/>
        </p:nvPicPr>
        <p:blipFill>
          <a:blip r:embed="rId3"/>
          <a:stretch>
            <a:fillRect/>
          </a:stretch>
        </p:blipFill>
        <p:spPr>
          <a:xfrm>
            <a:off x="4876800" y="1916870"/>
            <a:ext cx="3810000" cy="3759200"/>
          </a:xfrm>
          <a:prstGeom prst="rect">
            <a:avLst/>
          </a:prstGeom>
        </p:spPr>
      </p:pic>
    </p:spTree>
    <p:extLst>
      <p:ext uri="{BB962C8B-B14F-4D97-AF65-F5344CB8AC3E}">
        <p14:creationId xmlns:p14="http://schemas.microsoft.com/office/powerpoint/2010/main" val="2266924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Roc curves..</a:t>
            </a:r>
            <a:endParaRPr lang="en-US" dirty="0"/>
          </a:p>
        </p:txBody>
      </p:sp>
    </p:spTree>
    <p:extLst>
      <p:ext uri="{BB962C8B-B14F-4D97-AF65-F5344CB8AC3E}">
        <p14:creationId xmlns:p14="http://schemas.microsoft.com/office/powerpoint/2010/main" val="104899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3" name="Group 2"/>
          <p:cNvGrpSpPr/>
          <p:nvPr/>
        </p:nvGrpSpPr>
        <p:grpSpPr>
          <a:xfrm>
            <a:off x="5462155" y="4281054"/>
            <a:ext cx="1632178" cy="1205346"/>
            <a:chOff x="5645726" y="4357254"/>
            <a:chExt cx="1632178" cy="1205346"/>
          </a:xfrm>
        </p:grpSpPr>
        <p:cxnSp>
          <p:nvCxnSpPr>
            <p:cNvPr id="4" name="Straight Arrow Connector 3"/>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5371"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11" name="Group 10"/>
          <p:cNvGrpSpPr/>
          <p:nvPr/>
        </p:nvGrpSpPr>
        <p:grpSpPr>
          <a:xfrm>
            <a:off x="228600" y="2289463"/>
            <a:ext cx="2428009" cy="1814946"/>
            <a:chOff x="228600" y="2289463"/>
            <a:chExt cx="2428009" cy="1814946"/>
          </a:xfrm>
        </p:grpSpPr>
        <p:cxnSp>
          <p:nvCxnSpPr>
            <p:cNvPr id="9" name="Straight Arrow Connector 8"/>
            <p:cNvCxnSpPr/>
            <p:nvPr/>
          </p:nvCxnSpPr>
          <p:spPr>
            <a:xfrm>
              <a:off x="1208809" y="2656609"/>
              <a:ext cx="14478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9463"/>
              <a:ext cx="1258999" cy="369332"/>
            </a:xfrm>
            <a:prstGeom prst="rect">
              <a:avLst/>
            </a:prstGeom>
            <a:noFill/>
          </p:spPr>
          <p:txBody>
            <a:bodyPr wrap="none" rtlCol="0">
              <a:spAutoFit/>
            </a:bodyPr>
            <a:lstStyle/>
            <a:p>
              <a:r>
                <a:rPr lang="en-US" dirty="0" smtClean="0"/>
                <a:t>The artifact</a:t>
              </a:r>
              <a:endParaRPr lang="en-US" dirty="0"/>
            </a:p>
          </p:txBody>
        </p:sp>
      </p:grpSp>
    </p:spTree>
    <p:extLst>
      <p:ext uri="{BB962C8B-B14F-4D97-AF65-F5344CB8AC3E}">
        <p14:creationId xmlns:p14="http://schemas.microsoft.com/office/powerpoint/2010/main" val="92758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1209" y="81190"/>
            <a:ext cx="6710596" cy="6700610"/>
            <a:chOff x="1361209" y="81190"/>
            <a:chExt cx="6710596" cy="670061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5476010" y="3805989"/>
            <a:ext cx="1121062" cy="922421"/>
            <a:chOff x="4267200" y="3344779"/>
            <a:chExt cx="1121062" cy="922421"/>
          </a:xfrm>
        </p:grpSpPr>
        <p:cxnSp>
          <p:nvCxnSpPr>
            <p:cNvPr id="7" name="Straight Arrow Connector 6"/>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4830" y="3344779"/>
              <a:ext cx="593432" cy="369332"/>
            </a:xfrm>
            <a:prstGeom prst="rect">
              <a:avLst/>
            </a:prstGeom>
            <a:noFill/>
          </p:spPr>
          <p:txBody>
            <a:bodyPr wrap="none" rtlCol="0">
              <a:spAutoFit/>
            </a:bodyPr>
            <a:lstStyle/>
            <a:p>
              <a:r>
                <a:rPr lang="en-US" dirty="0" smtClean="0"/>
                <a:t>3.33</a:t>
              </a:r>
              <a:endParaRPr lang="en-US" dirty="0"/>
            </a:p>
          </p:txBody>
        </p:sp>
      </p:grpSp>
      <p:cxnSp>
        <p:nvCxnSpPr>
          <p:cNvPr id="9" name="Straight Arrow Connector 8"/>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791" y="1579326"/>
            <a:ext cx="593432" cy="369332"/>
          </a:xfrm>
          <a:prstGeom prst="rect">
            <a:avLst/>
          </a:prstGeom>
          <a:noFill/>
        </p:spPr>
        <p:txBody>
          <a:bodyPr wrap="none" rtlCol="0">
            <a:spAutoFit/>
          </a:bodyPr>
          <a:lstStyle/>
          <a:p>
            <a:r>
              <a:rPr lang="en-US" dirty="0" smtClean="0"/>
              <a:t>2.00</a:t>
            </a:r>
            <a:endParaRPr lang="en-US" dirty="0"/>
          </a:p>
        </p:txBody>
      </p:sp>
    </p:spTree>
    <p:extLst>
      <p:ext uri="{BB962C8B-B14F-4D97-AF65-F5344CB8AC3E}">
        <p14:creationId xmlns:p14="http://schemas.microsoft.com/office/powerpoint/2010/main" val="30492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6" name="Group 5"/>
          <p:cNvGrpSpPr/>
          <p:nvPr/>
        </p:nvGrpSpPr>
        <p:grpSpPr>
          <a:xfrm>
            <a:off x="1574804" y="120134"/>
            <a:ext cx="1788387" cy="1043648"/>
            <a:chOff x="1574804" y="120134"/>
            <a:chExt cx="1788387" cy="1043648"/>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74804" y="120134"/>
              <a:ext cx="593432" cy="369332"/>
            </a:xfrm>
            <a:prstGeom prst="rect">
              <a:avLst/>
            </a:prstGeom>
            <a:noFill/>
          </p:spPr>
          <p:txBody>
            <a:bodyPr wrap="none" rtlCol="0">
              <a:spAutoFit/>
            </a:bodyPr>
            <a:lstStyle/>
            <a:p>
              <a:r>
                <a:rPr lang="en-US" dirty="0" smtClean="0"/>
                <a:t>1.02</a:t>
              </a:r>
              <a:endParaRPr lang="en-US" dirty="0"/>
            </a:p>
          </p:txBody>
        </p:sp>
      </p:grpSp>
      <p:grpSp>
        <p:nvGrpSpPr>
          <p:cNvPr id="13" name="Group 12"/>
          <p:cNvGrpSpPr/>
          <p:nvPr/>
        </p:nvGrpSpPr>
        <p:grpSpPr>
          <a:xfrm>
            <a:off x="4267200" y="3344779"/>
            <a:ext cx="1121062" cy="922421"/>
            <a:chOff x="4267200" y="3344779"/>
            <a:chExt cx="1121062" cy="922421"/>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344779"/>
              <a:ext cx="593432" cy="369332"/>
            </a:xfrm>
            <a:prstGeom prst="rect">
              <a:avLst/>
            </a:prstGeom>
            <a:noFill/>
          </p:spPr>
          <p:txBody>
            <a:bodyPr wrap="none" rtlCol="0">
              <a:spAutoFit/>
            </a:bodyPr>
            <a:lstStyle/>
            <a:p>
              <a:r>
                <a:rPr lang="en-US" dirty="0" smtClean="0"/>
                <a:t>1.79</a:t>
              </a:r>
              <a:endParaRPr lang="en-US" dirty="0"/>
            </a:p>
          </p:txBody>
        </p:sp>
      </p:grpSp>
      <p:grpSp>
        <p:nvGrpSpPr>
          <p:cNvPr id="21" name="Group 20"/>
          <p:cNvGrpSpPr/>
          <p:nvPr/>
        </p:nvGrpSpPr>
        <p:grpSpPr>
          <a:xfrm>
            <a:off x="5645726" y="4357254"/>
            <a:ext cx="1632178" cy="1205346"/>
            <a:chOff x="5645726" y="4357254"/>
            <a:chExt cx="1632178" cy="1205346"/>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26" name="Group 25"/>
          <p:cNvGrpSpPr/>
          <p:nvPr/>
        </p:nvGrpSpPr>
        <p:grpSpPr>
          <a:xfrm>
            <a:off x="533400" y="3853934"/>
            <a:ext cx="2829791" cy="369332"/>
            <a:chOff x="533400" y="3853934"/>
            <a:chExt cx="2829791" cy="369332"/>
          </a:xfrm>
        </p:grpSpPr>
        <p:cxnSp>
          <p:nvCxnSpPr>
            <p:cNvPr id="23" name="Straight Arrow Connector 22"/>
            <p:cNvCxnSpPr>
              <a:stCxn id="24" idx="3"/>
            </p:cNvCxnSpPr>
            <p:nvPr/>
          </p:nvCxnSpPr>
          <p:spPr>
            <a:xfrm>
              <a:off x="1186143" y="4038600"/>
              <a:ext cx="2177048"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652743" cy="369332"/>
            </a:xfrm>
            <a:prstGeom prst="rect">
              <a:avLst/>
            </a:prstGeom>
            <a:noFill/>
          </p:spPr>
          <p:txBody>
            <a:bodyPr wrap="none" rtlCol="0">
              <a:spAutoFit/>
            </a:bodyPr>
            <a:lstStyle/>
            <a:p>
              <a:r>
                <a:rPr lang="en-US" dirty="0" smtClean="0"/>
                <a:t>1788</a:t>
              </a:r>
              <a:endParaRPr lang="en-US" dirty="0"/>
            </a:p>
          </p:txBody>
        </p:sp>
      </p:grpSp>
    </p:spTree>
    <p:extLst>
      <p:ext uri="{BB962C8B-B14F-4D97-AF65-F5344CB8AC3E}">
        <p14:creationId xmlns:p14="http://schemas.microsoft.com/office/powerpoint/2010/main" val="59741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Extra slides here and 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6085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18" y="997528"/>
            <a:ext cx="1981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137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Stripping a population from a mixture </a:t>
            </a:r>
            <a:br>
              <a:rPr lang="en-US" dirty="0" smtClean="0"/>
            </a:br>
            <a:r>
              <a:rPr lang="en-US" dirty="0" smtClean="0"/>
              <a:t>--from left to right</a:t>
            </a:r>
            <a:endParaRPr lang="en-US" dirty="0"/>
          </a:p>
        </p:txBody>
      </p:sp>
      <p:sp>
        <p:nvSpPr>
          <p:cNvPr id="3" name="Content Placeholder 2"/>
          <p:cNvSpPr>
            <a:spLocks noGrp="1"/>
          </p:cNvSpPr>
          <p:nvPr>
            <p:ph idx="1"/>
          </p:nvPr>
        </p:nvSpPr>
        <p:spPr/>
        <p:txBody>
          <a:bodyPr/>
          <a:lstStyle/>
          <a:p>
            <a:r>
              <a:rPr lang="en-US" dirty="0" smtClean="0"/>
              <a:t>Dynamically identify the left-most peak</a:t>
            </a:r>
          </a:p>
          <a:p>
            <a:r>
              <a:rPr lang="en-US" dirty="0" smtClean="0"/>
              <a:t>Estimate the summary statistics using half of the distribution</a:t>
            </a:r>
          </a:p>
          <a:p>
            <a:r>
              <a:rPr lang="en-US" dirty="0" smtClean="0"/>
              <a:t>Stripping the data from the population</a:t>
            </a:r>
          </a:p>
          <a:p>
            <a:r>
              <a:rPr lang="en-US" dirty="0" smtClean="0"/>
              <a:t>Sequentially stripping </a:t>
            </a:r>
            <a:endParaRPr lang="en-US" dirty="0"/>
          </a:p>
        </p:txBody>
      </p:sp>
    </p:spTree>
    <p:extLst>
      <p:ext uri="{BB962C8B-B14F-4D97-AF65-F5344CB8AC3E}">
        <p14:creationId xmlns:p14="http://schemas.microsoft.com/office/powerpoint/2010/main" val="454365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723900"/>
            <a:ext cx="71437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2294" y="77569"/>
            <a:ext cx="8619411" cy="646331"/>
          </a:xfrm>
          <a:prstGeom prst="rect">
            <a:avLst/>
          </a:prstGeom>
          <a:noFill/>
        </p:spPr>
        <p:txBody>
          <a:bodyPr wrap="none" rtlCol="0">
            <a:spAutoFit/>
          </a:bodyPr>
          <a:lstStyle/>
          <a:p>
            <a:r>
              <a:rPr lang="en-US" b="1" dirty="0"/>
              <a:t>Photomicrograph of moderately well differentiated OSCC showing large tumor nucleus </a:t>
            </a:r>
            <a:endParaRPr lang="en-US" b="1" dirty="0" smtClean="0"/>
          </a:p>
          <a:p>
            <a:r>
              <a:rPr lang="en-US" b="1" dirty="0" smtClean="0"/>
              <a:t>with </a:t>
            </a:r>
            <a:r>
              <a:rPr lang="en-US" b="1" dirty="0"/>
              <a:t>multiple prominent nucleoli (blue arrow) and abnormal mitotic figure (black arrow)</a:t>
            </a:r>
            <a:endParaRPr lang="en-US" dirty="0"/>
          </a:p>
        </p:txBody>
      </p:sp>
      <p:sp>
        <p:nvSpPr>
          <p:cNvPr id="3" name="TextBox 2"/>
          <p:cNvSpPr txBox="1"/>
          <p:nvPr/>
        </p:nvSpPr>
        <p:spPr>
          <a:xfrm>
            <a:off x="796611" y="6138606"/>
            <a:ext cx="7547194" cy="646331"/>
          </a:xfrm>
          <a:prstGeom prst="rect">
            <a:avLst/>
          </a:prstGeom>
          <a:noFill/>
        </p:spPr>
        <p:txBody>
          <a:bodyPr wrap="none" rtlCol="0">
            <a:spAutoFit/>
          </a:bodyPr>
          <a:lstStyle/>
          <a:p>
            <a:r>
              <a:rPr lang="en-US" dirty="0" smtClean="0"/>
              <a:t>DB </a:t>
            </a:r>
            <a:r>
              <a:rPr lang="en-US" dirty="0" err="1" smtClean="0"/>
              <a:t>Nandini</a:t>
            </a:r>
            <a:r>
              <a:rPr lang="en-US" dirty="0" smtClean="0"/>
              <a:t> and RV </a:t>
            </a:r>
            <a:r>
              <a:rPr lang="en-US" dirty="0" err="1" smtClean="0"/>
              <a:t>Subramanyam</a:t>
            </a:r>
            <a:r>
              <a:rPr lang="en-US" dirty="0"/>
              <a:t>, 2011, Nuclear features in oral </a:t>
            </a:r>
            <a:r>
              <a:rPr lang="en-US" dirty="0" smtClean="0"/>
              <a:t>squamous</a:t>
            </a:r>
          </a:p>
          <a:p>
            <a:r>
              <a:rPr lang="en-US" dirty="0" smtClean="0"/>
              <a:t> </a:t>
            </a:r>
            <a:r>
              <a:rPr lang="en-US" dirty="0"/>
              <a:t>cell carcinoma: A computer-assisted microscopic </a:t>
            </a:r>
            <a:r>
              <a:rPr lang="en-US" dirty="0" smtClean="0"/>
              <a:t>study, V.15:2, 177-181,JOMFP</a:t>
            </a:r>
            <a:endParaRPr lang="en-US" dirty="0"/>
          </a:p>
        </p:txBody>
      </p:sp>
    </p:spTree>
    <p:extLst>
      <p:ext uri="{BB962C8B-B14F-4D97-AF65-F5344CB8AC3E}">
        <p14:creationId xmlns:p14="http://schemas.microsoft.com/office/powerpoint/2010/main" val="3153764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 the standardization</a:t>
            </a:r>
            <a:endParaRPr lang="en-US" dirty="0"/>
          </a:p>
        </p:txBody>
      </p:sp>
      <p:sp>
        <p:nvSpPr>
          <p:cNvPr id="3" name="Content Placeholder 2"/>
          <p:cNvSpPr>
            <a:spLocks noGrp="1"/>
          </p:cNvSpPr>
          <p:nvPr>
            <p:ph idx="1"/>
          </p:nvPr>
        </p:nvSpPr>
        <p:spPr/>
        <p:txBody>
          <a:bodyPr/>
          <a:lstStyle/>
          <a:p>
            <a:r>
              <a:rPr lang="en-US" dirty="0" smtClean="0"/>
              <a:t>Accumulating the data in the database</a:t>
            </a:r>
          </a:p>
          <a:p>
            <a:r>
              <a:rPr lang="en-US" dirty="0" smtClean="0"/>
              <a:t>Data-driven approach data analysis</a:t>
            </a:r>
          </a:p>
          <a:p>
            <a:r>
              <a:rPr lang="en-US" dirty="0" smtClean="0"/>
              <a:t>Walking hand-in-hand with clinical doctor</a:t>
            </a:r>
          </a:p>
          <a:p>
            <a:r>
              <a:rPr lang="en-US" dirty="0" smtClean="0"/>
              <a:t>Establishing the standard protocols</a:t>
            </a:r>
            <a:endParaRPr lang="en-US" dirty="0"/>
          </a:p>
        </p:txBody>
      </p:sp>
    </p:spTree>
    <p:extLst>
      <p:ext uri="{BB962C8B-B14F-4D97-AF65-F5344CB8AC3E}">
        <p14:creationId xmlns:p14="http://schemas.microsoft.com/office/powerpoint/2010/main" val="3799712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for Liu Yao's exfoliated cell project, you may show what you have done for Liu Yao's current paper, what you plan to do if we put many other parameters of exfoliated cells (DI value, cell size, ...) and potentially new parameters (DNA methylation, gene mutation...) into data analysis in the future. Also you may paint a picture of a complete service of oral exfoliated cells starting from samples collection, sample analysis, data acquisition, data analysis, recommendation of further lab analysis, recommendation of clinical follow-up and therapy, ... Our goal is the feed them a vision that we and they can work continuously for &gt;10 years.</a:t>
            </a:r>
          </a:p>
        </p:txBody>
      </p:sp>
    </p:spTree>
    <p:extLst>
      <p:ext uri="{BB962C8B-B14F-4D97-AF65-F5344CB8AC3E}">
        <p14:creationId xmlns:p14="http://schemas.microsoft.com/office/powerpoint/2010/main" val="1685240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Understanding and unveiling the biological mechanism of oral squamous cell carcinoma</a:t>
            </a:r>
          </a:p>
          <a:p>
            <a:r>
              <a:rPr lang="en-US" dirty="0" smtClean="0"/>
              <a:t>Leveraging nuclei stain imaging technology (</a:t>
            </a:r>
            <a:r>
              <a:rPr lang="en-US" dirty="0" err="1" smtClean="0"/>
              <a:t>Feulgen</a:t>
            </a:r>
            <a:r>
              <a:rPr lang="en-US" dirty="0" smtClean="0"/>
              <a:t> staining)</a:t>
            </a:r>
          </a:p>
          <a:p>
            <a:r>
              <a:rPr lang="en-US" dirty="0" smtClean="0"/>
              <a:t>Extracting the determining digitized information</a:t>
            </a:r>
          </a:p>
          <a:p>
            <a:r>
              <a:rPr lang="en-US" dirty="0" smtClean="0"/>
              <a:t>Developing data processing protocol</a:t>
            </a:r>
          </a:p>
          <a:p>
            <a:r>
              <a:rPr lang="en-US" dirty="0" smtClean="0"/>
              <a:t>Building predicting model for detecting abnormal cell dividing – cancer diagnosis</a:t>
            </a:r>
          </a:p>
          <a:p>
            <a:r>
              <a:rPr lang="en-US" dirty="0" smtClean="0"/>
              <a:t>Establishing the standard for oral cancer early diagnosis</a:t>
            </a:r>
            <a:endParaRPr lang="en-US" dirty="0"/>
          </a:p>
        </p:txBody>
      </p:sp>
    </p:spTree>
    <p:extLst>
      <p:ext uri="{BB962C8B-B14F-4D97-AF65-F5344CB8AC3E}">
        <p14:creationId xmlns:p14="http://schemas.microsoft.com/office/powerpoint/2010/main" val="242234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1542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51062" y="989700"/>
            <a:ext cx="6863385" cy="4970036"/>
            <a:chOff x="1645920" y="1602889"/>
            <a:chExt cx="2431227" cy="1857149"/>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755170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Abnormal nucleus image (D.I. value)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566274"/>
            <a:ext cx="534352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37690" y="6308602"/>
            <a:ext cx="6785897" cy="369332"/>
          </a:xfrm>
          <a:prstGeom prst="rect">
            <a:avLst/>
          </a:prstGeom>
          <a:noFill/>
        </p:spPr>
        <p:txBody>
          <a:bodyPr wrap="none" rtlCol="0">
            <a:spAutoFit/>
          </a:bodyPr>
          <a:lstStyle/>
          <a:p>
            <a:r>
              <a:rPr lang="en-US" dirty="0" err="1" smtClean="0"/>
              <a:t>Papanicolaou</a:t>
            </a:r>
            <a:r>
              <a:rPr lang="en-US" dirty="0" smtClean="0"/>
              <a:t> (Pap) smears and nucleus was stained with </a:t>
            </a:r>
            <a:r>
              <a:rPr lang="en-US" dirty="0" err="1" smtClean="0"/>
              <a:t>Feulgan</a:t>
            </a:r>
            <a:r>
              <a:rPr lang="en-US" dirty="0" smtClean="0"/>
              <a:t> stain</a:t>
            </a:r>
            <a:endParaRPr lang="en-US" dirty="0"/>
          </a:p>
        </p:txBody>
      </p:sp>
    </p:spTree>
    <p:extLst>
      <p:ext uri="{BB962C8B-B14F-4D97-AF65-F5344CB8AC3E}">
        <p14:creationId xmlns:p14="http://schemas.microsoft.com/office/powerpoint/2010/main" val="1521316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population distribution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 y="2250268"/>
            <a:ext cx="4642412" cy="354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805" y="2229493"/>
            <a:ext cx="45053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438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2"/>
            <a:ext cx="8229600" cy="1143000"/>
          </a:xfrm>
        </p:spPr>
        <p:txBody>
          <a:bodyPr/>
          <a:lstStyle/>
          <a:p>
            <a:r>
              <a:rPr lang="en-US" dirty="0" smtClean="0"/>
              <a:t>Summary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0791160"/>
              </p:ext>
            </p:extLst>
          </p:nvPr>
        </p:nvGraphicFramePr>
        <p:xfrm>
          <a:off x="457202" y="1330162"/>
          <a:ext cx="8331799" cy="5454030"/>
        </p:xfrm>
        <a:graphic>
          <a:graphicData uri="http://schemas.openxmlformats.org/drawingml/2006/table">
            <a:tbl>
              <a:tblPr firstRow="1" bandRow="1">
                <a:tableStyleId>{5C22544A-7EE6-4342-B048-85BDC9FD1C3A}</a:tableStyleId>
              </a:tblPr>
              <a:tblGrid>
                <a:gridCol w="1190257"/>
                <a:gridCol w="1190257"/>
                <a:gridCol w="1190257"/>
                <a:gridCol w="1190257"/>
                <a:gridCol w="1190257"/>
                <a:gridCol w="1190257"/>
                <a:gridCol w="1190257"/>
              </a:tblGrid>
              <a:tr h="0">
                <a:tc>
                  <a:txBody>
                    <a:bodyPr/>
                    <a:lstStyle/>
                    <a:p>
                      <a:pPr algn="ctr" fontAlgn="b"/>
                      <a:r>
                        <a:rPr lang="en-US" sz="1200" b="0" i="0" u="none" strike="noStrike" dirty="0">
                          <a:solidFill>
                            <a:srgbClr val="000000"/>
                          </a:solidFill>
                          <a:effectLst/>
                          <a:latin typeface="Calibri"/>
                        </a:rPr>
                        <a:t>Group</a:t>
                      </a:r>
                    </a:p>
                  </a:txBody>
                  <a:tcPr marL="9525" marR="9525" marT="9525" marB="0" anchor="b"/>
                </a:tc>
                <a:tc>
                  <a:txBody>
                    <a:bodyPr/>
                    <a:lstStyle/>
                    <a:p>
                      <a:pPr algn="ctr" fontAlgn="b"/>
                      <a:r>
                        <a:rPr lang="en-US" sz="1200" b="0" i="0" u="none" strike="noStrike">
                          <a:solidFill>
                            <a:srgbClr val="000000"/>
                          </a:solidFill>
                          <a:effectLst/>
                          <a:latin typeface="Calibri"/>
                        </a:rPr>
                        <a:t>Mean1</a:t>
                      </a:r>
                    </a:p>
                  </a:txBody>
                  <a:tcPr marL="9525" marR="9525" marT="9525" marB="0" anchor="b"/>
                </a:tc>
                <a:tc>
                  <a:txBody>
                    <a:bodyPr/>
                    <a:lstStyle/>
                    <a:p>
                      <a:pPr algn="ctr" fontAlgn="b"/>
                      <a:r>
                        <a:rPr lang="en-US" sz="1200" b="0" i="0" u="none" strike="noStrike">
                          <a:solidFill>
                            <a:srgbClr val="000000"/>
                          </a:solidFill>
                          <a:effectLst/>
                          <a:latin typeface="Calibri"/>
                        </a:rPr>
                        <a:t>SD1</a:t>
                      </a:r>
                    </a:p>
                  </a:txBody>
                  <a:tcPr marL="9525" marR="9525" marT="9525" marB="0" anchor="b"/>
                </a:tc>
                <a:tc>
                  <a:txBody>
                    <a:bodyPr/>
                    <a:lstStyle/>
                    <a:p>
                      <a:pPr algn="ctr" fontAlgn="b"/>
                      <a:r>
                        <a:rPr lang="en-US" sz="1200" b="0" i="0" u="none" strike="noStrike">
                          <a:solidFill>
                            <a:srgbClr val="000000"/>
                          </a:solidFill>
                          <a:effectLst/>
                          <a:latin typeface="Calibri"/>
                        </a:rPr>
                        <a:t>Mean2</a:t>
                      </a:r>
                    </a:p>
                  </a:txBody>
                  <a:tcPr marL="9525" marR="9525" marT="9525" marB="0" anchor="b"/>
                </a:tc>
                <a:tc>
                  <a:txBody>
                    <a:bodyPr/>
                    <a:lstStyle/>
                    <a:p>
                      <a:pPr algn="ctr" fontAlgn="b"/>
                      <a:r>
                        <a:rPr lang="en-US" sz="1200" b="0" i="0" u="none" strike="noStrike">
                          <a:solidFill>
                            <a:srgbClr val="000000"/>
                          </a:solidFill>
                          <a:effectLst/>
                          <a:latin typeface="Calibri"/>
                        </a:rPr>
                        <a:t>SD2</a:t>
                      </a:r>
                    </a:p>
                  </a:txBody>
                  <a:tcPr marL="9525" marR="9525" marT="9525" marB="0" anchor="b"/>
                </a:tc>
                <a:tc>
                  <a:txBody>
                    <a:bodyPr/>
                    <a:lstStyle/>
                    <a:p>
                      <a:pPr algn="ctr" fontAlgn="b"/>
                      <a:r>
                        <a:rPr lang="en-US" sz="1200" b="0" i="0" u="none" strike="noStrike">
                          <a:solidFill>
                            <a:srgbClr val="000000"/>
                          </a:solidFill>
                          <a:effectLst/>
                          <a:latin typeface="Calibri"/>
                        </a:rPr>
                        <a:t>Mean3</a:t>
                      </a:r>
                    </a:p>
                  </a:txBody>
                  <a:tcPr marL="9525" marR="9525" marT="9525" marB="0" anchor="b"/>
                </a:tc>
                <a:tc>
                  <a:txBody>
                    <a:bodyPr/>
                    <a:lstStyle/>
                    <a:p>
                      <a:pPr algn="ctr" fontAlgn="b"/>
                      <a:r>
                        <a:rPr lang="en-US" sz="1200" b="0" i="0" u="none" strike="noStrike">
                          <a:solidFill>
                            <a:srgbClr val="000000"/>
                          </a:solidFill>
                          <a:effectLst/>
                          <a:latin typeface="Calibri"/>
                        </a:rPr>
                        <a:t>SD3</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normal1</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1.961</a:t>
                      </a:r>
                    </a:p>
                  </a:txBody>
                  <a:tcPr marL="9525" marR="9525" marT="9525" marB="0" anchor="b"/>
                </a:tc>
                <a:tc>
                  <a:txBody>
                    <a:bodyPr/>
                    <a:lstStyle/>
                    <a:p>
                      <a:pPr algn="ctr" fontAlgn="b"/>
                      <a:r>
                        <a:rPr lang="en-US" sz="1200" b="0" i="0" u="none" strike="noStrike">
                          <a:solidFill>
                            <a:srgbClr val="000000"/>
                          </a:solidFill>
                          <a:effectLst/>
                          <a:latin typeface="Calibri"/>
                        </a:rPr>
                        <a:t>0.22</a:t>
                      </a:r>
                    </a:p>
                  </a:txBody>
                  <a:tcPr marL="9525" marR="9525" marT="9525" marB="0" anchor="b"/>
                </a:tc>
                <a:tc>
                  <a:txBody>
                    <a:bodyPr/>
                    <a:lstStyle/>
                    <a:p>
                      <a:pPr algn="ctr" fontAlgn="b"/>
                      <a:r>
                        <a:rPr lang="en-US" sz="1200" b="0" i="0" u="none" strike="noStrike">
                          <a:solidFill>
                            <a:srgbClr val="000000"/>
                          </a:solidFill>
                          <a:effectLst/>
                          <a:latin typeface="Calibri"/>
                        </a:rPr>
                        <a:t>2.321</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normal2</a:t>
                      </a:r>
                    </a:p>
                  </a:txBody>
                  <a:tcPr marL="9525" marR="9525" marT="9525" marB="0" anchor="b"/>
                </a:tc>
                <a:tc>
                  <a:txBody>
                    <a:bodyPr/>
                    <a:lstStyle/>
                    <a:p>
                      <a:pPr algn="ctr" fontAlgn="b"/>
                      <a:r>
                        <a:rPr lang="en-US" sz="1200" b="0" i="0" u="none" strike="noStrike" dirty="0">
                          <a:solidFill>
                            <a:srgbClr val="000000"/>
                          </a:solidFill>
                          <a:effectLst/>
                          <a:latin typeface="Calibri"/>
                        </a:rPr>
                        <a:t>0.878</a:t>
                      </a:r>
                    </a:p>
                  </a:txBody>
                  <a:tcPr marL="9525" marR="9525" marT="9525" marB="0" anchor="b"/>
                </a:tc>
                <a:tc>
                  <a:txBody>
                    <a:bodyPr/>
                    <a:lstStyle/>
                    <a:p>
                      <a:pPr algn="ctr" fontAlgn="b"/>
                      <a:r>
                        <a:rPr lang="en-US" sz="1200" b="0" i="0" u="none" strike="noStrike">
                          <a:solidFill>
                            <a:srgbClr val="000000"/>
                          </a:solidFill>
                          <a:effectLst/>
                          <a:latin typeface="Calibri"/>
                        </a:rPr>
                        <a:t>0.178</a:t>
                      </a:r>
                    </a:p>
                  </a:txBody>
                  <a:tcPr marL="9525" marR="9525" marT="9525" marB="0" anchor="b"/>
                </a:tc>
                <a:tc>
                  <a:txBody>
                    <a:bodyPr/>
                    <a:lstStyle/>
                    <a:p>
                      <a:pPr algn="ctr" fontAlgn="b"/>
                      <a:r>
                        <a:rPr lang="en-US" sz="1200" b="0" i="0" u="none" strike="noStrike">
                          <a:solidFill>
                            <a:srgbClr val="000000"/>
                          </a:solidFill>
                          <a:effectLst/>
                          <a:latin typeface="Calibri"/>
                        </a:rPr>
                        <a:t>1.675</a:t>
                      </a:r>
                    </a:p>
                  </a:txBody>
                  <a:tcPr marL="9525" marR="9525" marT="9525" marB="0" anchor="b"/>
                </a:tc>
                <a:tc>
                  <a:txBody>
                    <a:bodyPr/>
                    <a:lstStyle/>
                    <a:p>
                      <a:pPr algn="ctr" fontAlgn="b"/>
                      <a:r>
                        <a:rPr lang="en-US" sz="1200" b="0" i="0" u="none" strike="noStrike">
                          <a:solidFill>
                            <a:srgbClr val="000000"/>
                          </a:solidFill>
                          <a:effectLst/>
                          <a:latin typeface="Calibri"/>
                        </a:rPr>
                        <a:t>0.361</a:t>
                      </a:r>
                    </a:p>
                  </a:txBody>
                  <a:tcPr marL="9525" marR="9525" marT="9525" marB="0" anchor="b"/>
                </a:tc>
                <a:tc>
                  <a:txBody>
                    <a:bodyPr/>
                    <a:lstStyle/>
                    <a:p>
                      <a:pPr algn="ctr" fontAlgn="b"/>
                      <a:r>
                        <a:rPr lang="en-US" sz="1200" b="0" i="0" u="none" strike="noStrike">
                          <a:solidFill>
                            <a:srgbClr val="000000"/>
                          </a:solidFill>
                          <a:effectLst/>
                          <a:latin typeface="Calibri"/>
                        </a:rPr>
                        <a:t>2.355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normal3</a:t>
                      </a:r>
                    </a:p>
                  </a:txBody>
                  <a:tcPr marL="9525" marR="9525" marT="9525" marB="0" anchor="b"/>
                </a:tc>
                <a:tc>
                  <a:txBody>
                    <a:bodyPr/>
                    <a:lstStyle/>
                    <a:p>
                      <a:pPr algn="ctr" fontAlgn="b"/>
                      <a:r>
                        <a:rPr lang="en-US" sz="1200" b="0" i="0" u="none" strike="noStrike" dirty="0">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0.153</a:t>
                      </a:r>
                    </a:p>
                  </a:txBody>
                  <a:tcPr marL="9525" marR="9525" marT="9525" marB="0" anchor="b"/>
                </a:tc>
                <a:tc>
                  <a:txBody>
                    <a:bodyPr/>
                    <a:lstStyle/>
                    <a:p>
                      <a:pPr algn="ctr" fontAlgn="b"/>
                      <a:r>
                        <a:rPr lang="en-US" sz="1200" b="0" i="0" u="none" strike="noStrike">
                          <a:solidFill>
                            <a:srgbClr val="000000"/>
                          </a:solidFill>
                          <a:effectLst/>
                          <a:latin typeface="Calibri"/>
                        </a:rPr>
                        <a:t>1.642</a:t>
                      </a:r>
                    </a:p>
                  </a:txBody>
                  <a:tcPr marL="9525" marR="9525" marT="9525" marB="0" anchor="b"/>
                </a:tc>
                <a:tc>
                  <a:txBody>
                    <a:bodyPr/>
                    <a:lstStyle/>
                    <a:p>
                      <a:pPr algn="ctr" fontAlgn="b"/>
                      <a:r>
                        <a:rPr lang="en-US" sz="1200" b="0" i="0" u="none" strike="noStrike">
                          <a:solidFill>
                            <a:srgbClr val="000000"/>
                          </a:solidFill>
                          <a:effectLst/>
                          <a:latin typeface="Calibri"/>
                        </a:rPr>
                        <a:t>0.349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normal4</a:t>
                      </a:r>
                    </a:p>
                  </a:txBody>
                  <a:tcPr marL="9525" marR="9525" marT="9525" marB="0" anchor="b"/>
                </a:tc>
                <a:tc>
                  <a:txBody>
                    <a:bodyPr/>
                    <a:lstStyle/>
                    <a:p>
                      <a:pPr algn="ctr" fontAlgn="b"/>
                      <a:r>
                        <a:rPr lang="en-US" sz="1200" b="0" i="0" u="none" strike="noStrike" dirty="0">
                          <a:solidFill>
                            <a:srgbClr val="000000"/>
                          </a:solidFill>
                          <a:effectLst/>
                          <a:latin typeface="Calibri"/>
                        </a:rPr>
                        <a:t>1.001</a:t>
                      </a:r>
                    </a:p>
                  </a:txBody>
                  <a:tcPr marL="9525" marR="9525" marT="9525" marB="0" anchor="b"/>
                </a:tc>
                <a:tc>
                  <a:txBody>
                    <a:bodyPr/>
                    <a:lstStyle/>
                    <a:p>
                      <a:pPr algn="ctr" fontAlgn="b"/>
                      <a:r>
                        <a:rPr lang="en-US" sz="1200" b="0" i="0" u="none" strike="noStrike">
                          <a:solidFill>
                            <a:srgbClr val="000000"/>
                          </a:solidFill>
                          <a:effectLst/>
                          <a:latin typeface="Calibri"/>
                        </a:rPr>
                        <a:t>0.088</a:t>
                      </a:r>
                    </a:p>
                  </a:txBody>
                  <a:tcPr marL="9525" marR="9525" marT="9525" marB="0" anchor="b"/>
                </a:tc>
                <a:tc>
                  <a:txBody>
                    <a:bodyPr/>
                    <a:lstStyle/>
                    <a:p>
                      <a:pPr algn="ctr" fontAlgn="b"/>
                      <a:r>
                        <a:rPr lang="en-US" sz="1200" b="0" i="0" u="none" strike="noStrike">
                          <a:solidFill>
                            <a:srgbClr val="000000"/>
                          </a:solidFill>
                          <a:effectLst/>
                          <a:latin typeface="Calibri"/>
                        </a:rPr>
                        <a:t>1.878</a:t>
                      </a:r>
                    </a:p>
                  </a:txBody>
                  <a:tcPr marL="9525" marR="9525" marT="9525" marB="0" anchor="b"/>
                </a:tc>
                <a:tc>
                  <a:txBody>
                    <a:bodyPr/>
                    <a:lstStyle/>
                    <a:p>
                      <a:pPr algn="ctr" fontAlgn="b"/>
                      <a:r>
                        <a:rPr lang="en-US" sz="1200" b="0" i="0" u="none" strike="noStrike">
                          <a:solidFill>
                            <a:srgbClr val="000000"/>
                          </a:solidFill>
                          <a:effectLst/>
                          <a:latin typeface="Calibri"/>
                        </a:rPr>
                        <a:t>0.237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normal5</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dirty="0">
                          <a:solidFill>
                            <a:srgbClr val="000000"/>
                          </a:solidFill>
                          <a:effectLst/>
                          <a:latin typeface="Calibri"/>
                        </a:rPr>
                        <a:t>0.133</a:t>
                      </a:r>
                    </a:p>
                  </a:txBody>
                  <a:tcPr marL="9525" marR="9525" marT="9525" marB="0" anchor="b"/>
                </a:tc>
                <a:tc>
                  <a:txBody>
                    <a:bodyPr/>
                    <a:lstStyle/>
                    <a:p>
                      <a:pPr algn="ctr" fontAlgn="b"/>
                      <a:r>
                        <a:rPr lang="en-US" sz="1200" b="0" i="0" u="none" strike="noStrike">
                          <a:solidFill>
                            <a:srgbClr val="000000"/>
                          </a:solidFill>
                          <a:effectLst/>
                          <a:latin typeface="Calibri"/>
                        </a:rPr>
                        <a:t>1.778</a:t>
                      </a:r>
                    </a:p>
                  </a:txBody>
                  <a:tcPr marL="9525" marR="9525" marT="9525" marB="0" anchor="b"/>
                </a:tc>
                <a:tc>
                  <a:txBody>
                    <a:bodyPr/>
                    <a:lstStyle/>
                    <a:p>
                      <a:pPr algn="ctr" fontAlgn="b"/>
                      <a:r>
                        <a:rPr lang="en-US" sz="1200" b="0" i="0" u="none" strike="noStrike">
                          <a:solidFill>
                            <a:srgbClr val="000000"/>
                          </a:solidFill>
                          <a:effectLst/>
                          <a:latin typeface="Calibri"/>
                        </a:rPr>
                        <a:t>0.267</a:t>
                      </a:r>
                    </a:p>
                  </a:txBody>
                  <a:tcPr marL="9525" marR="9525" marT="9525" marB="0" anchor="b"/>
                </a:tc>
                <a:tc>
                  <a:txBody>
                    <a:bodyPr/>
                    <a:lstStyle/>
                    <a:p>
                      <a:pPr algn="ctr" fontAlgn="b"/>
                      <a:r>
                        <a:rPr lang="en-US" sz="1200" b="0" i="0" u="none" strike="noStrike">
                          <a:solidFill>
                            <a:srgbClr val="000000"/>
                          </a:solidFill>
                          <a:effectLst/>
                          <a:latin typeface="Calibri"/>
                        </a:rPr>
                        <a:t>2.307</a:t>
                      </a:r>
                    </a:p>
                  </a:txBody>
                  <a:tcPr marL="9525" marR="9525" marT="9525" marB="0" anchor="b"/>
                </a:tc>
                <a:tc>
                  <a:txBody>
                    <a:bodyPr/>
                    <a:lstStyle/>
                    <a:p>
                      <a:pPr algn="ctr" fontAlgn="b"/>
                      <a:r>
                        <a:rPr lang="en-US" sz="1200" b="0" i="0" u="none" strike="noStrike">
                          <a:solidFill>
                            <a:srgbClr val="000000"/>
                          </a:solidFill>
                          <a:effectLst/>
                          <a:latin typeface="Calibri"/>
                        </a:rPr>
                        <a:t>0.009</a:t>
                      </a:r>
                    </a:p>
                  </a:txBody>
                  <a:tcPr marL="9525" marR="9525" marT="9525" marB="0" anchor="b"/>
                </a:tc>
              </a:tr>
              <a:tr h="194875">
                <a:tc>
                  <a:txBody>
                    <a:bodyPr/>
                    <a:lstStyle/>
                    <a:p>
                      <a:pPr algn="ctr" fontAlgn="b"/>
                      <a:r>
                        <a:rPr lang="en-US" sz="1200" b="0" i="0" u="none" strike="noStrike">
                          <a:solidFill>
                            <a:srgbClr val="000000"/>
                          </a:solidFill>
                          <a:effectLst/>
                          <a:latin typeface="Calibri"/>
                        </a:rPr>
                        <a:t>normal6</a:t>
                      </a:r>
                    </a:p>
                  </a:txBody>
                  <a:tcPr marL="9525" marR="9525" marT="9525" marB="0" anchor="b"/>
                </a:tc>
                <a:tc>
                  <a:txBody>
                    <a:bodyPr/>
                    <a:lstStyle/>
                    <a:p>
                      <a:pPr algn="ctr" fontAlgn="b"/>
                      <a:r>
                        <a:rPr lang="en-US" sz="1200" b="0" i="0" u="none" strike="noStrike">
                          <a:solidFill>
                            <a:srgbClr val="000000"/>
                          </a:solidFill>
                          <a:effectLst/>
                          <a:latin typeface="Calibri"/>
                        </a:rPr>
                        <a:t>0.974</a:t>
                      </a:r>
                    </a:p>
                  </a:txBody>
                  <a:tcPr marL="9525" marR="9525" marT="9525" marB="0" anchor="b"/>
                </a:tc>
                <a:tc>
                  <a:txBody>
                    <a:bodyPr/>
                    <a:lstStyle/>
                    <a:p>
                      <a:pPr algn="ctr" fontAlgn="b"/>
                      <a:r>
                        <a:rPr lang="en-US" sz="1200" b="0" i="0" u="none" strike="noStrike" dirty="0">
                          <a:solidFill>
                            <a:srgbClr val="000000"/>
                          </a:solidFill>
                          <a:effectLst/>
                          <a:latin typeface="Calibri"/>
                        </a:rPr>
                        <a:t>0.1</a:t>
                      </a:r>
                    </a:p>
                  </a:txBody>
                  <a:tcPr marL="9525" marR="9525" marT="9525" marB="0" anchor="b"/>
                </a:tc>
                <a:tc>
                  <a:txBody>
                    <a:bodyPr/>
                    <a:lstStyle/>
                    <a:p>
                      <a:pPr algn="ctr" fontAlgn="b"/>
                      <a:r>
                        <a:rPr lang="en-US" sz="1200" b="0" i="0" u="none" strike="noStrike">
                          <a:solidFill>
                            <a:srgbClr val="000000"/>
                          </a:solidFill>
                          <a:effectLst/>
                          <a:latin typeface="Calibri"/>
                        </a:rPr>
                        <a:t>1.588</a:t>
                      </a:r>
                    </a:p>
                  </a:txBody>
                  <a:tcPr marL="9525" marR="9525" marT="9525" marB="0" anchor="b"/>
                </a:tc>
                <a:tc>
                  <a:txBody>
                    <a:bodyPr/>
                    <a:lstStyle/>
                    <a:p>
                      <a:pPr algn="ctr" fontAlgn="b"/>
                      <a:r>
                        <a:rPr lang="en-US" sz="1200" b="0" i="0" u="none" strike="noStrike">
                          <a:solidFill>
                            <a:srgbClr val="000000"/>
                          </a:solidFill>
                          <a:effectLst/>
                          <a:latin typeface="Calibri"/>
                        </a:rPr>
                        <a:t>0.32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normal7</a:t>
                      </a:r>
                    </a:p>
                  </a:txBody>
                  <a:tcPr marL="9525" marR="9525" marT="9525" marB="0" anchor="b"/>
                </a:tc>
                <a:tc>
                  <a:txBody>
                    <a:bodyPr/>
                    <a:lstStyle/>
                    <a:p>
                      <a:pPr algn="ctr" fontAlgn="b"/>
                      <a:r>
                        <a:rPr lang="en-US" sz="1200" b="0" i="0" u="none" strike="noStrike">
                          <a:solidFill>
                            <a:srgbClr val="000000"/>
                          </a:solidFill>
                          <a:effectLst/>
                          <a:latin typeface="Calibri"/>
                        </a:rPr>
                        <a:t>0.888</a:t>
                      </a:r>
                    </a:p>
                  </a:txBody>
                  <a:tcPr marL="9525" marR="9525" marT="9525" marB="0" anchor="b"/>
                </a:tc>
                <a:tc>
                  <a:txBody>
                    <a:bodyPr/>
                    <a:lstStyle/>
                    <a:p>
                      <a:pPr algn="ctr" fontAlgn="b"/>
                      <a:r>
                        <a:rPr lang="en-US" sz="1200" b="0" i="0" u="none" strike="noStrike" dirty="0">
                          <a:solidFill>
                            <a:srgbClr val="000000"/>
                          </a:solidFill>
                          <a:effectLst/>
                          <a:latin typeface="Calibri"/>
                        </a:rPr>
                        <a:t>0.182</a:t>
                      </a:r>
                    </a:p>
                  </a:txBody>
                  <a:tcPr marL="9525" marR="9525" marT="9525" marB="0" anchor="b"/>
                </a:tc>
                <a:tc>
                  <a:txBody>
                    <a:bodyPr/>
                    <a:lstStyle/>
                    <a:p>
                      <a:pPr algn="ctr" fontAlgn="b"/>
                      <a:r>
                        <a:rPr lang="en-US" sz="1200" b="0" i="0" u="none" strike="noStrike">
                          <a:solidFill>
                            <a:srgbClr val="000000"/>
                          </a:solidFill>
                          <a:effectLst/>
                          <a:latin typeface="Calibri"/>
                        </a:rPr>
                        <a:t>1.407</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2.391</a:t>
                      </a:r>
                    </a:p>
                  </a:txBody>
                  <a:tcPr marL="9525" marR="9525" marT="9525" marB="0" anchor="b"/>
                </a:tc>
                <a:tc>
                  <a:txBody>
                    <a:bodyPr/>
                    <a:lstStyle/>
                    <a:p>
                      <a:pPr algn="ctr" fontAlgn="b"/>
                      <a:r>
                        <a:rPr lang="en-US" sz="1200" b="0" i="0" u="none" strike="noStrike">
                          <a:solidFill>
                            <a:srgbClr val="000000"/>
                          </a:solidFill>
                          <a:effectLst/>
                          <a:latin typeface="Calibri"/>
                        </a:rPr>
                        <a:t>0.046</a:t>
                      </a:r>
                    </a:p>
                  </a:txBody>
                  <a:tcPr marL="9525" marR="9525" marT="9525" marB="0" anchor="b"/>
                </a:tc>
              </a:tr>
              <a:tr h="194875">
                <a:tc>
                  <a:txBody>
                    <a:bodyPr/>
                    <a:lstStyle/>
                    <a:p>
                      <a:pPr algn="ctr" fontAlgn="b"/>
                      <a:r>
                        <a:rPr lang="en-US" sz="1200" b="0" i="0" u="none" strike="noStrike">
                          <a:solidFill>
                            <a:srgbClr val="000000"/>
                          </a:solidFill>
                          <a:effectLst/>
                          <a:latin typeface="Calibri"/>
                        </a:rPr>
                        <a:t>normal8</a:t>
                      </a:r>
                    </a:p>
                  </a:txBody>
                  <a:tcPr marL="9525" marR="9525" marT="9525" marB="0" anchor="b"/>
                </a:tc>
                <a:tc>
                  <a:txBody>
                    <a:bodyPr/>
                    <a:lstStyle/>
                    <a:p>
                      <a:pPr algn="ctr" fontAlgn="b"/>
                      <a:r>
                        <a:rPr lang="en-US" sz="1200" b="0" i="0" u="none" strike="noStrike">
                          <a:solidFill>
                            <a:srgbClr val="000000"/>
                          </a:solidFill>
                          <a:effectLst/>
                          <a:latin typeface="Calibri"/>
                        </a:rPr>
                        <a:t>0.963</a:t>
                      </a:r>
                    </a:p>
                  </a:txBody>
                  <a:tcPr marL="9525" marR="9525" marT="9525" marB="0" anchor="b"/>
                </a:tc>
                <a:tc>
                  <a:txBody>
                    <a:bodyPr/>
                    <a:lstStyle/>
                    <a:p>
                      <a:pPr algn="ctr" fontAlgn="b"/>
                      <a:r>
                        <a:rPr lang="en-US" sz="1200" b="0" i="0" u="none" strike="noStrike" dirty="0">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1.71</a:t>
                      </a:r>
                    </a:p>
                  </a:txBody>
                  <a:tcPr marL="9525" marR="9525" marT="9525" marB="0" anchor="b"/>
                </a:tc>
                <a:tc>
                  <a:txBody>
                    <a:bodyPr/>
                    <a:lstStyle/>
                    <a:p>
                      <a:pPr algn="ctr" fontAlgn="b"/>
                      <a:r>
                        <a:rPr lang="en-US" sz="1200" b="0" i="0" u="none" strike="noStrike">
                          <a:solidFill>
                            <a:srgbClr val="000000"/>
                          </a:solidFill>
                          <a:effectLst/>
                          <a:latin typeface="Calibri"/>
                        </a:rPr>
                        <a:t>0.256</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normal9</a:t>
                      </a:r>
                    </a:p>
                  </a:txBody>
                  <a:tcPr marL="9525" marR="9525" marT="9525" marB="0" anchor="b"/>
                </a:tc>
                <a:tc>
                  <a:txBody>
                    <a:bodyPr/>
                    <a:lstStyle/>
                    <a:p>
                      <a:pPr algn="ctr" fontAlgn="b"/>
                      <a:r>
                        <a:rPr lang="en-US" sz="1200" b="0" i="0" u="none" strike="noStrike">
                          <a:solidFill>
                            <a:srgbClr val="000000"/>
                          </a:solidFill>
                          <a:effectLst/>
                          <a:latin typeface="Calibri"/>
                        </a:rPr>
                        <a:t>0.995</a:t>
                      </a:r>
                    </a:p>
                  </a:txBody>
                  <a:tcPr marL="9525" marR="9525" marT="9525" marB="0" anchor="b"/>
                </a:tc>
                <a:tc>
                  <a:txBody>
                    <a:bodyPr/>
                    <a:lstStyle/>
                    <a:p>
                      <a:pPr algn="ctr" fontAlgn="b"/>
                      <a:r>
                        <a:rPr lang="en-US" sz="1200" b="0" i="0" u="none" strike="noStrike">
                          <a:solidFill>
                            <a:srgbClr val="000000"/>
                          </a:solidFill>
                          <a:effectLst/>
                          <a:latin typeface="Calibri"/>
                        </a:rPr>
                        <a:t>0.085</a:t>
                      </a:r>
                    </a:p>
                  </a:txBody>
                  <a:tcPr marL="9525" marR="9525" marT="9525" marB="0" anchor="b"/>
                </a:tc>
                <a:tc>
                  <a:txBody>
                    <a:bodyPr/>
                    <a:lstStyle/>
                    <a:p>
                      <a:pPr algn="ctr" fontAlgn="b"/>
                      <a:r>
                        <a:rPr lang="en-US" sz="1200" b="0" i="0" u="none" strike="noStrike" dirty="0">
                          <a:solidFill>
                            <a:srgbClr val="000000"/>
                          </a:solidFill>
                          <a:effectLst/>
                          <a:latin typeface="Calibri"/>
                        </a:rPr>
                        <a:t>1.434</a:t>
                      </a:r>
                    </a:p>
                  </a:txBody>
                  <a:tcPr marL="9525" marR="9525" marT="9525" marB="0" anchor="b"/>
                </a:tc>
                <a:tc>
                  <a:txBody>
                    <a:bodyPr/>
                    <a:lstStyle/>
                    <a:p>
                      <a:pPr algn="ctr" fontAlgn="b"/>
                      <a:r>
                        <a:rPr lang="en-US" sz="1200" b="0" i="0" u="none" strike="noStrike">
                          <a:solidFill>
                            <a:srgbClr val="000000"/>
                          </a:solidFill>
                          <a:effectLst/>
                          <a:latin typeface="Calibri"/>
                        </a:rPr>
                        <a:t>0.294</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OLK1</a:t>
                      </a:r>
                    </a:p>
                  </a:txBody>
                  <a:tcPr marL="9525" marR="9525" marT="9525" marB="0" anchor="b"/>
                </a:tc>
                <a:tc>
                  <a:txBody>
                    <a:bodyPr/>
                    <a:lstStyle/>
                    <a:p>
                      <a:pPr algn="ctr" fontAlgn="b"/>
                      <a:r>
                        <a:rPr lang="en-US" sz="1200" b="0" i="0" u="none" strike="noStrike">
                          <a:solidFill>
                            <a:srgbClr val="000000"/>
                          </a:solidFill>
                          <a:effectLst/>
                          <a:latin typeface="Calibri"/>
                        </a:rPr>
                        <a:t>0.751</a:t>
                      </a:r>
                    </a:p>
                  </a:txBody>
                  <a:tcPr marL="9525" marR="9525" marT="9525" marB="0" anchor="b"/>
                </a:tc>
                <a:tc>
                  <a:txBody>
                    <a:bodyPr/>
                    <a:lstStyle/>
                    <a:p>
                      <a:pPr algn="ctr" fontAlgn="b"/>
                      <a:r>
                        <a:rPr lang="en-US" sz="1200" b="0" i="0" u="none" strike="noStrike">
                          <a:solidFill>
                            <a:srgbClr val="000000"/>
                          </a:solidFill>
                          <a:effectLst/>
                          <a:latin typeface="Calibri"/>
                        </a:rPr>
                        <a:t>0.137</a:t>
                      </a:r>
                    </a:p>
                  </a:txBody>
                  <a:tcPr marL="9525" marR="9525" marT="9525" marB="0" anchor="b"/>
                </a:tc>
                <a:tc>
                  <a:txBody>
                    <a:bodyPr/>
                    <a:lstStyle/>
                    <a:p>
                      <a:pPr algn="ctr" fontAlgn="b"/>
                      <a:r>
                        <a:rPr lang="en-US" sz="1200" b="0" i="0" u="none" strike="noStrike" dirty="0">
                          <a:solidFill>
                            <a:srgbClr val="000000"/>
                          </a:solidFill>
                          <a:effectLst/>
                          <a:latin typeface="Calibri"/>
                        </a:rPr>
                        <a:t>1.578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3.675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OLK2</a:t>
                      </a:r>
                    </a:p>
                  </a:txBody>
                  <a:tcPr marL="9525" marR="9525" marT="9525" marB="0" anchor="b"/>
                </a:tc>
                <a:tc>
                  <a:txBody>
                    <a:bodyPr/>
                    <a:lstStyle/>
                    <a:p>
                      <a:pPr algn="ctr" fontAlgn="b"/>
                      <a:r>
                        <a:rPr lang="en-US" sz="1200" b="0" i="0" u="none" strike="noStrike">
                          <a:solidFill>
                            <a:srgbClr val="000000"/>
                          </a:solidFill>
                          <a:effectLst/>
                          <a:latin typeface="Calibri"/>
                        </a:rPr>
                        <a:t>0.959</a:t>
                      </a:r>
                    </a:p>
                  </a:txBody>
                  <a:tcPr marL="9525" marR="9525" marT="9525" marB="0" anchor="b"/>
                </a:tc>
                <a:tc>
                  <a:txBody>
                    <a:bodyPr/>
                    <a:lstStyle/>
                    <a:p>
                      <a:pPr algn="ctr" fontAlgn="b"/>
                      <a:r>
                        <a:rPr lang="en-US" sz="1200" b="0" i="0" u="none" strike="noStrike">
                          <a:solidFill>
                            <a:srgbClr val="000000"/>
                          </a:solidFill>
                          <a:effectLst/>
                          <a:latin typeface="Calibri"/>
                        </a:rPr>
                        <a:t>0.117</a:t>
                      </a:r>
                    </a:p>
                  </a:txBody>
                  <a:tcPr marL="9525" marR="9525" marT="9525" marB="0" anchor="b"/>
                </a:tc>
                <a:tc>
                  <a:txBody>
                    <a:bodyPr/>
                    <a:lstStyle/>
                    <a:p>
                      <a:pPr algn="ctr" fontAlgn="b"/>
                      <a:r>
                        <a:rPr lang="en-US" sz="1200" b="0" i="0" u="none" strike="noStrike" dirty="0">
                          <a:solidFill>
                            <a:srgbClr val="000000"/>
                          </a:solidFill>
                          <a:effectLst/>
                          <a:latin typeface="Calibri"/>
                        </a:rPr>
                        <a:t>1.718</a:t>
                      </a:r>
                    </a:p>
                  </a:txBody>
                  <a:tcPr marL="9525" marR="9525" marT="9525" marB="0" anchor="b"/>
                </a:tc>
                <a:tc>
                  <a:txBody>
                    <a:bodyPr/>
                    <a:lstStyle/>
                    <a:p>
                      <a:pPr algn="ctr" fontAlgn="b"/>
                      <a:r>
                        <a:rPr lang="en-US" sz="1200" b="0" i="0" u="none" strike="noStrike">
                          <a:solidFill>
                            <a:srgbClr val="000000"/>
                          </a:solidFill>
                          <a:effectLst/>
                          <a:latin typeface="Calibri"/>
                        </a:rPr>
                        <a:t>0.368</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OLK3</a:t>
                      </a:r>
                    </a:p>
                  </a:txBody>
                  <a:tcPr marL="9525" marR="9525" marT="9525" marB="0" anchor="b"/>
                </a:tc>
                <a:tc>
                  <a:txBody>
                    <a:bodyPr/>
                    <a:lstStyle/>
                    <a:p>
                      <a:pPr algn="ctr" fontAlgn="b"/>
                      <a:r>
                        <a:rPr lang="en-US" sz="1200" b="0" i="0" u="none" strike="noStrike">
                          <a:solidFill>
                            <a:srgbClr val="000000"/>
                          </a:solidFill>
                          <a:effectLst/>
                          <a:latin typeface="Calibri"/>
                        </a:rPr>
                        <a:t>0.94</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dirty="0">
                          <a:solidFill>
                            <a:srgbClr val="000000"/>
                          </a:solidFill>
                          <a:effectLst/>
                          <a:latin typeface="Calibri"/>
                        </a:rPr>
                        <a:t>1.938</a:t>
                      </a:r>
                    </a:p>
                  </a:txBody>
                  <a:tcPr marL="9525" marR="9525" marT="9525" marB="0" anchor="b"/>
                </a:tc>
                <a:tc>
                  <a:txBody>
                    <a:bodyPr/>
                    <a:lstStyle/>
                    <a:p>
                      <a:pPr algn="ctr" fontAlgn="b"/>
                      <a:r>
                        <a:rPr lang="en-US" sz="1200" b="0" i="0" u="none" strike="noStrike" dirty="0">
                          <a:solidFill>
                            <a:srgbClr val="000000"/>
                          </a:solidFill>
                          <a:effectLst/>
                          <a:latin typeface="Calibri"/>
                        </a:rPr>
                        <a:t>0.19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OLK4</a:t>
                      </a:r>
                    </a:p>
                  </a:txBody>
                  <a:tcPr marL="9525" marR="9525" marT="9525" marB="0" anchor="b"/>
                </a:tc>
                <a:tc>
                  <a:txBody>
                    <a:bodyPr/>
                    <a:lstStyle/>
                    <a:p>
                      <a:pPr algn="ctr" fontAlgn="b"/>
                      <a:r>
                        <a:rPr lang="en-US" sz="1200" b="0" i="0" u="none" strike="noStrike">
                          <a:solidFill>
                            <a:srgbClr val="000000"/>
                          </a:solidFill>
                          <a:effectLst/>
                          <a:latin typeface="Calibri"/>
                        </a:rPr>
                        <a:t>0.992</a:t>
                      </a:r>
                    </a:p>
                  </a:txBody>
                  <a:tcPr marL="9525" marR="9525" marT="9525" marB="0" anchor="b"/>
                </a:tc>
                <a:tc>
                  <a:txBody>
                    <a:bodyPr/>
                    <a:lstStyle/>
                    <a:p>
                      <a:pPr algn="ctr" fontAlgn="b"/>
                      <a:r>
                        <a:rPr lang="en-US" sz="1200" b="0" i="0" u="none" strike="noStrike">
                          <a:solidFill>
                            <a:srgbClr val="000000"/>
                          </a:solidFill>
                          <a:effectLst/>
                          <a:latin typeface="Calibri"/>
                        </a:rPr>
                        <a:t>0.074</a:t>
                      </a:r>
                    </a:p>
                  </a:txBody>
                  <a:tcPr marL="9525" marR="9525" marT="9525" marB="0" anchor="b"/>
                </a:tc>
                <a:tc>
                  <a:txBody>
                    <a:bodyPr/>
                    <a:lstStyle/>
                    <a:p>
                      <a:pPr algn="ctr" fontAlgn="b"/>
                      <a:r>
                        <a:rPr lang="en-US" sz="1200" b="0" i="0" u="none" strike="noStrike" dirty="0">
                          <a:solidFill>
                            <a:srgbClr val="000000"/>
                          </a:solidFill>
                          <a:effectLst/>
                          <a:latin typeface="Calibri"/>
                        </a:rPr>
                        <a:t>1.66</a:t>
                      </a:r>
                    </a:p>
                  </a:txBody>
                  <a:tcPr marL="9525" marR="9525" marT="9525" marB="0" anchor="b"/>
                </a:tc>
                <a:tc>
                  <a:txBody>
                    <a:bodyPr/>
                    <a:lstStyle/>
                    <a:p>
                      <a:pPr algn="ctr" fontAlgn="b"/>
                      <a:r>
                        <a:rPr lang="en-US" sz="1200" b="0" i="0" u="none" strike="noStrike" dirty="0">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a:solidFill>
                            <a:srgbClr val="000000"/>
                          </a:solidFill>
                          <a:effectLst/>
                          <a:latin typeface="Calibri"/>
                        </a:rPr>
                        <a:t>0.261</a:t>
                      </a:r>
                    </a:p>
                  </a:txBody>
                  <a:tcPr marL="9525" marR="9525" marT="9525" marB="0" anchor="b"/>
                </a:tc>
              </a:tr>
              <a:tr h="194875">
                <a:tc>
                  <a:txBody>
                    <a:bodyPr/>
                    <a:lstStyle/>
                    <a:p>
                      <a:pPr algn="ctr" fontAlgn="b"/>
                      <a:r>
                        <a:rPr lang="en-US" sz="1200" b="0" i="0" u="none" strike="noStrike">
                          <a:solidFill>
                            <a:srgbClr val="000000"/>
                          </a:solidFill>
                          <a:effectLst/>
                          <a:latin typeface="Calibri"/>
                        </a:rPr>
                        <a:t>OLK5</a:t>
                      </a:r>
                    </a:p>
                  </a:txBody>
                  <a:tcPr marL="9525" marR="9525" marT="9525" marB="0" anchor="b"/>
                </a:tc>
                <a:tc>
                  <a:txBody>
                    <a:bodyPr/>
                    <a:lstStyle/>
                    <a:p>
                      <a:pPr algn="ctr" fontAlgn="b"/>
                      <a:r>
                        <a:rPr lang="en-US" sz="1200" b="0" i="0" u="none" strike="noStrike">
                          <a:solidFill>
                            <a:srgbClr val="000000"/>
                          </a:solidFill>
                          <a:effectLst/>
                          <a:latin typeface="Calibri"/>
                        </a:rPr>
                        <a:t>0.912</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1.818</a:t>
                      </a:r>
                    </a:p>
                  </a:txBody>
                  <a:tcPr marL="9525" marR="9525" marT="9525" marB="0" anchor="b"/>
                </a:tc>
                <a:tc>
                  <a:txBody>
                    <a:bodyPr/>
                    <a:lstStyle/>
                    <a:p>
                      <a:pPr algn="ctr" fontAlgn="b"/>
                      <a:r>
                        <a:rPr lang="en-US" sz="1200" b="0" i="0" u="none" strike="noStrike" dirty="0">
                          <a:solidFill>
                            <a:srgbClr val="000000"/>
                          </a:solidFill>
                          <a:effectLst/>
                          <a:latin typeface="Calibri"/>
                        </a:rPr>
                        <a:t>0.272</a:t>
                      </a:r>
                    </a:p>
                  </a:txBody>
                  <a:tcPr marL="9525" marR="9525" marT="9525" marB="0" anchor="b"/>
                </a:tc>
                <a:tc>
                  <a:txBody>
                    <a:bodyPr/>
                    <a:lstStyle/>
                    <a:p>
                      <a:pPr algn="ctr" fontAlgn="b"/>
                      <a:r>
                        <a:rPr lang="en-US" sz="1200" b="0" i="0" u="none" strike="noStrike">
                          <a:solidFill>
                            <a:srgbClr val="000000"/>
                          </a:solidFill>
                          <a:effectLst/>
                          <a:latin typeface="Calibri"/>
                        </a:rPr>
                        <a:t>3.366</a:t>
                      </a:r>
                    </a:p>
                  </a:txBody>
                  <a:tcPr marL="9525" marR="9525" marT="9525" marB="0" anchor="b"/>
                </a:tc>
                <a:tc>
                  <a:txBody>
                    <a:bodyPr/>
                    <a:lstStyle/>
                    <a:p>
                      <a:pPr algn="ctr" fontAlgn="b"/>
                      <a:r>
                        <a:rPr lang="en-US" sz="1200" b="0" i="0" u="none" strike="noStrike">
                          <a:solidFill>
                            <a:srgbClr val="000000"/>
                          </a:solidFill>
                          <a:effectLst/>
                          <a:latin typeface="Calibri"/>
                        </a:rPr>
                        <a:t>0.808</a:t>
                      </a:r>
                    </a:p>
                  </a:txBody>
                  <a:tcPr marL="9525" marR="9525" marT="9525" marB="0" anchor="b"/>
                </a:tc>
              </a:tr>
              <a:tr h="194875">
                <a:tc>
                  <a:txBody>
                    <a:bodyPr/>
                    <a:lstStyle/>
                    <a:p>
                      <a:pPr algn="ctr" fontAlgn="b"/>
                      <a:r>
                        <a:rPr lang="en-US" sz="1200" b="0" i="0" u="none" strike="noStrike">
                          <a:solidFill>
                            <a:srgbClr val="000000"/>
                          </a:solidFill>
                          <a:effectLst/>
                          <a:latin typeface="Calibri"/>
                        </a:rPr>
                        <a:t>OLK6</a:t>
                      </a:r>
                    </a:p>
                  </a:txBody>
                  <a:tcPr marL="9525" marR="9525" marT="9525" marB="0" anchor="b"/>
                </a:tc>
                <a:tc>
                  <a:txBody>
                    <a:bodyPr/>
                    <a:lstStyle/>
                    <a:p>
                      <a:pPr algn="ctr" fontAlgn="b"/>
                      <a:r>
                        <a:rPr lang="en-US" sz="1200" b="0" i="0" u="none" strike="noStrike">
                          <a:solidFill>
                            <a:srgbClr val="000000"/>
                          </a:solidFill>
                          <a:effectLst/>
                          <a:latin typeface="Calibri"/>
                        </a:rPr>
                        <a:t>0.949</a:t>
                      </a:r>
                    </a:p>
                  </a:txBody>
                  <a:tcPr marL="9525" marR="9525" marT="9525" marB="0" anchor="b"/>
                </a:tc>
                <a:tc>
                  <a:txBody>
                    <a:bodyPr/>
                    <a:lstStyle/>
                    <a:p>
                      <a:pPr algn="ctr" fontAlgn="b"/>
                      <a:r>
                        <a:rPr lang="en-US" sz="1200" b="0" i="0" u="none" strike="noStrike">
                          <a:solidFill>
                            <a:srgbClr val="000000"/>
                          </a:solidFill>
                          <a:effectLst/>
                          <a:latin typeface="Calibri"/>
                        </a:rPr>
                        <a:t>0.138</a:t>
                      </a:r>
                    </a:p>
                  </a:txBody>
                  <a:tcPr marL="9525" marR="9525" marT="9525" marB="0" anchor="b"/>
                </a:tc>
                <a:tc>
                  <a:txBody>
                    <a:bodyPr/>
                    <a:lstStyle/>
                    <a:p>
                      <a:pPr algn="ctr" fontAlgn="b"/>
                      <a:r>
                        <a:rPr lang="en-US" sz="1200" b="0" i="0" u="none" strike="noStrike">
                          <a:solidFill>
                            <a:srgbClr val="000000"/>
                          </a:solidFill>
                          <a:effectLst/>
                          <a:latin typeface="Calibri"/>
                        </a:rPr>
                        <a:t>1.798</a:t>
                      </a:r>
                    </a:p>
                  </a:txBody>
                  <a:tcPr marL="9525" marR="9525" marT="9525" marB="0" anchor="b"/>
                </a:tc>
                <a:tc>
                  <a:txBody>
                    <a:bodyPr/>
                    <a:lstStyle/>
                    <a:p>
                      <a:pPr algn="ctr" fontAlgn="b"/>
                      <a:r>
                        <a:rPr lang="en-US" sz="1200" b="0" i="0" u="none" strike="noStrike" dirty="0">
                          <a:solidFill>
                            <a:srgbClr val="000000"/>
                          </a:solidFill>
                          <a:effectLst/>
                          <a:latin typeface="Calibri"/>
                        </a:rPr>
                        <a:t>0.315</a:t>
                      </a:r>
                    </a:p>
                  </a:txBody>
                  <a:tcPr marL="9525" marR="9525" marT="9525" marB="0" anchor="b"/>
                </a:tc>
                <a:tc>
                  <a:txBody>
                    <a:bodyPr/>
                    <a:lstStyle/>
                    <a:p>
                      <a:pPr algn="ctr" fontAlgn="b"/>
                      <a:r>
                        <a:rPr lang="en-US" sz="1200" b="0" i="0" u="none" strike="noStrike">
                          <a:solidFill>
                            <a:srgbClr val="000000"/>
                          </a:solidFill>
                          <a:effectLst/>
                          <a:latin typeface="Calibri"/>
                        </a:rPr>
                        <a:t>2.332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OLK7</a:t>
                      </a:r>
                    </a:p>
                  </a:txBody>
                  <a:tcPr marL="9525" marR="9525" marT="9525" marB="0" anchor="b"/>
                </a:tc>
                <a:tc>
                  <a:txBody>
                    <a:bodyPr/>
                    <a:lstStyle/>
                    <a:p>
                      <a:pPr algn="ctr" fontAlgn="b"/>
                      <a:r>
                        <a:rPr lang="en-US" sz="1200" b="0" i="0" u="none" strike="noStrike">
                          <a:solidFill>
                            <a:srgbClr val="000000"/>
                          </a:solidFill>
                          <a:effectLst/>
                          <a:latin typeface="Calibri"/>
                        </a:rPr>
                        <a:t>0.95</a:t>
                      </a:r>
                    </a:p>
                  </a:txBody>
                  <a:tcPr marL="9525" marR="9525" marT="9525" marB="0" anchor="b"/>
                </a:tc>
                <a:tc>
                  <a:txBody>
                    <a:bodyPr/>
                    <a:lstStyle/>
                    <a:p>
                      <a:pPr algn="ctr" fontAlgn="b"/>
                      <a:r>
                        <a:rPr lang="en-US" sz="1200" b="0" i="0" u="none" strike="noStrike">
                          <a:solidFill>
                            <a:srgbClr val="000000"/>
                          </a:solidFill>
                          <a:effectLst/>
                          <a:latin typeface="Calibri"/>
                        </a:rPr>
                        <a:t>0.129</a:t>
                      </a:r>
                    </a:p>
                  </a:txBody>
                  <a:tcPr marL="9525" marR="9525" marT="9525" marB="0" anchor="b"/>
                </a:tc>
                <a:tc>
                  <a:txBody>
                    <a:bodyPr/>
                    <a:lstStyle/>
                    <a:p>
                      <a:pPr algn="ctr" fontAlgn="b"/>
                      <a:r>
                        <a:rPr lang="en-US" sz="1200" b="0" i="0" u="none" strike="noStrike">
                          <a:solidFill>
                            <a:srgbClr val="000000"/>
                          </a:solidFill>
                          <a:effectLst/>
                          <a:latin typeface="Calibri"/>
                        </a:rPr>
                        <a:t>1.771</a:t>
                      </a:r>
                    </a:p>
                  </a:txBody>
                  <a:tcPr marL="9525" marR="9525" marT="9525" marB="0" anchor="b"/>
                </a:tc>
                <a:tc>
                  <a:txBody>
                    <a:bodyPr/>
                    <a:lstStyle/>
                    <a:p>
                      <a:pPr algn="ctr" fontAlgn="b"/>
                      <a:r>
                        <a:rPr lang="en-US" sz="1200" b="0" i="0" u="none" strike="noStrike" dirty="0">
                          <a:solidFill>
                            <a:srgbClr val="000000"/>
                          </a:solidFill>
                          <a:effectLst/>
                          <a:latin typeface="Calibri"/>
                        </a:rPr>
                        <a:t>0.27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OLK8</a:t>
                      </a:r>
                    </a:p>
                  </a:txBody>
                  <a:tcPr marL="9525" marR="9525" marT="9525" marB="0" anchor="b"/>
                </a:tc>
                <a:tc>
                  <a:txBody>
                    <a:bodyPr/>
                    <a:lstStyle/>
                    <a:p>
                      <a:pPr algn="ctr" fontAlgn="b"/>
                      <a:r>
                        <a:rPr lang="en-US" sz="1200" b="0" i="0" u="none" strike="noStrike">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a:t>
                      </a:r>
                    </a:p>
                  </a:txBody>
                  <a:tcPr marL="9525" marR="9525" marT="9525" marB="0" anchor="b"/>
                </a:tc>
                <a:tc>
                  <a:txBody>
                    <a:bodyPr/>
                    <a:lstStyle/>
                    <a:p>
                      <a:pPr algn="ctr" fontAlgn="b"/>
                      <a:r>
                        <a:rPr lang="en-US" sz="1200" b="0" i="0" u="none" strike="noStrike">
                          <a:solidFill>
                            <a:srgbClr val="000000"/>
                          </a:solidFill>
                          <a:effectLst/>
                          <a:latin typeface="Calibri"/>
                        </a:rPr>
                        <a:t>1.696</a:t>
                      </a:r>
                    </a:p>
                  </a:txBody>
                  <a:tcPr marL="9525" marR="9525" marT="9525" marB="0" anchor="b"/>
                </a:tc>
                <a:tc>
                  <a:txBody>
                    <a:bodyPr/>
                    <a:lstStyle/>
                    <a:p>
                      <a:pPr algn="ctr" fontAlgn="b"/>
                      <a:r>
                        <a:rPr lang="en-US" sz="1200" b="0" i="0" u="none" strike="noStrike" dirty="0">
                          <a:solidFill>
                            <a:srgbClr val="000000"/>
                          </a:solidFill>
                          <a:effectLst/>
                          <a:latin typeface="Calibri"/>
                        </a:rPr>
                        <a:t>0.358</a:t>
                      </a:r>
                    </a:p>
                  </a:txBody>
                  <a:tcPr marL="9525" marR="9525" marT="9525" marB="0" anchor="b"/>
                </a:tc>
                <a:tc>
                  <a:txBody>
                    <a:bodyPr/>
                    <a:lstStyle/>
                    <a:p>
                      <a:pPr algn="ctr" fontAlgn="b"/>
                      <a:r>
                        <a:rPr lang="en-US" sz="1200" b="0" i="0" u="none" strike="noStrike">
                          <a:solidFill>
                            <a:srgbClr val="000000"/>
                          </a:solidFill>
                          <a:effectLst/>
                          <a:latin typeface="Calibri"/>
                        </a:rPr>
                        <a:t>2.42</a:t>
                      </a:r>
                    </a:p>
                  </a:txBody>
                  <a:tcPr marL="9525" marR="9525" marT="9525" marB="0" anchor="b"/>
                </a:tc>
                <a:tc>
                  <a:txBody>
                    <a:bodyPr/>
                    <a:lstStyle/>
                    <a:p>
                      <a:pPr algn="ctr" fontAlgn="b"/>
                      <a:r>
                        <a:rPr lang="en-US" sz="1200" b="0" i="0" u="none" strike="noStrike">
                          <a:solidFill>
                            <a:srgbClr val="000000"/>
                          </a:solidFill>
                          <a:effectLst/>
                          <a:latin typeface="Calibri"/>
                        </a:rPr>
                        <a:t>0.057</a:t>
                      </a:r>
                    </a:p>
                  </a:txBody>
                  <a:tcPr marL="9525" marR="9525" marT="9525" marB="0" anchor="b"/>
                </a:tc>
              </a:tr>
              <a:tr h="194875">
                <a:tc>
                  <a:txBody>
                    <a:bodyPr/>
                    <a:lstStyle/>
                    <a:p>
                      <a:pPr algn="ctr" fontAlgn="b"/>
                      <a:r>
                        <a:rPr lang="en-US" sz="1200" b="0" i="0" u="none" strike="noStrike">
                          <a:solidFill>
                            <a:srgbClr val="000000"/>
                          </a:solidFill>
                          <a:effectLst/>
                          <a:latin typeface="Calibri"/>
                        </a:rPr>
                        <a:t>OLK9</a:t>
                      </a:r>
                    </a:p>
                  </a:txBody>
                  <a:tcPr marL="9525" marR="9525" marT="9525" marB="0" anchor="b"/>
                </a:tc>
                <a:tc>
                  <a:txBody>
                    <a:bodyPr/>
                    <a:lstStyle/>
                    <a:p>
                      <a:pPr algn="ctr" fontAlgn="b"/>
                      <a:r>
                        <a:rPr lang="en-US" sz="1200" b="0" i="0" u="none" strike="noStrike">
                          <a:solidFill>
                            <a:srgbClr val="000000"/>
                          </a:solidFill>
                          <a:effectLst/>
                          <a:latin typeface="Calibri"/>
                        </a:rPr>
                        <a:t>0.898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1.54</a:t>
                      </a:r>
                    </a:p>
                  </a:txBody>
                  <a:tcPr marL="9525" marR="9525" marT="9525" marB="0" anchor="b"/>
                </a:tc>
                <a:tc>
                  <a:txBody>
                    <a:bodyPr/>
                    <a:lstStyle/>
                    <a:p>
                      <a:pPr algn="ctr" fontAlgn="b"/>
                      <a:r>
                        <a:rPr lang="en-US" sz="1200" b="0" i="0" u="none" strike="noStrike" dirty="0">
                          <a:solidFill>
                            <a:srgbClr val="000000"/>
                          </a:solidFill>
                          <a:effectLst/>
                          <a:latin typeface="Calibri"/>
                        </a:rPr>
                        <a:t>0.391</a:t>
                      </a:r>
                    </a:p>
                  </a:txBody>
                  <a:tcPr marL="9525" marR="9525" marT="9525" marB="0" anchor="b"/>
                </a:tc>
                <a:tc>
                  <a:txBody>
                    <a:bodyPr/>
                    <a:lstStyle/>
                    <a:p>
                      <a:pPr algn="ctr" fontAlgn="b"/>
                      <a:r>
                        <a:rPr lang="en-US" sz="1200" b="0" i="0" u="none" strike="noStrike" dirty="0">
                          <a:solidFill>
                            <a:srgbClr val="000000"/>
                          </a:solidFill>
                          <a:effectLst/>
                          <a:latin typeface="Calibri"/>
                        </a:rPr>
                        <a:t>2.483</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OSCC1</a:t>
                      </a:r>
                    </a:p>
                  </a:txBody>
                  <a:tcPr marL="9525" marR="9525" marT="9525" marB="0" anchor="b"/>
                </a:tc>
                <a:tc>
                  <a:txBody>
                    <a:bodyPr/>
                    <a:lstStyle/>
                    <a:p>
                      <a:pPr algn="ctr" fontAlgn="b"/>
                      <a:r>
                        <a:rPr lang="en-US" sz="1200" b="0" i="0" u="none" strike="noStrike">
                          <a:solidFill>
                            <a:srgbClr val="000000"/>
                          </a:solidFill>
                          <a:effectLst/>
                          <a:latin typeface="Calibri"/>
                        </a:rPr>
                        <a:t>0.979</a:t>
                      </a:r>
                    </a:p>
                  </a:txBody>
                  <a:tcPr marL="9525" marR="9525" marT="9525" marB="0" anchor="b"/>
                </a:tc>
                <a:tc>
                  <a:txBody>
                    <a:bodyPr/>
                    <a:lstStyle/>
                    <a:p>
                      <a:pPr algn="ctr" fontAlgn="b"/>
                      <a:r>
                        <a:rPr lang="en-US" sz="1200" b="0" i="0" u="none" strike="noStrike">
                          <a:solidFill>
                            <a:srgbClr val="000000"/>
                          </a:solidFill>
                          <a:effectLst/>
                          <a:latin typeface="Calibri"/>
                        </a:rPr>
                        <a:t>0.096</a:t>
                      </a:r>
                    </a:p>
                  </a:txBody>
                  <a:tcPr marL="9525" marR="9525" marT="9525" marB="0" anchor="b"/>
                </a:tc>
                <a:tc>
                  <a:txBody>
                    <a:bodyPr/>
                    <a:lstStyle/>
                    <a:p>
                      <a:pPr algn="ctr" fontAlgn="b"/>
                      <a:r>
                        <a:rPr lang="en-US" sz="1200" b="0" i="0" u="none" strike="noStrike">
                          <a:solidFill>
                            <a:srgbClr val="000000"/>
                          </a:solidFill>
                          <a:effectLst/>
                          <a:latin typeface="Calibri"/>
                        </a:rPr>
                        <a:t>1.959</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2.41</a:t>
                      </a:r>
                    </a:p>
                  </a:txBody>
                  <a:tcPr marL="9525" marR="9525" marT="9525" marB="0" anchor="b"/>
                </a:tc>
                <a:tc>
                  <a:txBody>
                    <a:bodyPr/>
                    <a:lstStyle/>
                    <a:p>
                      <a:pPr algn="ctr" fontAlgn="b"/>
                      <a:r>
                        <a:rPr lang="en-US" sz="1200" b="0" i="0" u="none" strike="noStrike" dirty="0">
                          <a:solidFill>
                            <a:srgbClr val="000000"/>
                          </a:solidFill>
                          <a:effectLst/>
                          <a:latin typeface="Calibri"/>
                        </a:rPr>
                        <a:t>0.289</a:t>
                      </a:r>
                    </a:p>
                  </a:txBody>
                  <a:tcPr marL="9525" marR="9525" marT="9525" marB="0" anchor="b"/>
                </a:tc>
              </a:tr>
              <a:tr h="194875">
                <a:tc>
                  <a:txBody>
                    <a:bodyPr/>
                    <a:lstStyle/>
                    <a:p>
                      <a:pPr algn="ctr" fontAlgn="b"/>
                      <a:r>
                        <a:rPr lang="en-US" sz="1200" b="0" i="0" u="none" strike="noStrike">
                          <a:solidFill>
                            <a:srgbClr val="000000"/>
                          </a:solidFill>
                          <a:effectLst/>
                          <a:latin typeface="Calibri"/>
                        </a:rPr>
                        <a:t>OSCC2</a:t>
                      </a:r>
                    </a:p>
                  </a:txBody>
                  <a:tcPr marL="9525" marR="9525" marT="9525" marB="0" anchor="b"/>
                </a:tc>
                <a:tc>
                  <a:txBody>
                    <a:bodyPr/>
                    <a:lstStyle/>
                    <a:p>
                      <a:pPr algn="ctr" fontAlgn="b"/>
                      <a:r>
                        <a:rPr lang="en-US" sz="1200" b="0" i="0" u="none" strike="noStrike">
                          <a:solidFill>
                            <a:srgbClr val="000000"/>
                          </a:solidFill>
                          <a:effectLst/>
                          <a:latin typeface="Calibri"/>
                        </a:rPr>
                        <a:t>0.911</a:t>
                      </a:r>
                    </a:p>
                  </a:txBody>
                  <a:tcPr marL="9525" marR="9525" marT="9525" marB="0" anchor="b"/>
                </a:tc>
                <a:tc>
                  <a:txBody>
                    <a:bodyPr/>
                    <a:lstStyle/>
                    <a:p>
                      <a:pPr algn="ctr" fontAlgn="b"/>
                      <a:r>
                        <a:rPr lang="en-US" sz="1200" b="0" i="0" u="none" strike="noStrike">
                          <a:solidFill>
                            <a:srgbClr val="000000"/>
                          </a:solidFill>
                          <a:effectLst/>
                          <a:latin typeface="Calibri"/>
                        </a:rPr>
                        <a:t>0.128</a:t>
                      </a:r>
                    </a:p>
                  </a:txBody>
                  <a:tcPr marL="9525" marR="9525" marT="9525" marB="0" anchor="b"/>
                </a:tc>
                <a:tc>
                  <a:txBody>
                    <a:bodyPr/>
                    <a:lstStyle/>
                    <a:p>
                      <a:pPr algn="ctr" fontAlgn="b"/>
                      <a:r>
                        <a:rPr lang="en-US" sz="1200" b="0" i="0" u="none" strike="noStrike">
                          <a:solidFill>
                            <a:srgbClr val="000000"/>
                          </a:solidFill>
                          <a:effectLst/>
                          <a:latin typeface="Calibri"/>
                        </a:rPr>
                        <a:t>1.604</a:t>
                      </a:r>
                    </a:p>
                  </a:txBody>
                  <a:tcPr marL="9525" marR="9525" marT="9525" marB="0" anchor="b"/>
                </a:tc>
                <a:tc>
                  <a:txBody>
                    <a:bodyPr/>
                    <a:lstStyle/>
                    <a:p>
                      <a:pPr algn="ctr" fontAlgn="b"/>
                      <a:r>
                        <a:rPr lang="en-US" sz="1200" b="0" i="0" u="none" strike="noStrike">
                          <a:solidFill>
                            <a:srgbClr val="000000"/>
                          </a:solidFill>
                          <a:effectLst/>
                          <a:latin typeface="Calibri"/>
                        </a:rPr>
                        <a:t>0.193</a:t>
                      </a:r>
                    </a:p>
                  </a:txBody>
                  <a:tcPr marL="9525" marR="9525" marT="9525" marB="0" anchor="b"/>
                </a:tc>
                <a:tc>
                  <a:txBody>
                    <a:bodyPr/>
                    <a:lstStyle/>
                    <a:p>
                      <a:pPr algn="ctr" fontAlgn="b"/>
                      <a:r>
                        <a:rPr lang="en-US" sz="1200" b="0" i="0" u="none" strike="noStrike" dirty="0">
                          <a:solidFill>
                            <a:srgbClr val="000000"/>
                          </a:solidFill>
                          <a:effectLst/>
                          <a:latin typeface="Calibri"/>
                        </a:rPr>
                        <a:t>3.185</a:t>
                      </a:r>
                    </a:p>
                  </a:txBody>
                  <a:tcPr marL="9525" marR="9525" marT="9525" marB="0" anchor="b"/>
                </a:tc>
                <a:tc>
                  <a:txBody>
                    <a:bodyPr/>
                    <a:lstStyle/>
                    <a:p>
                      <a:pPr algn="ctr" fontAlgn="b"/>
                      <a:r>
                        <a:rPr lang="en-US" sz="1200" b="0" i="0" u="none" strike="noStrike">
                          <a:solidFill>
                            <a:srgbClr val="000000"/>
                          </a:solidFill>
                          <a:effectLst/>
                          <a:latin typeface="Calibri"/>
                        </a:rPr>
                        <a:t>0.734</a:t>
                      </a:r>
                    </a:p>
                  </a:txBody>
                  <a:tcPr marL="9525" marR="9525" marT="9525" marB="0" anchor="b"/>
                </a:tc>
              </a:tr>
              <a:tr h="194875">
                <a:tc>
                  <a:txBody>
                    <a:bodyPr/>
                    <a:lstStyle/>
                    <a:p>
                      <a:pPr algn="ctr" fontAlgn="b"/>
                      <a:r>
                        <a:rPr lang="en-US" sz="1200" b="0" i="0" u="none" strike="noStrike">
                          <a:solidFill>
                            <a:srgbClr val="000000"/>
                          </a:solidFill>
                          <a:effectLst/>
                          <a:latin typeface="Calibri"/>
                        </a:rPr>
                        <a:t>OSCC3</a:t>
                      </a:r>
                    </a:p>
                  </a:txBody>
                  <a:tcPr marL="9525" marR="9525" marT="9525" marB="0" anchor="b"/>
                </a:tc>
                <a:tc>
                  <a:txBody>
                    <a:bodyPr/>
                    <a:lstStyle/>
                    <a:p>
                      <a:pPr algn="ctr" fontAlgn="b"/>
                      <a:r>
                        <a:rPr lang="en-US" sz="1200" b="0" i="0" u="none" strike="noStrike">
                          <a:solidFill>
                            <a:srgbClr val="000000"/>
                          </a:solidFill>
                          <a:effectLst/>
                          <a:latin typeface="Calibri"/>
                        </a:rPr>
                        <a:t>0.88</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a:solidFill>
                            <a:srgbClr val="000000"/>
                          </a:solidFill>
                          <a:effectLst/>
                          <a:latin typeface="Calibri"/>
                        </a:rPr>
                        <a:t>1.564</a:t>
                      </a:r>
                    </a:p>
                  </a:txBody>
                  <a:tcPr marL="9525" marR="9525" marT="9525" marB="0" anchor="b"/>
                </a:tc>
                <a:tc>
                  <a:txBody>
                    <a:bodyPr/>
                    <a:lstStyle/>
                    <a:p>
                      <a:pPr algn="ctr" fontAlgn="b"/>
                      <a:r>
                        <a:rPr lang="en-US" sz="1200" b="0" i="0" u="none" strike="noStrike">
                          <a:solidFill>
                            <a:srgbClr val="000000"/>
                          </a:solidFill>
                          <a:effectLst/>
                          <a:latin typeface="Calibri"/>
                        </a:rPr>
                        <a:t>0.327</a:t>
                      </a:r>
                    </a:p>
                  </a:txBody>
                  <a:tcPr marL="9525" marR="9525" marT="9525" marB="0" anchor="b"/>
                </a:tc>
                <a:tc>
                  <a:txBody>
                    <a:bodyPr/>
                    <a:lstStyle/>
                    <a:p>
                      <a:pPr algn="ctr" fontAlgn="b"/>
                      <a:r>
                        <a:rPr lang="en-US" sz="1200" b="0" i="0" u="none" strike="noStrike" dirty="0">
                          <a:solidFill>
                            <a:srgbClr val="000000"/>
                          </a:solidFill>
                          <a:effectLst/>
                          <a:latin typeface="Calibri"/>
                        </a:rPr>
                        <a:t>2.393</a:t>
                      </a:r>
                    </a:p>
                  </a:txBody>
                  <a:tcPr marL="9525" marR="9525" marT="9525" marB="0" anchor="b"/>
                </a:tc>
                <a:tc>
                  <a:txBody>
                    <a:bodyPr/>
                    <a:lstStyle/>
                    <a:p>
                      <a:pPr algn="ctr" fontAlgn="b"/>
                      <a:r>
                        <a:rPr lang="en-US" sz="1200" b="0" i="0" u="none" strike="noStrike" dirty="0">
                          <a:solidFill>
                            <a:srgbClr val="000000"/>
                          </a:solidFill>
                          <a:effectLst/>
                          <a:latin typeface="Calibri"/>
                        </a:rPr>
                        <a:t>0.127</a:t>
                      </a:r>
                    </a:p>
                  </a:txBody>
                  <a:tcPr marL="9525" marR="9525" marT="9525" marB="0" anchor="b"/>
                </a:tc>
              </a:tr>
              <a:tr h="194875">
                <a:tc>
                  <a:txBody>
                    <a:bodyPr/>
                    <a:lstStyle/>
                    <a:p>
                      <a:pPr algn="ctr" fontAlgn="b"/>
                      <a:r>
                        <a:rPr lang="en-US" sz="1200" b="0" i="0" u="none" strike="noStrike">
                          <a:solidFill>
                            <a:srgbClr val="000000"/>
                          </a:solidFill>
                          <a:effectLst/>
                          <a:latin typeface="Calibri"/>
                        </a:rPr>
                        <a:t>OSCC4</a:t>
                      </a:r>
                    </a:p>
                  </a:txBody>
                  <a:tcPr marL="9525" marR="9525" marT="9525" marB="0" anchor="b"/>
                </a:tc>
                <a:tc>
                  <a:txBody>
                    <a:bodyPr/>
                    <a:lstStyle/>
                    <a:p>
                      <a:pPr algn="ctr" fontAlgn="b"/>
                      <a:r>
                        <a:rPr lang="en-US" sz="1200" b="0" i="0" u="none" strike="noStrike">
                          <a:solidFill>
                            <a:srgbClr val="000000"/>
                          </a:solidFill>
                          <a:effectLst/>
                          <a:latin typeface="Calibri"/>
                        </a:rPr>
                        <a:t>0.989</a:t>
                      </a:r>
                    </a:p>
                  </a:txBody>
                  <a:tcPr marL="9525" marR="9525" marT="9525" marB="0" anchor="b"/>
                </a:tc>
                <a:tc>
                  <a:txBody>
                    <a:bodyPr/>
                    <a:lstStyle/>
                    <a:p>
                      <a:pPr algn="ctr" fontAlgn="b"/>
                      <a:r>
                        <a:rPr lang="en-US" sz="1200" b="0" i="0" u="none" strike="noStrike">
                          <a:solidFill>
                            <a:srgbClr val="000000"/>
                          </a:solidFill>
                          <a:effectLst/>
                          <a:latin typeface="Calibri"/>
                        </a:rPr>
                        <a:t>0.147</a:t>
                      </a:r>
                    </a:p>
                  </a:txBody>
                  <a:tcPr marL="9525" marR="9525" marT="9525" marB="0" anchor="b"/>
                </a:tc>
                <a:tc>
                  <a:txBody>
                    <a:bodyPr/>
                    <a:lstStyle/>
                    <a:p>
                      <a:pPr algn="ctr" fontAlgn="b"/>
                      <a:r>
                        <a:rPr lang="en-US" sz="1200" b="0" i="0" u="none" strike="noStrike">
                          <a:solidFill>
                            <a:srgbClr val="000000"/>
                          </a:solidFill>
                          <a:effectLst/>
                          <a:latin typeface="Calibri"/>
                        </a:rPr>
                        <a:t>1.848</a:t>
                      </a:r>
                    </a:p>
                  </a:txBody>
                  <a:tcPr marL="9525" marR="9525" marT="9525" marB="0" anchor="b"/>
                </a:tc>
                <a:tc>
                  <a:txBody>
                    <a:bodyPr/>
                    <a:lstStyle/>
                    <a:p>
                      <a:pPr algn="ctr" fontAlgn="b"/>
                      <a:r>
                        <a:rPr lang="en-US" sz="1200" b="0" i="0" u="none" strike="noStrike">
                          <a:solidFill>
                            <a:srgbClr val="000000"/>
                          </a:solidFill>
                          <a:effectLst/>
                          <a:latin typeface="Calibri"/>
                        </a:rPr>
                        <a:t>0.179</a:t>
                      </a:r>
                    </a:p>
                  </a:txBody>
                  <a:tcPr marL="9525" marR="9525" marT="9525" marB="0" anchor="b"/>
                </a:tc>
                <a:tc>
                  <a:txBody>
                    <a:bodyPr/>
                    <a:lstStyle/>
                    <a:p>
                      <a:pPr algn="ctr" fontAlgn="b"/>
                      <a:r>
                        <a:rPr lang="en-US" sz="1200" b="0" i="0" u="none" strike="noStrike" dirty="0">
                          <a:solidFill>
                            <a:srgbClr val="000000"/>
                          </a:solidFill>
                          <a:effectLst/>
                          <a:latin typeface="Calibri"/>
                        </a:rPr>
                        <a:t>2.613</a:t>
                      </a:r>
                    </a:p>
                  </a:txBody>
                  <a:tcPr marL="9525" marR="9525" marT="9525" marB="0" anchor="b"/>
                </a:tc>
                <a:tc>
                  <a:txBody>
                    <a:bodyPr/>
                    <a:lstStyle/>
                    <a:p>
                      <a:pPr algn="ctr" fontAlgn="b"/>
                      <a:r>
                        <a:rPr lang="en-US" sz="1200" b="0" i="0" u="none" strike="noStrike">
                          <a:solidFill>
                            <a:srgbClr val="000000"/>
                          </a:solidFill>
                          <a:effectLst/>
                          <a:latin typeface="Calibri"/>
                        </a:rPr>
                        <a:t>0.442</a:t>
                      </a:r>
                    </a:p>
                  </a:txBody>
                  <a:tcPr marL="9525" marR="9525" marT="9525" marB="0" anchor="b"/>
                </a:tc>
              </a:tr>
              <a:tr h="194875">
                <a:tc>
                  <a:txBody>
                    <a:bodyPr/>
                    <a:lstStyle/>
                    <a:p>
                      <a:pPr algn="ctr" fontAlgn="b"/>
                      <a:r>
                        <a:rPr lang="en-US" sz="1200" b="0" i="0" u="none" strike="noStrike">
                          <a:solidFill>
                            <a:srgbClr val="000000"/>
                          </a:solidFill>
                          <a:effectLst/>
                          <a:latin typeface="Calibri"/>
                        </a:rPr>
                        <a:t>OSCC5</a:t>
                      </a:r>
                    </a:p>
                  </a:txBody>
                  <a:tcPr marL="9525" marR="9525" marT="9525" marB="0" anchor="b"/>
                </a:tc>
                <a:tc>
                  <a:txBody>
                    <a:bodyPr/>
                    <a:lstStyle/>
                    <a:p>
                      <a:pPr algn="ctr" fontAlgn="b"/>
                      <a:r>
                        <a:rPr lang="en-US" sz="1200" b="0" i="0" u="none" strike="noStrike">
                          <a:solidFill>
                            <a:srgbClr val="000000"/>
                          </a:solidFill>
                          <a:effectLst/>
                          <a:latin typeface="Calibri"/>
                        </a:rPr>
                        <a:t>0.991</a:t>
                      </a:r>
                    </a:p>
                  </a:txBody>
                  <a:tcPr marL="9525" marR="9525" marT="9525" marB="0" anchor="b"/>
                </a:tc>
                <a:tc>
                  <a:txBody>
                    <a:bodyPr/>
                    <a:lstStyle/>
                    <a:p>
                      <a:pPr algn="ctr" fontAlgn="b"/>
                      <a:r>
                        <a:rPr lang="en-US" sz="1200" b="0" i="0" u="none" strike="noStrike">
                          <a:solidFill>
                            <a:srgbClr val="000000"/>
                          </a:solidFill>
                          <a:effectLst/>
                          <a:latin typeface="Calibri"/>
                        </a:rPr>
                        <a:t>0.091</a:t>
                      </a:r>
                    </a:p>
                  </a:txBody>
                  <a:tcPr marL="9525" marR="9525" marT="9525" marB="0" anchor="b"/>
                </a:tc>
                <a:tc>
                  <a:txBody>
                    <a:bodyPr/>
                    <a:lstStyle/>
                    <a:p>
                      <a:pPr algn="ctr" fontAlgn="b"/>
                      <a:r>
                        <a:rPr lang="en-US" sz="1200" b="0" i="0" u="none" strike="noStrike">
                          <a:solidFill>
                            <a:srgbClr val="000000"/>
                          </a:solidFill>
                          <a:effectLst/>
                          <a:latin typeface="Calibri"/>
                        </a:rPr>
                        <a:t>1.596</a:t>
                      </a:r>
                    </a:p>
                  </a:txBody>
                  <a:tcPr marL="9525" marR="9525" marT="9525" marB="0" anchor="b"/>
                </a:tc>
                <a:tc>
                  <a:txBody>
                    <a:bodyPr/>
                    <a:lstStyle/>
                    <a:p>
                      <a:pPr algn="ctr" fontAlgn="b"/>
                      <a:r>
                        <a:rPr lang="en-US" sz="1200" b="0" i="0" u="none" strike="noStrike">
                          <a:solidFill>
                            <a:srgbClr val="000000"/>
                          </a:solidFill>
                          <a:effectLst/>
                          <a:latin typeface="Calibri"/>
                        </a:rPr>
                        <a:t>0.123</a:t>
                      </a:r>
                    </a:p>
                  </a:txBody>
                  <a:tcPr marL="9525" marR="9525" marT="9525" marB="0" anchor="b"/>
                </a:tc>
                <a:tc>
                  <a:txBody>
                    <a:bodyPr/>
                    <a:lstStyle/>
                    <a:p>
                      <a:pPr algn="ctr" fontAlgn="b"/>
                      <a:r>
                        <a:rPr lang="en-US" sz="1200" b="0" i="0" u="none" strike="noStrike" dirty="0">
                          <a:solidFill>
                            <a:srgbClr val="000000"/>
                          </a:solidFill>
                          <a:effectLst/>
                          <a:latin typeface="Calibri"/>
                        </a:rPr>
                        <a:t>2.772</a:t>
                      </a:r>
                    </a:p>
                  </a:txBody>
                  <a:tcPr marL="9525" marR="9525" marT="9525" marB="0" anchor="b"/>
                </a:tc>
                <a:tc>
                  <a:txBody>
                    <a:bodyPr/>
                    <a:lstStyle/>
                    <a:p>
                      <a:pPr algn="ctr" fontAlgn="b"/>
                      <a:r>
                        <a:rPr lang="en-US" sz="1200" b="0" i="0" u="none" strike="noStrike" dirty="0">
                          <a:solidFill>
                            <a:srgbClr val="000000"/>
                          </a:solidFill>
                          <a:effectLst/>
                          <a:latin typeface="Calibri"/>
                        </a:rPr>
                        <a:t>0.396</a:t>
                      </a:r>
                    </a:p>
                  </a:txBody>
                  <a:tcPr marL="9525" marR="9525" marT="9525" marB="0" anchor="b"/>
                </a:tc>
              </a:tr>
              <a:tr h="194875">
                <a:tc>
                  <a:txBody>
                    <a:bodyPr/>
                    <a:lstStyle/>
                    <a:p>
                      <a:pPr algn="ctr" fontAlgn="b"/>
                      <a:r>
                        <a:rPr lang="en-US" sz="1200" b="0" i="0" u="none" strike="noStrike">
                          <a:solidFill>
                            <a:srgbClr val="000000"/>
                          </a:solidFill>
                          <a:effectLst/>
                          <a:latin typeface="Calibri"/>
                        </a:rPr>
                        <a:t>OSCC6</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1.855</a:t>
                      </a:r>
                    </a:p>
                  </a:txBody>
                  <a:tcPr marL="9525" marR="9525" marT="9525" marB="0" anchor="b"/>
                </a:tc>
                <a:tc>
                  <a:txBody>
                    <a:bodyPr/>
                    <a:lstStyle/>
                    <a:p>
                      <a:pPr algn="ctr" fontAlgn="b"/>
                      <a:r>
                        <a:rPr lang="en-US" sz="1200" b="0" i="0" u="none" strike="noStrike">
                          <a:solidFill>
                            <a:srgbClr val="000000"/>
                          </a:solidFill>
                          <a:effectLst/>
                          <a:latin typeface="Calibri"/>
                        </a:rPr>
                        <a:t>0.299</a:t>
                      </a:r>
                    </a:p>
                  </a:txBody>
                  <a:tcPr marL="9525" marR="9525" marT="9525" marB="0" anchor="b"/>
                </a:tc>
                <a:tc>
                  <a:txBody>
                    <a:bodyPr/>
                    <a:lstStyle/>
                    <a:p>
                      <a:pPr algn="ctr" fontAlgn="b"/>
                      <a:r>
                        <a:rPr lang="en-US" sz="1200" b="0" i="0" u="none" strike="noStrike">
                          <a:solidFill>
                            <a:srgbClr val="000000"/>
                          </a:solidFill>
                          <a:effectLst/>
                          <a:latin typeface="Calibri"/>
                        </a:rPr>
                        <a:t>2.441</a:t>
                      </a:r>
                    </a:p>
                  </a:txBody>
                  <a:tcPr marL="9525" marR="9525" marT="9525" marB="0" anchor="b"/>
                </a:tc>
                <a:tc>
                  <a:txBody>
                    <a:bodyPr/>
                    <a:lstStyle/>
                    <a:p>
                      <a:pPr algn="ctr" fontAlgn="b"/>
                      <a:r>
                        <a:rPr lang="en-US" sz="1200" b="0" i="0" u="none" strike="noStrike" dirty="0">
                          <a:solidFill>
                            <a:srgbClr val="000000"/>
                          </a:solidFill>
                          <a:effectLst/>
                          <a:latin typeface="Calibri"/>
                        </a:rPr>
                        <a:t>0.233</a:t>
                      </a:r>
                    </a:p>
                  </a:txBody>
                  <a:tcPr marL="9525" marR="9525" marT="9525" marB="0" anchor="b"/>
                </a:tc>
              </a:tr>
              <a:tr h="194875">
                <a:tc>
                  <a:txBody>
                    <a:bodyPr/>
                    <a:lstStyle/>
                    <a:p>
                      <a:pPr algn="ctr" fontAlgn="b"/>
                      <a:r>
                        <a:rPr lang="en-US" sz="1200" b="0" i="0" u="none" strike="noStrike">
                          <a:solidFill>
                            <a:srgbClr val="000000"/>
                          </a:solidFill>
                          <a:effectLst/>
                          <a:latin typeface="Calibri"/>
                        </a:rPr>
                        <a:t>OSCC7</a:t>
                      </a:r>
                    </a:p>
                  </a:txBody>
                  <a:tcPr marL="9525" marR="9525" marT="9525" marB="0" anchor="b"/>
                </a:tc>
                <a:tc>
                  <a:txBody>
                    <a:bodyPr/>
                    <a:lstStyle/>
                    <a:p>
                      <a:pPr algn="ctr" fontAlgn="b"/>
                      <a:r>
                        <a:rPr lang="en-US" sz="1200" b="0" i="0" u="none" strike="noStrike">
                          <a:solidFill>
                            <a:srgbClr val="000000"/>
                          </a:solidFill>
                          <a:effectLst/>
                          <a:latin typeface="Calibri"/>
                        </a:rPr>
                        <a:t>0.983</a:t>
                      </a:r>
                    </a:p>
                  </a:txBody>
                  <a:tcPr marL="9525" marR="9525" marT="9525" marB="0" anchor="b"/>
                </a:tc>
                <a:tc>
                  <a:txBody>
                    <a:bodyPr/>
                    <a:lstStyle/>
                    <a:p>
                      <a:pPr algn="ctr" fontAlgn="b"/>
                      <a:r>
                        <a:rPr lang="en-US" sz="1200" b="0" i="0" u="none" strike="noStrike">
                          <a:solidFill>
                            <a:srgbClr val="000000"/>
                          </a:solidFill>
                          <a:effectLst/>
                          <a:latin typeface="Calibri"/>
                        </a:rPr>
                        <a:t>0.099</a:t>
                      </a:r>
                    </a:p>
                  </a:txBody>
                  <a:tcPr marL="9525" marR="9525" marT="9525" marB="0" anchor="b"/>
                </a:tc>
                <a:tc>
                  <a:txBody>
                    <a:bodyPr/>
                    <a:lstStyle/>
                    <a:p>
                      <a:pPr algn="ctr" fontAlgn="b"/>
                      <a:r>
                        <a:rPr lang="en-US" sz="1200" b="0" i="0" u="none" strike="noStrike">
                          <a:solidFill>
                            <a:srgbClr val="000000"/>
                          </a:solidFill>
                          <a:effectLst/>
                          <a:latin typeface="Calibri"/>
                        </a:rPr>
                        <a:t>1.579</a:t>
                      </a:r>
                    </a:p>
                  </a:txBody>
                  <a:tcPr marL="9525" marR="9525" marT="9525" marB="0" anchor="b"/>
                </a:tc>
                <a:tc>
                  <a:txBody>
                    <a:bodyPr/>
                    <a:lstStyle/>
                    <a:p>
                      <a:pPr algn="ctr" fontAlgn="b"/>
                      <a:r>
                        <a:rPr lang="en-US" sz="1200" b="0" i="0" u="none" strike="noStrike">
                          <a:solidFill>
                            <a:srgbClr val="000000"/>
                          </a:solidFill>
                          <a:effectLst/>
                          <a:latin typeface="Calibri"/>
                        </a:rPr>
                        <a:t>0.148</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dirty="0">
                          <a:solidFill>
                            <a:srgbClr val="000000"/>
                          </a:solidFill>
                          <a:effectLst/>
                          <a:latin typeface="Calibri"/>
                        </a:rPr>
                        <a:t>0.265</a:t>
                      </a:r>
                    </a:p>
                  </a:txBody>
                  <a:tcPr marL="9525" marR="9525" marT="9525" marB="0" anchor="b"/>
                </a:tc>
              </a:tr>
              <a:tr h="194875">
                <a:tc>
                  <a:txBody>
                    <a:bodyPr/>
                    <a:lstStyle/>
                    <a:p>
                      <a:pPr algn="ctr" fontAlgn="b"/>
                      <a:r>
                        <a:rPr lang="en-US" sz="1200" b="0" i="0" u="none" strike="noStrike">
                          <a:solidFill>
                            <a:srgbClr val="000000"/>
                          </a:solidFill>
                          <a:effectLst/>
                          <a:latin typeface="Calibri"/>
                        </a:rPr>
                        <a:t>OSCC8</a:t>
                      </a:r>
                    </a:p>
                  </a:txBody>
                  <a:tcPr marL="9525" marR="9525" marT="9525" marB="0" anchor="b"/>
                </a:tc>
                <a:tc>
                  <a:txBody>
                    <a:bodyPr/>
                    <a:lstStyle/>
                    <a:p>
                      <a:pPr algn="ctr" fontAlgn="b"/>
                      <a:r>
                        <a:rPr lang="en-US" sz="1200" b="0" i="0" u="none" strike="noStrike">
                          <a:solidFill>
                            <a:srgbClr val="000000"/>
                          </a:solidFill>
                          <a:effectLst/>
                          <a:latin typeface="Calibri"/>
                        </a:rPr>
                        <a:t>0.871</a:t>
                      </a:r>
                    </a:p>
                  </a:txBody>
                  <a:tcPr marL="9525" marR="9525" marT="9525" marB="0" anchor="b"/>
                </a:tc>
                <a:tc>
                  <a:txBody>
                    <a:bodyPr/>
                    <a:lstStyle/>
                    <a:p>
                      <a:pPr algn="ctr" fontAlgn="b"/>
                      <a:r>
                        <a:rPr lang="en-US" sz="1200" b="0" i="0" u="none" strike="noStrike">
                          <a:solidFill>
                            <a:srgbClr val="000000"/>
                          </a:solidFill>
                          <a:effectLst/>
                          <a:latin typeface="Calibri"/>
                        </a:rPr>
                        <a:t>0.211</a:t>
                      </a:r>
                    </a:p>
                  </a:txBody>
                  <a:tcPr marL="9525" marR="9525" marT="9525" marB="0" anchor="b"/>
                </a:tc>
                <a:tc>
                  <a:txBody>
                    <a:bodyPr/>
                    <a:lstStyle/>
                    <a:p>
                      <a:pPr algn="ctr" fontAlgn="b"/>
                      <a:r>
                        <a:rPr lang="en-US" sz="1200" b="0" i="0" u="none" strike="noStrike">
                          <a:solidFill>
                            <a:srgbClr val="000000"/>
                          </a:solidFill>
                          <a:effectLst/>
                          <a:latin typeface="Calibri"/>
                        </a:rPr>
                        <a:t>1.402</a:t>
                      </a:r>
                    </a:p>
                  </a:txBody>
                  <a:tcPr marL="9525" marR="9525" marT="9525" marB="0" anchor="b"/>
                </a:tc>
                <a:tc>
                  <a:txBody>
                    <a:bodyPr/>
                    <a:lstStyle/>
                    <a:p>
                      <a:pPr algn="ctr" fontAlgn="b"/>
                      <a:r>
                        <a:rPr lang="en-US" sz="1200" b="0" i="0" u="none" strike="noStrike">
                          <a:solidFill>
                            <a:srgbClr val="000000"/>
                          </a:solidFill>
                          <a:effectLst/>
                          <a:latin typeface="Calibri"/>
                        </a:rPr>
                        <a:t>0.121</a:t>
                      </a:r>
                    </a:p>
                  </a:txBody>
                  <a:tcPr marL="9525" marR="9525" marT="9525" marB="0" anchor="b"/>
                </a:tc>
                <a:tc>
                  <a:txBody>
                    <a:bodyPr/>
                    <a:lstStyle/>
                    <a:p>
                      <a:pPr algn="ctr" fontAlgn="b"/>
                      <a:r>
                        <a:rPr lang="en-US" sz="1200" b="0" i="0" u="none" strike="noStrike">
                          <a:solidFill>
                            <a:srgbClr val="000000"/>
                          </a:solidFill>
                          <a:effectLst/>
                          <a:latin typeface="Calibri"/>
                        </a:rPr>
                        <a:t>2.743</a:t>
                      </a:r>
                    </a:p>
                  </a:txBody>
                  <a:tcPr marL="9525" marR="9525" marT="9525" marB="0" anchor="b"/>
                </a:tc>
                <a:tc>
                  <a:txBody>
                    <a:bodyPr/>
                    <a:lstStyle/>
                    <a:p>
                      <a:pPr algn="ctr" fontAlgn="b"/>
                      <a:r>
                        <a:rPr lang="en-US" sz="1200" b="0" i="0" u="none" strike="noStrike" dirty="0">
                          <a:solidFill>
                            <a:srgbClr val="000000"/>
                          </a:solidFill>
                          <a:effectLst/>
                          <a:latin typeface="Calibri"/>
                        </a:rPr>
                        <a:t>0.263</a:t>
                      </a:r>
                    </a:p>
                  </a:txBody>
                  <a:tcPr marL="9525" marR="9525" marT="9525" marB="0" anchor="b"/>
                </a:tc>
              </a:tr>
              <a:tr h="194875">
                <a:tc>
                  <a:txBody>
                    <a:bodyPr/>
                    <a:lstStyle/>
                    <a:p>
                      <a:pPr algn="ctr" fontAlgn="b"/>
                      <a:r>
                        <a:rPr lang="en-US" sz="1200" b="0" i="0" u="none" strike="noStrike">
                          <a:solidFill>
                            <a:srgbClr val="000000"/>
                          </a:solidFill>
                          <a:effectLst/>
                          <a:latin typeface="Calibri"/>
                        </a:rPr>
                        <a:t>OSCC9</a:t>
                      </a:r>
                    </a:p>
                  </a:txBody>
                  <a:tcPr marL="9525" marR="9525" marT="9525" marB="0" anchor="b"/>
                </a:tc>
                <a:tc>
                  <a:txBody>
                    <a:bodyPr/>
                    <a:lstStyle/>
                    <a:p>
                      <a:pPr algn="ctr" fontAlgn="b"/>
                      <a:r>
                        <a:rPr lang="en-US" sz="1200" b="0" i="0" u="none" strike="noStrike">
                          <a:solidFill>
                            <a:srgbClr val="000000"/>
                          </a:solidFill>
                          <a:effectLst/>
                          <a:latin typeface="Calibri"/>
                        </a:rPr>
                        <a:t>0.884</a:t>
                      </a:r>
                    </a:p>
                  </a:txBody>
                  <a:tcPr marL="9525" marR="9525" marT="9525" marB="0" anchor="b"/>
                </a:tc>
                <a:tc>
                  <a:txBody>
                    <a:bodyPr/>
                    <a:lstStyle/>
                    <a:p>
                      <a:pPr algn="ctr" fontAlgn="b"/>
                      <a:r>
                        <a:rPr lang="en-US" sz="1200" b="0" i="0" u="none" strike="noStrike">
                          <a:solidFill>
                            <a:srgbClr val="000000"/>
                          </a:solidFill>
                          <a:effectLst/>
                          <a:latin typeface="Calibri"/>
                        </a:rPr>
                        <a:t>0.104</a:t>
                      </a:r>
                    </a:p>
                  </a:txBody>
                  <a:tcPr marL="9525" marR="9525" marT="9525" marB="0" anchor="b"/>
                </a:tc>
                <a:tc>
                  <a:txBody>
                    <a:bodyPr/>
                    <a:lstStyle/>
                    <a:p>
                      <a:pPr algn="ctr" fontAlgn="b"/>
                      <a:r>
                        <a:rPr lang="en-US" sz="1200" b="0" i="0" u="none" strike="noStrike">
                          <a:solidFill>
                            <a:srgbClr val="000000"/>
                          </a:solidFill>
                          <a:effectLst/>
                          <a:latin typeface="Calibri"/>
                        </a:rPr>
                        <a:t>1.694</a:t>
                      </a:r>
                    </a:p>
                  </a:txBody>
                  <a:tcPr marL="9525" marR="9525" marT="9525" marB="0" anchor="b"/>
                </a:tc>
                <a:tc>
                  <a:txBody>
                    <a:bodyPr/>
                    <a:lstStyle/>
                    <a:p>
                      <a:pPr algn="ctr" fontAlgn="b"/>
                      <a:r>
                        <a:rPr lang="en-US" sz="1200" b="0" i="0" u="none" strike="noStrike">
                          <a:solidFill>
                            <a:srgbClr val="000000"/>
                          </a:solidFill>
                          <a:effectLst/>
                          <a:latin typeface="Calibri"/>
                        </a:rPr>
                        <a:t>0.225</a:t>
                      </a:r>
                    </a:p>
                  </a:txBody>
                  <a:tcPr marL="9525" marR="9525" marT="9525" marB="0" anchor="b"/>
                </a:tc>
                <a:tc>
                  <a:txBody>
                    <a:bodyPr/>
                    <a:lstStyle/>
                    <a:p>
                      <a:pPr algn="ctr" fontAlgn="b"/>
                      <a:r>
                        <a:rPr lang="en-US" sz="1200" b="0" i="0" u="none" strike="noStrike">
                          <a:solidFill>
                            <a:srgbClr val="000000"/>
                          </a:solidFill>
                          <a:effectLst/>
                          <a:latin typeface="Calibri"/>
                        </a:rPr>
                        <a:t>2.605</a:t>
                      </a:r>
                    </a:p>
                  </a:txBody>
                  <a:tcPr marL="9525" marR="9525" marT="9525" marB="0" anchor="b"/>
                </a:tc>
                <a:tc>
                  <a:txBody>
                    <a:bodyPr/>
                    <a:lstStyle/>
                    <a:p>
                      <a:pPr algn="ctr" fontAlgn="b"/>
                      <a:r>
                        <a:rPr lang="en-US" sz="1200" b="0" i="0" u="none" strike="noStrike" dirty="0">
                          <a:solidFill>
                            <a:srgbClr val="000000"/>
                          </a:solidFill>
                          <a:effectLst/>
                          <a:latin typeface="Calibri"/>
                        </a:rPr>
                        <a:t>0.238</a:t>
                      </a:r>
                    </a:p>
                  </a:txBody>
                  <a:tcPr marL="9525" marR="9525" marT="9525" marB="0" anchor="b"/>
                </a:tc>
              </a:tr>
            </a:tbl>
          </a:graphicData>
        </a:graphic>
      </p:graphicFrame>
    </p:spTree>
    <p:extLst>
      <p:ext uri="{BB962C8B-B14F-4D97-AF65-F5344CB8AC3E}">
        <p14:creationId xmlns:p14="http://schemas.microsoft.com/office/powerpoint/2010/main" val="4166929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673018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5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59" y="188017"/>
            <a:ext cx="3561908" cy="2907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2" y="3514039"/>
            <a:ext cx="3848926" cy="2939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955" y="92320"/>
            <a:ext cx="4013604" cy="316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7925" y="3205843"/>
            <a:ext cx="3657600" cy="3652157"/>
          </a:xfrm>
          <a:prstGeom prst="rect">
            <a:avLst/>
          </a:prstGeom>
        </p:spPr>
      </p:pic>
      <p:sp>
        <p:nvSpPr>
          <p:cNvPr id="2" name="TextBox 1"/>
          <p:cNvSpPr txBox="1"/>
          <p:nvPr/>
        </p:nvSpPr>
        <p:spPr>
          <a:xfrm>
            <a:off x="3352800" y="3886200"/>
            <a:ext cx="1442635" cy="369332"/>
          </a:xfrm>
          <a:prstGeom prst="rect">
            <a:avLst/>
          </a:prstGeom>
          <a:noFill/>
        </p:spPr>
        <p:txBody>
          <a:bodyPr wrap="none" rtlCol="0">
            <a:spAutoFit/>
          </a:bodyPr>
          <a:lstStyle/>
          <a:p>
            <a:r>
              <a:rPr lang="en-US" dirty="0" smtClean="0"/>
              <a:t>Need fix here</a:t>
            </a:r>
            <a:endParaRPr lang="en-US" dirty="0"/>
          </a:p>
        </p:txBody>
      </p:sp>
    </p:spTree>
    <p:extLst>
      <p:ext uri="{BB962C8B-B14F-4D97-AF65-F5344CB8AC3E}">
        <p14:creationId xmlns:p14="http://schemas.microsoft.com/office/powerpoint/2010/main" val="15665945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30892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134" y="1318572"/>
            <a:ext cx="5518673" cy="551046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75" y="1983104"/>
            <a:ext cx="206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289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trial – step one</a:t>
            </a:r>
            <a:endParaRPr lang="en-US" dirty="0"/>
          </a:p>
        </p:txBody>
      </p:sp>
      <p:sp>
        <p:nvSpPr>
          <p:cNvPr id="3" name="Content Placeholder 2"/>
          <p:cNvSpPr>
            <a:spLocks noGrp="1"/>
          </p:cNvSpPr>
          <p:nvPr>
            <p:ph idx="1"/>
          </p:nvPr>
        </p:nvSpPr>
        <p:spPr/>
        <p:txBody>
          <a:bodyPr/>
          <a:lstStyle/>
          <a:p>
            <a:r>
              <a:rPr lang="en-US" dirty="0" smtClean="0"/>
              <a:t>Three basic clusters of cell populations</a:t>
            </a:r>
          </a:p>
          <a:p>
            <a:pPr lvl="1"/>
            <a:r>
              <a:rPr lang="en-US" dirty="0" smtClean="0"/>
              <a:t>D.I. value: 0.9 – 1.249</a:t>
            </a:r>
          </a:p>
          <a:p>
            <a:pPr lvl="1"/>
            <a:r>
              <a:rPr lang="en-US" dirty="0" smtClean="0"/>
              <a:t>D.I. value: 1.250 – 2.299</a:t>
            </a:r>
          </a:p>
          <a:p>
            <a:pPr lvl="1"/>
            <a:r>
              <a:rPr lang="en-US" dirty="0" smtClean="0"/>
              <a:t>D.I. value: &gt; 2.300</a:t>
            </a:r>
          </a:p>
          <a:p>
            <a:r>
              <a:rPr lang="en-US" dirty="0" smtClean="0"/>
              <a:t>Assuming equal C.V. across three populations, and estimated from “normal sample”: </a:t>
            </a:r>
          </a:p>
          <a:p>
            <a:r>
              <a:rPr lang="en-US" dirty="0" smtClean="0"/>
              <a:t>Three means: 1.001, 2.002, 3.003</a:t>
            </a:r>
          </a:p>
          <a:p>
            <a:endParaRPr lang="en-US" dirty="0" smtClean="0"/>
          </a:p>
        </p:txBody>
      </p:sp>
    </p:spTree>
    <p:extLst>
      <p:ext uri="{BB962C8B-B14F-4D97-AF65-F5344CB8AC3E}">
        <p14:creationId xmlns:p14="http://schemas.microsoft.com/office/powerpoint/2010/main" val="1948602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5060568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071719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hurdle</a:t>
            </a:r>
            <a:endParaRPr lang="en-US" dirty="0"/>
          </a:p>
        </p:txBody>
      </p:sp>
      <p:sp>
        <p:nvSpPr>
          <p:cNvPr id="3" name="Content Placeholder 2"/>
          <p:cNvSpPr>
            <a:spLocks noGrp="1"/>
          </p:cNvSpPr>
          <p:nvPr>
            <p:ph idx="1"/>
          </p:nvPr>
        </p:nvSpPr>
        <p:spPr/>
        <p:txBody>
          <a:bodyPr/>
          <a:lstStyle/>
          <a:p>
            <a:r>
              <a:rPr lang="en-US" dirty="0" smtClean="0"/>
              <a:t>Too much information from “normal” cluster</a:t>
            </a:r>
          </a:p>
          <a:p>
            <a:r>
              <a:rPr lang="en-US" dirty="0" smtClean="0"/>
              <a:t>Possible to detect the “mitotic” stage</a:t>
            </a:r>
          </a:p>
          <a:p>
            <a:r>
              <a:rPr lang="en-US" dirty="0" smtClean="0"/>
              <a:t>Impossible to detect “aneuploidy” stage</a:t>
            </a:r>
          </a:p>
          <a:p>
            <a:r>
              <a:rPr lang="en-US" dirty="0" smtClean="0"/>
              <a:t>Need to strip out the “normal” information first, but how?</a:t>
            </a:r>
          </a:p>
          <a:p>
            <a:pPr lvl="1"/>
            <a:r>
              <a:rPr lang="en-US" dirty="0" smtClean="0"/>
              <a:t>Don’t know</a:t>
            </a:r>
          </a:p>
          <a:p>
            <a:pPr lvl="1"/>
            <a:r>
              <a:rPr lang="en-US" dirty="0" smtClean="0"/>
              <a:t>Don’t know</a:t>
            </a:r>
          </a:p>
          <a:p>
            <a:pPr lvl="1"/>
            <a:r>
              <a:rPr lang="en-US" dirty="0" smtClean="0"/>
              <a:t>Don’t know</a:t>
            </a:r>
            <a:endParaRPr lang="en-US" dirty="0"/>
          </a:p>
        </p:txBody>
      </p:sp>
    </p:spTree>
    <p:extLst>
      <p:ext uri="{BB962C8B-B14F-4D97-AF65-F5344CB8AC3E}">
        <p14:creationId xmlns:p14="http://schemas.microsoft.com/office/powerpoint/2010/main" val="2239064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effort and future 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Get sufficient summary statistics from ten of thousands cells (i.e. D.I. values)</a:t>
            </a:r>
          </a:p>
          <a:p>
            <a:r>
              <a:rPr lang="en-US" dirty="0" smtClean="0"/>
              <a:t>Evaluating the summary statistics</a:t>
            </a:r>
          </a:p>
          <a:p>
            <a:pPr lvl="1"/>
            <a:r>
              <a:rPr lang="en-US" dirty="0" smtClean="0"/>
              <a:t>Reflect the mixture of distribution</a:t>
            </a:r>
          </a:p>
          <a:p>
            <a:pPr lvl="1"/>
            <a:r>
              <a:rPr lang="en-US" dirty="0" smtClean="0"/>
              <a:t>Robust enough (enough information) to differentiation cell population</a:t>
            </a:r>
          </a:p>
          <a:p>
            <a:pPr lvl="1"/>
            <a:r>
              <a:rPr lang="en-US" dirty="0" smtClean="0"/>
              <a:t>Capture cell population characteristics</a:t>
            </a:r>
          </a:p>
          <a:p>
            <a:r>
              <a:rPr lang="en-US" dirty="0" smtClean="0"/>
              <a:t>Building the prediction model</a:t>
            </a:r>
          </a:p>
          <a:p>
            <a:pPr lvl="1"/>
            <a:r>
              <a:rPr lang="en-US" dirty="0" smtClean="0"/>
              <a:t>Assess model performance</a:t>
            </a:r>
          </a:p>
          <a:p>
            <a:pPr lvl="1"/>
            <a:r>
              <a:rPr lang="en-US" dirty="0" smtClean="0"/>
              <a:t>Provide accurate diagnosis guidance</a:t>
            </a:r>
          </a:p>
          <a:p>
            <a:pPr lvl="1"/>
            <a:r>
              <a:rPr lang="en-US" dirty="0" smtClean="0"/>
              <a:t>Constantly improve the model</a:t>
            </a:r>
            <a:endParaRPr lang="en-US" dirty="0"/>
          </a:p>
        </p:txBody>
      </p:sp>
    </p:spTree>
    <p:extLst>
      <p:ext uri="{BB962C8B-B14F-4D97-AF65-F5344CB8AC3E}">
        <p14:creationId xmlns:p14="http://schemas.microsoft.com/office/powerpoint/2010/main" val="42886787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164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894618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698274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density estimation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r>
              <a:rPr lang="en-US" dirty="0" smtClean="0"/>
              <a:t>Getting </a:t>
            </a:r>
            <a:r>
              <a:rPr lang="en-US" dirty="0"/>
              <a:t>the estimated probability density function for unknown random </a:t>
            </a:r>
            <a:r>
              <a:rPr lang="en-US" dirty="0" smtClean="0"/>
              <a:t>variable</a:t>
            </a:r>
          </a:p>
          <a:p>
            <a:endParaRPr lang="en-US" dirty="0"/>
          </a:p>
          <a:p>
            <a:endParaRPr lang="en-US" dirty="0" smtClean="0"/>
          </a:p>
          <a:p>
            <a:r>
              <a:rPr lang="en-US" dirty="0" smtClean="0"/>
              <a:t>Where K(.) is the kernel normally</a:t>
            </a:r>
          </a:p>
          <a:p>
            <a:pPr lvl="1"/>
            <a:r>
              <a:rPr lang="en-US" dirty="0" smtClean="0"/>
              <a:t>Uniform</a:t>
            </a:r>
          </a:p>
          <a:p>
            <a:pPr lvl="1"/>
            <a:r>
              <a:rPr lang="en-US" dirty="0" smtClean="0"/>
              <a:t>Triangular</a:t>
            </a:r>
          </a:p>
          <a:p>
            <a:pPr lvl="1"/>
            <a:r>
              <a:rPr lang="en-US" dirty="0" smtClean="0"/>
              <a:t>Normal</a:t>
            </a:r>
          </a:p>
          <a:p>
            <a:pPr lvl="1"/>
            <a:r>
              <a:rPr lang="en-US" dirty="0" smtClean="0"/>
              <a:t>Etc.</a:t>
            </a:r>
          </a:p>
          <a:p>
            <a:r>
              <a:rPr lang="en-US" dirty="0"/>
              <a:t>Standard normal was used as the kernel</a:t>
            </a:r>
          </a:p>
          <a:p>
            <a:r>
              <a:rPr lang="en-US" dirty="0" smtClean="0"/>
              <a:t>Smoothing approach</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804219" y="2743200"/>
                <a:ext cx="4529510" cy="506870"/>
              </a:xfrm>
              <a:prstGeom prst="rect">
                <a:avLst/>
              </a:prstGeom>
              <a:noFill/>
            </p:spPr>
            <p:txBody>
              <a:bodyPr wrap="none" rtlCol="0">
                <a:spAutoFit/>
              </a:bodyPr>
              <a:lstStyle/>
              <a:p>
                <a14:m>
                  <m:oMath xmlns:m="http://schemas.openxmlformats.org/officeDocument/2006/math">
                    <m:acc>
                      <m:accPr>
                        <m:chr m:val="̂"/>
                        <m:ctrlPr>
                          <a:rPr lang="pt-BR" i="1" smtClean="0">
                            <a:latin typeface="Cambria Math"/>
                          </a:rPr>
                        </m:ctrlPr>
                      </m:accPr>
                      <m:e>
                        <m:sSub>
                          <m:sSubPr>
                            <m:ctrlPr>
                              <a:rPr lang="en-US" b="0" i="1" smtClean="0">
                                <a:latin typeface="Cambria Math"/>
                              </a:rPr>
                            </m:ctrlPr>
                          </m:sSubPr>
                          <m:e>
                            <m:r>
                              <a:rPr lang="en-US" b="0" i="1" smtClean="0">
                                <a:latin typeface="Cambria Math"/>
                              </a:rPr>
                              <m:t>𝑓</m:t>
                            </m:r>
                          </m:e>
                          <m:sub>
                            <m:r>
                              <a:rPr lang="en-US" b="0" i="1" smtClean="0">
                                <a:latin typeface="Cambria Math"/>
                              </a:rPr>
                              <m:t>h</m:t>
                            </m:r>
                          </m:sub>
                        </m:sSub>
                      </m:e>
                    </m:acc>
                    <m:d>
                      <m:dPr>
                        <m:ctrlPr>
                          <a:rPr lang="pt-BR" i="1" smtClean="0">
                            <a:latin typeface="Cambria Math"/>
                          </a:rPr>
                        </m:ctrlPr>
                      </m:dPr>
                      <m:e>
                        <m:r>
                          <a:rPr lang="pt-BR" i="1" smtClean="0">
                            <a:latin typeface="Cambria Math"/>
                          </a:rPr>
                          <m:t>𝑥</m:t>
                        </m:r>
                      </m:e>
                    </m:d>
                    <m:r>
                      <a:rPr lang="pt-BR" i="1" smtClean="0">
                        <a:latin typeface="Cambria Math"/>
                      </a:rPr>
                      <m:t>=</m:t>
                    </m:r>
                    <m:f>
                      <m:fPr>
                        <m:ctrlPr>
                          <a:rPr lang="pt-BR" i="1" smtClean="0">
                            <a:latin typeface="Cambria Math"/>
                          </a:rPr>
                        </m:ctrlPr>
                      </m:fPr>
                      <m:num>
                        <m:r>
                          <a:rPr lang="en-US" b="0" i="1" smtClean="0">
                            <a:latin typeface="Cambria Math"/>
                          </a:rPr>
                          <m:t>1</m:t>
                        </m:r>
                      </m:num>
                      <m:den>
                        <m:r>
                          <a:rPr lang="en-US" b="0" i="1" smtClean="0">
                            <a:latin typeface="Cambria Math"/>
                          </a:rPr>
                          <m:t>𝑛</m:t>
                        </m:r>
                      </m:den>
                    </m:f>
                    <m:nary>
                      <m:naryPr>
                        <m:chr m:val="∑"/>
                        <m:ctrlPr>
                          <a:rPr lang="pt-BR" i="1" smtClean="0">
                            <a:latin typeface="Cambria Math"/>
                          </a:rPr>
                        </m:ctrlPr>
                      </m:naryPr>
                      <m:sub>
                        <m:r>
                          <m:rPr>
                            <m:brk m:alnAt="23"/>
                          </m:rPr>
                          <a:rPr lang="en-US" b="0" i="1" smtClean="0">
                            <a:latin typeface="Cambria Math"/>
                          </a:rPr>
                          <m:t>𝑖</m:t>
                        </m:r>
                        <m:r>
                          <a:rPr lang="pt-BR" i="1" smtClean="0">
                            <a:latin typeface="Cambria Math"/>
                          </a:rPr>
                          <m:t>=1</m:t>
                        </m:r>
                      </m:sub>
                      <m:sup>
                        <m:r>
                          <a:rPr lang="en-US" b="0" i="1" smtClean="0">
                            <a:latin typeface="Cambria Math"/>
                          </a:rPr>
                          <m:t>𝑛</m:t>
                        </m:r>
                      </m:sup>
                      <m:e>
                        <m:sSub>
                          <m:sSubPr>
                            <m:ctrlPr>
                              <a:rPr lang="pt-BR" i="1" smtClean="0">
                                <a:latin typeface="Cambria Math"/>
                              </a:rPr>
                            </m:ctrlPr>
                          </m:sSubPr>
                          <m:e>
                            <m:r>
                              <a:rPr lang="en-US" b="0" i="1" smtClean="0">
                                <a:latin typeface="Cambria Math"/>
                              </a:rPr>
                              <m:t>𝐾</m:t>
                            </m:r>
                          </m:e>
                          <m:sub>
                            <m:r>
                              <a:rPr lang="en-US" b="0" i="1" smtClean="0">
                                <a:latin typeface="Cambria Math"/>
                              </a:rPr>
                              <m:t>h</m:t>
                            </m:r>
                          </m:sub>
                        </m:sSub>
                        <m:d>
                          <m:dPr>
                            <m:ctrlPr>
                              <a:rPr lang="pt-BR" i="1" smtClean="0">
                                <a:latin typeface="Cambria Math"/>
                              </a:rPr>
                            </m:ctrlPr>
                          </m:dPr>
                          <m:e>
                            <m:sSub>
                              <m:sSubPr>
                                <m:ctrlPr>
                                  <a:rPr lang="pt-BR" i="1" smtClean="0">
                                    <a:latin typeface="Cambria Math"/>
                                  </a:rPr>
                                </m:ctrlPr>
                              </m:sSubPr>
                              <m:e>
                                <m:r>
                                  <a:rPr lang="en-US" b="0" i="1" smtClean="0">
                                    <a:latin typeface="Cambria Math"/>
                                  </a:rPr>
                                  <m:t>𝑥</m:t>
                                </m:r>
                                <m:r>
                                  <a:rPr lang="en-US" b="0" i="1" smtClean="0">
                                    <a:latin typeface="Cambria Math"/>
                                  </a:rPr>
                                  <m:t>−</m:t>
                                </m:r>
                                <m:r>
                                  <a:rPr lang="en-US" b="0" i="1" smtClean="0">
                                    <a:latin typeface="Cambria Math"/>
                                  </a:rPr>
                                  <m:t>𝑥</m:t>
                                </m:r>
                              </m:e>
                              <m:sub>
                                <m:r>
                                  <a:rPr lang="en-US" b="0" i="1" smtClean="0">
                                    <a:latin typeface="Cambria Math"/>
                                  </a:rPr>
                                  <m:t>𝑖</m:t>
                                </m:r>
                              </m:sub>
                            </m:sSub>
                          </m:e>
                        </m:d>
                      </m:e>
                    </m:nary>
                  </m:oMath>
                </a14:m>
                <a:r>
                  <a:rPr lang="en-US" dirty="0" smtClean="0"/>
                  <a:t>= </a:t>
                </a:r>
                <a14:m>
                  <m:oMath xmlns:m="http://schemas.openxmlformats.org/officeDocument/2006/math">
                    <m:f>
                      <m:fPr>
                        <m:ctrlPr>
                          <a:rPr lang="pt-BR" i="1">
                            <a:latin typeface="Cambria Math"/>
                          </a:rPr>
                        </m:ctrlPr>
                      </m:fPr>
                      <m:num>
                        <m:r>
                          <a:rPr lang="en-US" i="1">
                            <a:latin typeface="Cambria Math"/>
                          </a:rPr>
                          <m:t>1</m:t>
                        </m:r>
                      </m:num>
                      <m:den>
                        <m:r>
                          <a:rPr lang="en-US" i="1">
                            <a:latin typeface="Cambria Math"/>
                          </a:rPr>
                          <m:t>𝑛</m:t>
                        </m:r>
                        <m:r>
                          <a:rPr lang="en-US" b="0" i="1" smtClean="0">
                            <a:latin typeface="Cambria Math"/>
                          </a:rPr>
                          <m:t>h</m:t>
                        </m:r>
                      </m:den>
                    </m:f>
                    <m:nary>
                      <m:naryPr>
                        <m:chr m:val="∑"/>
                        <m:ctrlPr>
                          <a:rPr lang="pt-BR" i="1">
                            <a:latin typeface="Cambria Math"/>
                          </a:rPr>
                        </m:ctrlPr>
                      </m:naryPr>
                      <m:sub>
                        <m:r>
                          <m:rPr>
                            <m:brk m:alnAt="23"/>
                          </m:rPr>
                          <a:rPr lang="en-US" i="1">
                            <a:latin typeface="Cambria Math"/>
                          </a:rPr>
                          <m:t>𝑖</m:t>
                        </m:r>
                        <m:r>
                          <a:rPr lang="pt-BR" i="1">
                            <a:latin typeface="Cambria Math"/>
                          </a:rPr>
                          <m:t>=1</m:t>
                        </m:r>
                      </m:sub>
                      <m:sup>
                        <m:r>
                          <a:rPr lang="en-US" i="1">
                            <a:latin typeface="Cambria Math"/>
                          </a:rPr>
                          <m:t>𝑛</m:t>
                        </m:r>
                      </m:sup>
                      <m:e>
                        <m:sSub>
                          <m:sSubPr>
                            <m:ctrlPr>
                              <a:rPr lang="pt-BR" i="1">
                                <a:latin typeface="Cambria Math"/>
                              </a:rPr>
                            </m:ctrlPr>
                          </m:sSubPr>
                          <m:e>
                            <m:r>
                              <a:rPr lang="en-US" i="1">
                                <a:latin typeface="Cambria Math"/>
                              </a:rPr>
                              <m:t>𝐾</m:t>
                            </m:r>
                          </m:e>
                          <m:sub>
                            <m:r>
                              <a:rPr lang="en-US" i="1">
                                <a:latin typeface="Cambria Math"/>
                              </a:rPr>
                              <m:t>h</m:t>
                            </m:r>
                          </m:sub>
                        </m:sSub>
                        <m:d>
                          <m:dPr>
                            <m:ctrlPr>
                              <a:rPr lang="pt-BR" i="1">
                                <a:latin typeface="Cambria Math"/>
                              </a:rPr>
                            </m:ctrlPr>
                          </m:dPr>
                          <m:e>
                            <m:f>
                              <m:fPr>
                                <m:ctrlPr>
                                  <a:rPr lang="pt-BR" i="1" smtClean="0">
                                    <a:latin typeface="Cambria Math"/>
                                  </a:rPr>
                                </m:ctrlPr>
                              </m:fPr>
                              <m:num>
                                <m:sSub>
                                  <m:sSubPr>
                                    <m:ctrlPr>
                                      <a:rPr lang="pt-BR" i="1" smtClean="0">
                                        <a:latin typeface="Cambria Math"/>
                                      </a:rPr>
                                    </m:ctrlPr>
                                  </m:sSubPr>
                                  <m:e>
                                    <m:r>
                                      <a:rPr lang="en-US" b="0" i="1" smtClean="0">
                                        <a:latin typeface="Cambria Math"/>
                                      </a:rPr>
                                      <m:t>𝑥</m:t>
                                    </m:r>
                                    <m:r>
                                      <a:rPr lang="en-US" b="0" i="1" smtClean="0">
                                        <a:latin typeface="Cambria Math"/>
                                      </a:rPr>
                                      <m:t>−</m:t>
                                    </m:r>
                                    <m:r>
                                      <a:rPr lang="en-US" b="0" i="1" smtClean="0">
                                        <a:latin typeface="Cambria Math"/>
                                      </a:rPr>
                                      <m:t>𝑥</m:t>
                                    </m:r>
                                  </m:e>
                                  <m:sub>
                                    <m:r>
                                      <a:rPr lang="en-US" b="0" i="1" smtClean="0">
                                        <a:latin typeface="Cambria Math"/>
                                      </a:rPr>
                                      <m:t>𝑖</m:t>
                                    </m:r>
                                  </m:sub>
                                </m:sSub>
                              </m:num>
                              <m:den>
                                <m:r>
                                  <a:rPr lang="en-US" b="0" i="1" smtClean="0">
                                    <a:latin typeface="Cambria Math"/>
                                  </a:rPr>
                                  <m:t>h</m:t>
                                </m:r>
                              </m:den>
                            </m:f>
                          </m:e>
                        </m:d>
                      </m:e>
                    </m:nary>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804219" y="2743200"/>
                <a:ext cx="4529510" cy="506870"/>
              </a:xfrm>
              <a:prstGeom prst="rect">
                <a:avLst/>
              </a:prstGeom>
              <a:blipFill rotWithShape="1">
                <a:blip r:embed="rId2"/>
                <a:stretch>
                  <a:fillRect l="-404" t="-73494" b="-122892"/>
                </a:stretch>
              </a:blipFill>
            </p:spPr>
            <p:txBody>
              <a:bodyPr/>
              <a:lstStyle/>
              <a:p>
                <a:r>
                  <a:rPr lang="en-US">
                    <a:noFill/>
                  </a:rPr>
                  <a:t> </a:t>
                </a:r>
              </a:p>
            </p:txBody>
          </p:sp>
        </mc:Fallback>
      </mc:AlternateContent>
    </p:spTree>
    <p:extLst>
      <p:ext uri="{BB962C8B-B14F-4D97-AF65-F5344CB8AC3E}">
        <p14:creationId xmlns:p14="http://schemas.microsoft.com/office/powerpoint/2010/main" val="3634015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8200397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91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challenges/objectives</a:t>
            </a:r>
            <a:endParaRPr lang="en-US" dirty="0"/>
          </a:p>
        </p:txBody>
      </p:sp>
      <p:sp>
        <p:nvSpPr>
          <p:cNvPr id="3" name="Content Placeholder 2"/>
          <p:cNvSpPr>
            <a:spLocks noGrp="1"/>
          </p:cNvSpPr>
          <p:nvPr>
            <p:ph idx="1"/>
          </p:nvPr>
        </p:nvSpPr>
        <p:spPr/>
        <p:txBody>
          <a:bodyPr/>
          <a:lstStyle/>
          <a:p>
            <a:r>
              <a:rPr lang="en-US" dirty="0" smtClean="0"/>
              <a:t>To alleviate the impact from the “normal” cell population</a:t>
            </a:r>
          </a:p>
          <a:p>
            <a:r>
              <a:rPr lang="en-US" dirty="0" smtClean="0"/>
              <a:t>Even, the replication cell population</a:t>
            </a:r>
          </a:p>
          <a:p>
            <a:r>
              <a:rPr lang="en-US" dirty="0"/>
              <a:t>To get the sufficient summarization of the data</a:t>
            </a:r>
          </a:p>
          <a:p>
            <a:r>
              <a:rPr lang="en-US" dirty="0" smtClean="0"/>
              <a:t>To pruning the predication model(s)</a:t>
            </a:r>
            <a:endParaRPr lang="en-US" dirty="0"/>
          </a:p>
        </p:txBody>
      </p:sp>
    </p:spTree>
    <p:extLst>
      <p:ext uri="{BB962C8B-B14F-4D97-AF65-F5344CB8AC3E}">
        <p14:creationId xmlns:p14="http://schemas.microsoft.com/office/powerpoint/2010/main" val="395976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523266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0496184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5774875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911444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6" name="Group 5"/>
          <p:cNvGrpSpPr/>
          <p:nvPr/>
        </p:nvGrpSpPr>
        <p:grpSpPr>
          <a:xfrm>
            <a:off x="1574804" y="120134"/>
            <a:ext cx="1788387" cy="1043648"/>
            <a:chOff x="1574804" y="120134"/>
            <a:chExt cx="1788387" cy="1043648"/>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74804" y="120134"/>
              <a:ext cx="593432" cy="369332"/>
            </a:xfrm>
            <a:prstGeom prst="rect">
              <a:avLst/>
            </a:prstGeom>
            <a:noFill/>
          </p:spPr>
          <p:txBody>
            <a:bodyPr wrap="none" rtlCol="0">
              <a:spAutoFit/>
            </a:bodyPr>
            <a:lstStyle/>
            <a:p>
              <a:r>
                <a:rPr lang="en-US" dirty="0" smtClean="0"/>
                <a:t>1.02</a:t>
              </a:r>
              <a:endParaRPr lang="en-US" dirty="0"/>
            </a:p>
          </p:txBody>
        </p:sp>
      </p:grpSp>
      <p:grpSp>
        <p:nvGrpSpPr>
          <p:cNvPr id="13" name="Group 12"/>
          <p:cNvGrpSpPr/>
          <p:nvPr/>
        </p:nvGrpSpPr>
        <p:grpSpPr>
          <a:xfrm>
            <a:off x="4267200" y="3344779"/>
            <a:ext cx="1121062" cy="922421"/>
            <a:chOff x="4267200" y="3344779"/>
            <a:chExt cx="1121062" cy="922421"/>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344779"/>
              <a:ext cx="593432" cy="369332"/>
            </a:xfrm>
            <a:prstGeom prst="rect">
              <a:avLst/>
            </a:prstGeom>
            <a:noFill/>
          </p:spPr>
          <p:txBody>
            <a:bodyPr wrap="none" rtlCol="0">
              <a:spAutoFit/>
            </a:bodyPr>
            <a:lstStyle/>
            <a:p>
              <a:r>
                <a:rPr lang="en-US" dirty="0" smtClean="0"/>
                <a:t>1.79</a:t>
              </a:r>
              <a:endParaRPr lang="en-US" dirty="0"/>
            </a:p>
          </p:txBody>
        </p:sp>
      </p:grpSp>
      <p:grpSp>
        <p:nvGrpSpPr>
          <p:cNvPr id="21" name="Group 20"/>
          <p:cNvGrpSpPr/>
          <p:nvPr/>
        </p:nvGrpSpPr>
        <p:grpSpPr>
          <a:xfrm>
            <a:off x="5645726" y="4357254"/>
            <a:ext cx="1632178" cy="1205346"/>
            <a:chOff x="5645726" y="4357254"/>
            <a:chExt cx="1632178" cy="1205346"/>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26" name="Group 25"/>
          <p:cNvGrpSpPr/>
          <p:nvPr/>
        </p:nvGrpSpPr>
        <p:grpSpPr>
          <a:xfrm>
            <a:off x="533400" y="3853934"/>
            <a:ext cx="2829791" cy="369332"/>
            <a:chOff x="533400" y="3853934"/>
            <a:chExt cx="2829791" cy="369332"/>
          </a:xfrm>
        </p:grpSpPr>
        <p:cxnSp>
          <p:nvCxnSpPr>
            <p:cNvPr id="23" name="Straight Arrow Connector 22"/>
            <p:cNvCxnSpPr>
              <a:stCxn id="24" idx="3"/>
            </p:cNvCxnSpPr>
            <p:nvPr/>
          </p:nvCxnSpPr>
          <p:spPr>
            <a:xfrm>
              <a:off x="1186143" y="4038600"/>
              <a:ext cx="2177048"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652743" cy="369332"/>
            </a:xfrm>
            <a:prstGeom prst="rect">
              <a:avLst/>
            </a:prstGeom>
            <a:noFill/>
          </p:spPr>
          <p:txBody>
            <a:bodyPr wrap="none" rtlCol="0">
              <a:spAutoFit/>
            </a:bodyPr>
            <a:lstStyle/>
            <a:p>
              <a:r>
                <a:rPr lang="en-US" dirty="0" smtClean="0"/>
                <a:t>1788</a:t>
              </a:r>
              <a:endParaRPr lang="en-US" dirty="0"/>
            </a:p>
          </p:txBody>
        </p:sp>
      </p:grpSp>
    </p:spTree>
    <p:extLst>
      <p:ext uri="{BB962C8B-B14F-4D97-AF65-F5344CB8AC3E}">
        <p14:creationId xmlns:p14="http://schemas.microsoft.com/office/powerpoint/2010/main" val="23183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18" y="997528"/>
            <a:ext cx="1981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1840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Stripping a population from a mixture </a:t>
            </a:r>
            <a:br>
              <a:rPr lang="en-US" dirty="0" smtClean="0"/>
            </a:br>
            <a:r>
              <a:rPr lang="en-US" dirty="0" smtClean="0"/>
              <a:t>--from left to right</a:t>
            </a:r>
            <a:endParaRPr lang="en-US" dirty="0"/>
          </a:p>
        </p:txBody>
      </p:sp>
      <p:sp>
        <p:nvSpPr>
          <p:cNvPr id="3" name="Content Placeholder 2"/>
          <p:cNvSpPr>
            <a:spLocks noGrp="1"/>
          </p:cNvSpPr>
          <p:nvPr>
            <p:ph idx="1"/>
          </p:nvPr>
        </p:nvSpPr>
        <p:spPr/>
        <p:txBody>
          <a:bodyPr/>
          <a:lstStyle/>
          <a:p>
            <a:r>
              <a:rPr lang="en-US" dirty="0" smtClean="0"/>
              <a:t>Dynamically identify the left-most peak</a:t>
            </a:r>
          </a:p>
          <a:p>
            <a:r>
              <a:rPr lang="en-US" dirty="0" smtClean="0"/>
              <a:t>Estimate the summary statistics using half of the distribution</a:t>
            </a:r>
          </a:p>
          <a:p>
            <a:r>
              <a:rPr lang="en-US" dirty="0" smtClean="0"/>
              <a:t>Stripping the data from the population</a:t>
            </a:r>
          </a:p>
          <a:p>
            <a:r>
              <a:rPr lang="en-US" dirty="0" smtClean="0"/>
              <a:t>Sequentially stripping </a:t>
            </a:r>
            <a:endParaRPr lang="en-US" dirty="0"/>
          </a:p>
        </p:txBody>
      </p:sp>
    </p:spTree>
    <p:extLst>
      <p:ext uri="{BB962C8B-B14F-4D97-AF65-F5344CB8AC3E}">
        <p14:creationId xmlns:p14="http://schemas.microsoft.com/office/powerpoint/2010/main" val="120979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myGit\mixturemodel\workingDir\sample_1281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82" y="6926"/>
            <a:ext cx="3352801" cy="3352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X:\myGit\mixturemodel\workingDir\sample_12812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2" y="48488"/>
            <a:ext cx="3449638" cy="3449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yGit\mixturemodel\workingDir\sample_12812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18" y="335280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X:\myGit\mixturemodel\workingDir\sample_12814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636" y="3470780"/>
            <a:ext cx="3390902" cy="339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9011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77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3" name="Group 2"/>
          <p:cNvGrpSpPr/>
          <p:nvPr/>
        </p:nvGrpSpPr>
        <p:grpSpPr>
          <a:xfrm>
            <a:off x="5462155" y="4281054"/>
            <a:ext cx="1632178" cy="1205346"/>
            <a:chOff x="5645726" y="4357254"/>
            <a:chExt cx="1632178" cy="1205346"/>
          </a:xfrm>
        </p:grpSpPr>
        <p:cxnSp>
          <p:nvCxnSpPr>
            <p:cNvPr id="4" name="Straight Arrow Connector 3"/>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5371"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11" name="Group 10"/>
          <p:cNvGrpSpPr/>
          <p:nvPr/>
        </p:nvGrpSpPr>
        <p:grpSpPr>
          <a:xfrm>
            <a:off x="228600" y="2289463"/>
            <a:ext cx="2428009" cy="1814946"/>
            <a:chOff x="228600" y="2289463"/>
            <a:chExt cx="2428009" cy="1814946"/>
          </a:xfrm>
        </p:grpSpPr>
        <p:cxnSp>
          <p:nvCxnSpPr>
            <p:cNvPr id="9" name="Straight Arrow Connector 8"/>
            <p:cNvCxnSpPr/>
            <p:nvPr/>
          </p:nvCxnSpPr>
          <p:spPr>
            <a:xfrm>
              <a:off x="1208809" y="2656609"/>
              <a:ext cx="14478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9463"/>
              <a:ext cx="1258999" cy="369332"/>
            </a:xfrm>
            <a:prstGeom prst="rect">
              <a:avLst/>
            </a:prstGeom>
            <a:noFill/>
          </p:spPr>
          <p:txBody>
            <a:bodyPr wrap="none" rtlCol="0">
              <a:spAutoFit/>
            </a:bodyPr>
            <a:lstStyle/>
            <a:p>
              <a:r>
                <a:rPr lang="en-US" dirty="0" smtClean="0"/>
                <a:t>The artifact</a:t>
              </a:r>
              <a:endParaRPr lang="en-US" dirty="0"/>
            </a:p>
          </p:txBody>
        </p:sp>
      </p:grpSp>
    </p:spTree>
    <p:extLst>
      <p:ext uri="{BB962C8B-B14F-4D97-AF65-F5344CB8AC3E}">
        <p14:creationId xmlns:p14="http://schemas.microsoft.com/office/powerpoint/2010/main" val="239122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1209" y="81190"/>
            <a:ext cx="6710596" cy="6700610"/>
            <a:chOff x="1361209" y="81190"/>
            <a:chExt cx="6710596" cy="670061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5476010" y="3805989"/>
            <a:ext cx="1121062" cy="922421"/>
            <a:chOff x="4267200" y="3344779"/>
            <a:chExt cx="1121062" cy="922421"/>
          </a:xfrm>
        </p:grpSpPr>
        <p:cxnSp>
          <p:nvCxnSpPr>
            <p:cNvPr id="7" name="Straight Arrow Connector 6"/>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4830" y="3344779"/>
              <a:ext cx="593432" cy="369332"/>
            </a:xfrm>
            <a:prstGeom prst="rect">
              <a:avLst/>
            </a:prstGeom>
            <a:noFill/>
          </p:spPr>
          <p:txBody>
            <a:bodyPr wrap="none" rtlCol="0">
              <a:spAutoFit/>
            </a:bodyPr>
            <a:lstStyle/>
            <a:p>
              <a:r>
                <a:rPr lang="en-US" dirty="0" smtClean="0"/>
                <a:t>3.33</a:t>
              </a:r>
              <a:endParaRPr lang="en-US" dirty="0"/>
            </a:p>
          </p:txBody>
        </p:sp>
      </p:grpSp>
      <p:cxnSp>
        <p:nvCxnSpPr>
          <p:cNvPr id="9" name="Straight Arrow Connector 8"/>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791" y="1579326"/>
            <a:ext cx="593432" cy="369332"/>
          </a:xfrm>
          <a:prstGeom prst="rect">
            <a:avLst/>
          </a:prstGeom>
          <a:noFill/>
        </p:spPr>
        <p:txBody>
          <a:bodyPr wrap="none" rtlCol="0">
            <a:spAutoFit/>
          </a:bodyPr>
          <a:lstStyle/>
          <a:p>
            <a:r>
              <a:rPr lang="en-US" dirty="0" smtClean="0"/>
              <a:t>2.00</a:t>
            </a:r>
            <a:endParaRPr lang="en-US" dirty="0"/>
          </a:p>
        </p:txBody>
      </p:sp>
    </p:spTree>
    <p:extLst>
      <p:ext uri="{BB962C8B-B14F-4D97-AF65-F5344CB8AC3E}">
        <p14:creationId xmlns:p14="http://schemas.microsoft.com/office/powerpoint/2010/main" val="10238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3665590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2023" y="80706"/>
            <a:ext cx="3593804" cy="3109061"/>
            <a:chOff x="1524000" y="914400"/>
            <a:chExt cx="6258620" cy="5863937"/>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2" descr="X:\myGit\mixturemodel\workingDir\sample_128125.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242" y="80706"/>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X:\myGit\mixturemodel\workingDir\sample_128137.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15" y="328603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X:\myGit\mixturemodel\workingDir\sample_128114.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2035" y="328603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1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5065" y="1541722"/>
            <a:ext cx="4657292" cy="3995428"/>
            <a:chOff x="533400" y="101872"/>
            <a:chExt cx="7238999" cy="652276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233361"/>
              <a:ext cx="6400800" cy="6391276"/>
            </a:xfrm>
            <a:prstGeom prst="rect">
              <a:avLst/>
            </a:prstGeom>
          </p:spPr>
        </p:pic>
        <p:grpSp>
          <p:nvGrpSpPr>
            <p:cNvPr id="6" name="Group 5"/>
            <p:cNvGrpSpPr/>
            <p:nvPr/>
          </p:nvGrpSpPr>
          <p:grpSpPr>
            <a:xfrm>
              <a:off x="1418700" y="101872"/>
              <a:ext cx="1944491" cy="1061910"/>
              <a:chOff x="1418700" y="101872"/>
              <a:chExt cx="1944491" cy="1061910"/>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18700" y="101872"/>
                <a:ext cx="841922" cy="475741"/>
              </a:xfrm>
              <a:prstGeom prst="rect">
                <a:avLst/>
              </a:prstGeom>
              <a:noFill/>
            </p:spPr>
            <p:txBody>
              <a:bodyPr wrap="none" rtlCol="0">
                <a:spAutoFit/>
              </a:bodyPr>
              <a:lstStyle/>
              <a:p>
                <a:r>
                  <a:rPr lang="en-US" sz="1200" dirty="0" smtClean="0"/>
                  <a:t>1.02</a:t>
                </a:r>
                <a:endParaRPr lang="en-US" sz="1200" dirty="0"/>
              </a:p>
            </p:txBody>
          </p:sp>
        </p:grpSp>
        <p:grpSp>
          <p:nvGrpSpPr>
            <p:cNvPr id="13" name="Group 12"/>
            <p:cNvGrpSpPr/>
            <p:nvPr/>
          </p:nvGrpSpPr>
          <p:grpSpPr>
            <a:xfrm>
              <a:off x="4267200" y="3289993"/>
              <a:ext cx="1369552" cy="977207"/>
              <a:chOff x="4267200" y="3289993"/>
              <a:chExt cx="1369552" cy="977207"/>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289993"/>
                <a:ext cx="841922" cy="475741"/>
              </a:xfrm>
              <a:prstGeom prst="rect">
                <a:avLst/>
              </a:prstGeom>
              <a:noFill/>
            </p:spPr>
            <p:txBody>
              <a:bodyPr wrap="none" rtlCol="0">
                <a:spAutoFit/>
              </a:bodyPr>
              <a:lstStyle/>
              <a:p>
                <a:r>
                  <a:rPr lang="en-US" sz="1200" dirty="0" smtClean="0"/>
                  <a:t>1.79</a:t>
                </a:r>
                <a:endParaRPr lang="en-US" sz="1200" dirty="0"/>
              </a:p>
            </p:txBody>
          </p:sp>
        </p:grpSp>
        <p:grpSp>
          <p:nvGrpSpPr>
            <p:cNvPr id="21" name="Group 20"/>
            <p:cNvGrpSpPr/>
            <p:nvPr/>
          </p:nvGrpSpPr>
          <p:grpSpPr>
            <a:xfrm>
              <a:off x="5528648" y="4320730"/>
              <a:ext cx="2118627" cy="1241870"/>
              <a:chOff x="5528648" y="4320730"/>
              <a:chExt cx="2118627" cy="1241870"/>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8648" y="4320730"/>
                <a:ext cx="2118627" cy="475741"/>
              </a:xfrm>
              <a:prstGeom prst="rect">
                <a:avLst/>
              </a:prstGeom>
              <a:noFill/>
            </p:spPr>
            <p:txBody>
              <a:bodyPr wrap="none" rtlCol="0">
                <a:spAutoFit/>
              </a:bodyPr>
              <a:lstStyle/>
              <a:p>
                <a:r>
                  <a:rPr lang="en-US" sz="1200" dirty="0" smtClean="0"/>
                  <a:t>3.25, 3.57, 3.99</a:t>
                </a:r>
                <a:endParaRPr lang="en-US" sz="1200" dirty="0"/>
              </a:p>
            </p:txBody>
          </p:sp>
        </p:grpSp>
        <p:grpSp>
          <p:nvGrpSpPr>
            <p:cNvPr id="26" name="Group 25"/>
            <p:cNvGrpSpPr/>
            <p:nvPr/>
          </p:nvGrpSpPr>
          <p:grpSpPr>
            <a:xfrm>
              <a:off x="533400" y="3853934"/>
              <a:ext cx="2829791" cy="475740"/>
              <a:chOff x="533400" y="3853934"/>
              <a:chExt cx="2829791" cy="475740"/>
            </a:xfrm>
          </p:grpSpPr>
          <p:cxnSp>
            <p:nvCxnSpPr>
              <p:cNvPr id="23" name="Straight Arrow Connector 22"/>
              <p:cNvCxnSpPr>
                <a:stCxn id="24" idx="3"/>
              </p:cNvCxnSpPr>
              <p:nvPr/>
            </p:nvCxnSpPr>
            <p:spPr>
              <a:xfrm flipV="1">
                <a:off x="1448864" y="4038601"/>
                <a:ext cx="1914327" cy="5320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915464" cy="475740"/>
              </a:xfrm>
              <a:prstGeom prst="rect">
                <a:avLst/>
              </a:prstGeom>
              <a:noFill/>
            </p:spPr>
            <p:txBody>
              <a:bodyPr wrap="none" rtlCol="0">
                <a:spAutoFit/>
              </a:bodyPr>
              <a:lstStyle/>
              <a:p>
                <a:r>
                  <a:rPr lang="en-US" sz="1200" dirty="0" smtClean="0"/>
                  <a:t>1788</a:t>
                </a:r>
                <a:endParaRPr lang="en-US" sz="1200" dirty="0"/>
              </a:p>
            </p:txBody>
          </p:sp>
        </p:grpSp>
      </p:grpSp>
      <p:grpSp>
        <p:nvGrpSpPr>
          <p:cNvPr id="22" name="Group 21"/>
          <p:cNvGrpSpPr/>
          <p:nvPr/>
        </p:nvGrpSpPr>
        <p:grpSpPr>
          <a:xfrm>
            <a:off x="4816548" y="1631103"/>
            <a:ext cx="4227404" cy="3914914"/>
            <a:chOff x="1361209" y="81190"/>
            <a:chExt cx="6710596" cy="6700610"/>
          </a:xfrm>
        </p:grpSpPr>
        <p:grpSp>
          <p:nvGrpSpPr>
            <p:cNvPr id="25" name="Group 24"/>
            <p:cNvGrpSpPr/>
            <p:nvPr/>
          </p:nvGrpSpPr>
          <p:grpSpPr>
            <a:xfrm>
              <a:off x="1361209" y="81190"/>
              <a:ext cx="6710596" cy="6700610"/>
              <a:chOff x="1361209" y="81190"/>
              <a:chExt cx="6710596" cy="6700610"/>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476010" y="3678596"/>
              <a:ext cx="1415276" cy="1049814"/>
              <a:chOff x="4267200" y="3217386"/>
              <a:chExt cx="1415276" cy="1049814"/>
            </a:xfrm>
          </p:grpSpPr>
          <p:cxnSp>
            <p:nvCxnSpPr>
              <p:cNvPr id="30" name="Straight Arrow Connector 29"/>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11709" y="3217386"/>
                <a:ext cx="870767" cy="579455"/>
              </a:xfrm>
              <a:prstGeom prst="rect">
                <a:avLst/>
              </a:prstGeom>
              <a:noFill/>
            </p:spPr>
            <p:txBody>
              <a:bodyPr wrap="none" rtlCol="0">
                <a:spAutoFit/>
              </a:bodyPr>
              <a:lstStyle/>
              <a:p>
                <a:r>
                  <a:rPr lang="en-US" sz="1600" dirty="0" smtClean="0"/>
                  <a:t>3.33</a:t>
                </a:r>
                <a:endParaRPr lang="en-US" sz="1600" dirty="0"/>
              </a:p>
            </p:txBody>
          </p:sp>
        </p:grpSp>
        <p:cxnSp>
          <p:nvCxnSpPr>
            <p:cNvPr id="28" name="Straight Arrow Connector 27"/>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791" y="1360937"/>
              <a:ext cx="870767" cy="579455"/>
            </a:xfrm>
            <a:prstGeom prst="rect">
              <a:avLst/>
            </a:prstGeom>
            <a:noFill/>
          </p:spPr>
          <p:txBody>
            <a:bodyPr wrap="none" rtlCol="0">
              <a:spAutoFit/>
            </a:bodyPr>
            <a:lstStyle/>
            <a:p>
              <a:r>
                <a:rPr lang="en-US" sz="1600" dirty="0" smtClean="0"/>
                <a:t>2.00</a:t>
              </a:r>
              <a:endParaRPr lang="en-US" sz="1600" dirty="0"/>
            </a:p>
          </p:txBody>
        </p:sp>
      </p:grpSp>
    </p:spTree>
    <p:extLst>
      <p:ext uri="{BB962C8B-B14F-4D97-AF65-F5344CB8AC3E}">
        <p14:creationId xmlns:p14="http://schemas.microsoft.com/office/powerpoint/2010/main" val="26998179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2558" y="1052657"/>
            <a:ext cx="2761806" cy="1477328"/>
          </a:xfrm>
          <a:prstGeom prst="rect">
            <a:avLst/>
          </a:prstGeom>
          <a:noFill/>
        </p:spPr>
        <p:txBody>
          <a:bodyPr wrap="none" rtlCol="0">
            <a:spAutoFit/>
          </a:bodyPr>
          <a:lstStyle/>
          <a:p>
            <a:r>
              <a:rPr lang="en-US" dirty="0" smtClean="0"/>
              <a:t>Need roc curve comparison</a:t>
            </a:r>
          </a:p>
          <a:p>
            <a:endParaRPr lang="en-US" dirty="0"/>
          </a:p>
          <a:p>
            <a:r>
              <a:rPr lang="en-US" dirty="0" smtClean="0"/>
              <a:t>May prediction precision</a:t>
            </a:r>
          </a:p>
          <a:p>
            <a:endParaRPr lang="en-US" dirty="0"/>
          </a:p>
          <a:p>
            <a:r>
              <a:rPr lang="en-US" smtClean="0"/>
              <a:t>Etc.</a:t>
            </a:r>
            <a:endParaRPr lang="en-US" dirty="0"/>
          </a:p>
        </p:txBody>
      </p:sp>
    </p:spTree>
    <p:extLst>
      <p:ext uri="{BB962C8B-B14F-4D97-AF65-F5344CB8AC3E}">
        <p14:creationId xmlns:p14="http://schemas.microsoft.com/office/powerpoint/2010/main" val="31023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X:\myGit\mixturemodel\workingDir\sample_12812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X:\myGit\mixturemodel\workingDir\sample_12811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24"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X:\myGit\mixturemodel\workingDir\sample_12811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68" y="32766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X:\myGit\mixturemodel\workingDir\sample_12811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402" y="350505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6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myGit\mixturemodel\workingDir\sample_12813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2" y="57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X:\myGit\mixturemodel\workingDir\sample_1281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429"/>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myGit\mixturemodel\workingDir\sample_12814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81" y="3415721"/>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X:\myGit\mixturemodel\workingDir\sample_128143.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845" y="343304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75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8942"/>
            <a:ext cx="4572497" cy="45656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503" y="2024006"/>
            <a:ext cx="4572497" cy="4565693"/>
          </a:xfrm>
          <a:prstGeom prst="rect">
            <a:avLst/>
          </a:prstGeom>
        </p:spPr>
      </p:pic>
      <p:sp>
        <p:nvSpPr>
          <p:cNvPr id="4" name="Title 3"/>
          <p:cNvSpPr>
            <a:spLocks noGrp="1"/>
          </p:cNvSpPr>
          <p:nvPr>
            <p:ph type="title"/>
          </p:nvPr>
        </p:nvSpPr>
        <p:spPr/>
        <p:txBody>
          <a:bodyPr/>
          <a:lstStyle/>
          <a:p>
            <a:r>
              <a:rPr lang="en-US" dirty="0"/>
              <a:t>A well fit mixture of distributions</a:t>
            </a:r>
          </a:p>
        </p:txBody>
      </p:sp>
    </p:spTree>
    <p:extLst>
      <p:ext uri="{BB962C8B-B14F-4D97-AF65-F5344CB8AC3E}">
        <p14:creationId xmlns:p14="http://schemas.microsoft.com/office/powerpoint/2010/main" val="4281664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479</TotalTime>
  <Words>1306</Words>
  <Application>Microsoft Office PowerPoint</Application>
  <PresentationFormat>On-screen Show (4:3)</PresentationFormat>
  <Paragraphs>410</Paragraphs>
  <Slides>66</Slides>
  <Notes>4</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Early Detection of Malignant and Pre-malignant</vt:lpstr>
      <vt:lpstr>Outline</vt:lpstr>
      <vt:lpstr>PowerPoint Presentation</vt:lpstr>
      <vt:lpstr>PowerPoint Presentation</vt:lpstr>
      <vt:lpstr>Kernel density estimation</vt:lpstr>
      <vt:lpstr>PowerPoint Presentation</vt:lpstr>
      <vt:lpstr>PowerPoint Presentation</vt:lpstr>
      <vt:lpstr>PowerPoint Presentation</vt:lpstr>
      <vt:lpstr>A well fit mixture of distributions</vt:lpstr>
      <vt:lpstr>Challenge in the data analysis</vt:lpstr>
      <vt:lpstr>PowerPoint Presentation</vt:lpstr>
      <vt:lpstr>PowerPoint Presentation</vt:lpstr>
      <vt:lpstr>PowerPoint Presentation</vt:lpstr>
      <vt:lpstr>Expert Guided Data Cleaning and Reconstruction (ExGCRn) </vt:lpstr>
      <vt:lpstr>Expert Guided Data Cleaning and Reconstruction (ExGCRn) –cont.</vt:lpstr>
      <vt:lpstr>Expert Guided Data Cleaning and Reconstruction (ExGCRn) –cont.</vt:lpstr>
      <vt:lpstr>Alleviate the impact from the “normal” cell population</vt:lpstr>
      <vt:lpstr>The left-most population</vt:lpstr>
      <vt:lpstr>PowerPoint Presentation</vt:lpstr>
      <vt:lpstr>Predicting the clinical outcome</vt:lpstr>
      <vt:lpstr>PowerPoint Presentation</vt:lpstr>
      <vt:lpstr>SVM – maximize the margin</vt:lpstr>
      <vt:lpstr>PowerPoint Presentation</vt:lpstr>
      <vt:lpstr>PowerPoint Presentation</vt:lpstr>
      <vt:lpstr>PowerPoint Presentation</vt:lpstr>
      <vt:lpstr>PowerPoint Presentation</vt:lpstr>
      <vt:lpstr>Extra slides here and on</vt:lpstr>
      <vt:lpstr>PowerPoint Presentation</vt:lpstr>
      <vt:lpstr>Stripping a population from a mixture  --from left to right</vt:lpstr>
      <vt:lpstr>Moving toward the standardization</vt:lpstr>
      <vt:lpstr>Our goal</vt:lpstr>
      <vt:lpstr>Objectives</vt:lpstr>
      <vt:lpstr>PowerPoint Presentation</vt:lpstr>
      <vt:lpstr>PowerPoint Presentation</vt:lpstr>
      <vt:lpstr>Abnormal nucleus image (D.I. value)</vt:lpstr>
      <vt:lpstr>Cell population distribution</vt:lpstr>
      <vt:lpstr>Summary statistics</vt:lpstr>
      <vt:lpstr>PowerPoint Presentation</vt:lpstr>
      <vt:lpstr>Two prediction model fitting</vt:lpstr>
      <vt:lpstr>PowerPoint Presentation</vt:lpstr>
      <vt:lpstr>One sample data</vt:lpstr>
      <vt:lpstr>Our first trial – step one</vt:lpstr>
      <vt:lpstr>PowerPoint Presentation</vt:lpstr>
      <vt:lpstr>PowerPoint Presentation</vt:lpstr>
      <vt:lpstr>Our hurdle</vt:lpstr>
      <vt:lpstr>On-going effort and future goal</vt:lpstr>
      <vt:lpstr>PowerPoint Presentation</vt:lpstr>
      <vt:lpstr>PowerPoint Presentation</vt:lpstr>
      <vt:lpstr>PowerPoint Presentation</vt:lpstr>
      <vt:lpstr>PowerPoint Presentation</vt:lpstr>
      <vt:lpstr>Two prediction model fitting</vt:lpstr>
      <vt:lpstr>The challenges/objectives</vt:lpstr>
      <vt:lpstr>PowerPoint Presentation</vt:lpstr>
      <vt:lpstr>PowerPoint Presentation</vt:lpstr>
      <vt:lpstr>PowerPoint Presentation</vt:lpstr>
      <vt:lpstr>Alleviate the impact from the “normal” cell population</vt:lpstr>
      <vt:lpstr>PowerPoint Presentation</vt:lpstr>
      <vt:lpstr>PowerPoint Presentation</vt:lpstr>
      <vt:lpstr>Stripping a population from a mixture  --from left to right</vt:lpstr>
      <vt:lpstr>The left-most population</vt:lpstr>
      <vt:lpstr>PowerPoint Presentation</vt:lpstr>
      <vt:lpstr>PowerPoint Presentation</vt:lpstr>
      <vt:lpstr>PowerPoint Presentation</vt:lpstr>
      <vt:lpstr>PowerPoint Presentation</vt:lpstr>
      <vt:lpstr>PowerPoint Presentation</vt:lpstr>
      <vt:lpstr>PowerPoint Presentation</vt:lpstr>
    </vt:vector>
  </TitlesOfParts>
  <Company>NIEHS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sysprep</dc:creator>
  <cp:lastModifiedBy>sysprep</cp:lastModifiedBy>
  <cp:revision>58</cp:revision>
  <dcterms:created xsi:type="dcterms:W3CDTF">2014-03-05T19:53:22Z</dcterms:created>
  <dcterms:modified xsi:type="dcterms:W3CDTF">2014-05-06T18:28:38Z</dcterms:modified>
</cp:coreProperties>
</file>