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2" r:id="rId2"/>
    <p:sldId id="306" r:id="rId3"/>
    <p:sldId id="284" r:id="rId4"/>
    <p:sldId id="301" r:id="rId5"/>
    <p:sldId id="310" r:id="rId6"/>
    <p:sldId id="265" r:id="rId7"/>
    <p:sldId id="267" r:id="rId8"/>
    <p:sldId id="266" r:id="rId9"/>
    <p:sldId id="292" r:id="rId10"/>
    <p:sldId id="311" r:id="rId11"/>
    <p:sldId id="273" r:id="rId12"/>
    <p:sldId id="274" r:id="rId13"/>
    <p:sldId id="312" r:id="rId14"/>
    <p:sldId id="327" r:id="rId15"/>
    <p:sldId id="328" r:id="rId16"/>
    <p:sldId id="308" r:id="rId17"/>
    <p:sldId id="313" r:id="rId18"/>
    <p:sldId id="309" r:id="rId19"/>
    <p:sldId id="314" r:id="rId20"/>
    <p:sldId id="318" r:id="rId21"/>
    <p:sldId id="323" r:id="rId22"/>
    <p:sldId id="321" r:id="rId23"/>
    <p:sldId id="324" r:id="rId24"/>
    <p:sldId id="326" r:id="rId25"/>
    <p:sldId id="325" r:id="rId26"/>
    <p:sldId id="329" r:id="rId27"/>
    <p:sldId id="330" r:id="rId28"/>
    <p:sldId id="289" r:id="rId29"/>
    <p:sldId id="291" r:id="rId30"/>
    <p:sldId id="305" r:id="rId31"/>
    <p:sldId id="283" r:id="rId32"/>
    <p:sldId id="285" r:id="rId33"/>
    <p:sldId id="286" r:id="rId34"/>
    <p:sldId id="295" r:id="rId35"/>
    <p:sldId id="296" r:id="rId36"/>
    <p:sldId id="297" r:id="rId37"/>
    <p:sldId id="298" r:id="rId38"/>
    <p:sldId id="299" r:id="rId39"/>
    <p:sldId id="300" r:id="rId40"/>
    <p:sldId id="263" r:id="rId41"/>
    <p:sldId id="264" r:id="rId42"/>
    <p:sldId id="268" r:id="rId43"/>
    <p:sldId id="269" r:id="rId44"/>
    <p:sldId id="270" r:id="rId45"/>
    <p:sldId id="25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630" y="-84"/>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7C12A-3CDD-FF4A-9F90-E15CB567C633}" type="datetimeFigureOut">
              <a:rPr lang="en-US" smtClean="0"/>
              <a:t>5/8/2014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5CE77-D0C3-3041-BB92-C1410868516E}" type="slidenum">
              <a:rPr lang="en-US" smtClean="0"/>
              <a:t>‹#›</a:t>
            </a:fld>
            <a:endParaRPr lang="en-US"/>
          </a:p>
        </p:txBody>
      </p:sp>
    </p:spTree>
    <p:extLst>
      <p:ext uri="{BB962C8B-B14F-4D97-AF65-F5344CB8AC3E}">
        <p14:creationId xmlns:p14="http://schemas.microsoft.com/office/powerpoint/2010/main" val="39159284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DNA imaging data</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a:t>
            </a:fld>
            <a:endParaRPr lang="en-US"/>
          </a:p>
        </p:txBody>
      </p:sp>
    </p:spTree>
    <p:extLst>
      <p:ext uri="{BB962C8B-B14F-4D97-AF65-F5344CB8AC3E}">
        <p14:creationId xmlns:p14="http://schemas.microsoft.com/office/powerpoint/2010/main" val="21196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21</a:t>
            </a:fld>
            <a:endParaRPr lang="en-US"/>
          </a:p>
        </p:txBody>
      </p:sp>
    </p:spTree>
    <p:extLst>
      <p:ext uri="{BB962C8B-B14F-4D97-AF65-F5344CB8AC3E}">
        <p14:creationId xmlns:p14="http://schemas.microsoft.com/office/powerpoint/2010/main" val="309472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338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959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37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68322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9F20-9478-42F4-9FF4-33D5845E5FEA}"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6478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9F20-9478-42F4-9FF4-33D5845E5FEA}"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755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9F20-9478-42F4-9FF4-33D5845E5FEA}" type="datetimeFigureOut">
              <a:rPr lang="en-US" smtClean="0"/>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209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9F20-9478-42F4-9FF4-33D5845E5FEA}" type="datetimeFigureOut">
              <a:rPr lang="en-US" smtClean="0"/>
              <a:t>5/8/2014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12308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9F20-9478-42F4-9FF4-33D5845E5FEA}" type="datetimeFigureOut">
              <a:rPr lang="en-US" smtClean="0"/>
              <a:t>5/8/2014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00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1560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3275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9F20-9478-42F4-9FF4-33D5845E5FEA}" type="datetimeFigureOut">
              <a:rPr lang="en-US" smtClean="0"/>
              <a:t>5/8/2014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913B-DA4B-442C-812C-B230543FDBA7}" type="slidenum">
              <a:rPr lang="en-US" smtClean="0"/>
              <a:t>‹#›</a:t>
            </a:fld>
            <a:endParaRPr lang="en-US"/>
          </a:p>
        </p:txBody>
      </p:sp>
    </p:spTree>
    <p:extLst>
      <p:ext uri="{BB962C8B-B14F-4D97-AF65-F5344CB8AC3E}">
        <p14:creationId xmlns:p14="http://schemas.microsoft.com/office/powerpoint/2010/main" val="2747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Early Detection of Malignant and Pre-</a:t>
            </a:r>
            <a:r>
              <a:rPr lang="en-US" b="1" dirty="0" smtClean="0"/>
              <a:t>malignant</a:t>
            </a:r>
            <a:endParaRPr lang="en-US" dirty="0"/>
          </a:p>
        </p:txBody>
      </p:sp>
      <p:sp>
        <p:nvSpPr>
          <p:cNvPr id="3" name="Subtitle 2"/>
          <p:cNvSpPr>
            <a:spLocks noGrp="1"/>
          </p:cNvSpPr>
          <p:nvPr>
            <p:ph type="subTitle" idx="1"/>
          </p:nvPr>
        </p:nvSpPr>
        <p:spPr/>
        <p:txBody>
          <a:bodyPr/>
          <a:lstStyle/>
          <a:p>
            <a:r>
              <a:rPr lang="en-US" b="1" dirty="0" smtClean="0"/>
              <a:t>DNA </a:t>
            </a:r>
            <a:r>
              <a:rPr lang="en-US" b="1" dirty="0"/>
              <a:t>Image </a:t>
            </a:r>
            <a:r>
              <a:rPr lang="en-US" b="1" dirty="0" err="1"/>
              <a:t>Cytometry</a:t>
            </a:r>
            <a:endParaRPr lang="en-US" dirty="0" smtClean="0"/>
          </a:p>
          <a:p>
            <a:r>
              <a:rPr lang="en-US" dirty="0" smtClean="0"/>
              <a:t>Jianying Li</a:t>
            </a:r>
            <a:endParaRPr lang="en-US" dirty="0"/>
          </a:p>
        </p:txBody>
      </p:sp>
    </p:spTree>
    <p:extLst>
      <p:ext uri="{BB962C8B-B14F-4D97-AF65-F5344CB8AC3E}">
        <p14:creationId xmlns:p14="http://schemas.microsoft.com/office/powerpoint/2010/main" val="310090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in the data analysis</a:t>
            </a:r>
            <a:endParaRPr lang="en-US" dirty="0"/>
          </a:p>
        </p:txBody>
      </p:sp>
      <p:sp>
        <p:nvSpPr>
          <p:cNvPr id="3" name="Content Placeholder 2"/>
          <p:cNvSpPr>
            <a:spLocks noGrp="1"/>
          </p:cNvSpPr>
          <p:nvPr>
            <p:ph idx="1"/>
          </p:nvPr>
        </p:nvSpPr>
        <p:spPr/>
        <p:txBody>
          <a:bodyPr/>
          <a:lstStyle/>
          <a:p>
            <a:r>
              <a:rPr lang="en-US" dirty="0" smtClean="0"/>
              <a:t>Mixture of three cell populations</a:t>
            </a:r>
          </a:p>
          <a:p>
            <a:pPr lvl="1"/>
            <a:r>
              <a:rPr lang="en-US" dirty="0" smtClean="0"/>
              <a:t>Normal cell population (diploid)</a:t>
            </a:r>
          </a:p>
          <a:p>
            <a:pPr lvl="1"/>
            <a:r>
              <a:rPr lang="en-US" dirty="0" smtClean="0"/>
              <a:t>Mitotic cell population (4n)</a:t>
            </a:r>
          </a:p>
          <a:p>
            <a:pPr lvl="1"/>
            <a:r>
              <a:rPr lang="en-US" dirty="0" smtClean="0"/>
              <a:t>Carcinoma (aneuploidy cell)</a:t>
            </a:r>
          </a:p>
          <a:p>
            <a:r>
              <a:rPr lang="en-US" dirty="0" smtClean="0"/>
              <a:t>Two non-informative cell populations take the main density</a:t>
            </a:r>
          </a:p>
          <a:p>
            <a:r>
              <a:rPr lang="en-US" dirty="0" smtClean="0"/>
              <a:t>Signal is largely washed out/saturated</a:t>
            </a:r>
          </a:p>
          <a:p>
            <a:r>
              <a:rPr lang="en-US" dirty="0" smtClean="0"/>
              <a:t>Extreme challenge with “OLK” samples  </a:t>
            </a:r>
            <a:endParaRPr lang="en-US" dirty="0"/>
          </a:p>
        </p:txBody>
      </p:sp>
    </p:spTree>
    <p:extLst>
      <p:ext uri="{BB962C8B-B14F-4D97-AF65-F5344CB8AC3E}">
        <p14:creationId xmlns:p14="http://schemas.microsoft.com/office/powerpoint/2010/main" val="29087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41775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91372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068" y="1024695"/>
            <a:ext cx="5841999" cy="5833305"/>
          </a:xfrm>
          <a:prstGeom prst="rect">
            <a:avLst/>
          </a:prstGeom>
        </p:spPr>
      </p:pic>
      <p:sp>
        <p:nvSpPr>
          <p:cNvPr id="3" name="Oval 2"/>
          <p:cNvSpPr/>
          <p:nvPr/>
        </p:nvSpPr>
        <p:spPr>
          <a:xfrm>
            <a:off x="6389077" y="5093677"/>
            <a:ext cx="762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40267" y="8467"/>
            <a:ext cx="8229600" cy="1143000"/>
          </a:xfrm>
        </p:spPr>
        <p:txBody>
          <a:bodyPr/>
          <a:lstStyle/>
          <a:p>
            <a:r>
              <a:rPr lang="en-US" dirty="0" smtClean="0"/>
              <a:t>This is what we are dealing with</a:t>
            </a:r>
            <a:endParaRPr lang="en-US" dirty="0"/>
          </a:p>
        </p:txBody>
      </p:sp>
    </p:spTree>
    <p:extLst>
      <p:ext uri="{BB962C8B-B14F-4D97-AF65-F5344CB8AC3E}">
        <p14:creationId xmlns:p14="http://schemas.microsoft.com/office/powerpoint/2010/main" val="122989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512" y="1399482"/>
            <a:ext cx="5510212" cy="5458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Deletion is clearly shown</a:t>
            </a:r>
            <a:endParaRPr lang="en-US" dirty="0"/>
          </a:p>
        </p:txBody>
      </p:sp>
    </p:spTree>
    <p:extLst>
      <p:ext uri="{BB962C8B-B14F-4D97-AF65-F5344CB8AC3E}">
        <p14:creationId xmlns:p14="http://schemas.microsoft.com/office/powerpoint/2010/main" val="4256885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7" name="Group 6"/>
          <p:cNvGrpSpPr/>
          <p:nvPr/>
        </p:nvGrpSpPr>
        <p:grpSpPr>
          <a:xfrm>
            <a:off x="6699914" y="2827867"/>
            <a:ext cx="2077242" cy="400110"/>
            <a:chOff x="6400800" y="2635048"/>
            <a:chExt cx="2077242" cy="400110"/>
          </a:xfrm>
        </p:grpSpPr>
        <p:sp>
          <p:nvSpPr>
            <p:cNvPr id="2" name="TextBox 1"/>
            <p:cNvSpPr txBox="1"/>
            <p:nvPr/>
          </p:nvSpPr>
          <p:spPr>
            <a:xfrm>
              <a:off x="7772400" y="2635048"/>
              <a:ext cx="705642" cy="400110"/>
            </a:xfrm>
            <a:prstGeom prst="rect">
              <a:avLst/>
            </a:prstGeom>
            <a:noFill/>
          </p:spPr>
          <p:txBody>
            <a:bodyPr wrap="none" rtlCol="0">
              <a:spAutoFit/>
            </a:bodyPr>
            <a:lstStyle/>
            <a:p>
              <a:r>
                <a:rPr lang="en-US" sz="2000" b="1" dirty="0" smtClean="0"/>
                <a:t>5-7%</a:t>
              </a:r>
              <a:endParaRPr lang="en-US" sz="2000" b="1" dirty="0"/>
            </a:p>
          </p:txBody>
        </p:sp>
        <p:cxnSp>
          <p:nvCxnSpPr>
            <p:cNvPr id="5" name="Straight Arrow Connector 4"/>
            <p:cNvCxnSpPr/>
            <p:nvPr/>
          </p:nvCxnSpPr>
          <p:spPr>
            <a:xfrm flipH="1" flipV="1">
              <a:off x="6400800" y="2819400"/>
              <a:ext cx="1295400" cy="3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881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p>
        </p:txBody>
      </p:sp>
      <p:sp>
        <p:nvSpPr>
          <p:cNvPr id="3" name="Content Placeholder 2"/>
          <p:cNvSpPr>
            <a:spLocks noGrp="1"/>
          </p:cNvSpPr>
          <p:nvPr>
            <p:ph idx="1"/>
          </p:nvPr>
        </p:nvSpPr>
        <p:spPr/>
        <p:txBody>
          <a:bodyPr>
            <a:normAutofit fontScale="85000" lnSpcReduction="10000"/>
          </a:bodyPr>
          <a:lstStyle/>
          <a:p>
            <a:r>
              <a:rPr lang="en-US" b="1" i="1" dirty="0"/>
              <a:t>Expert </a:t>
            </a:r>
            <a:r>
              <a:rPr lang="en-US" b="1" i="1" dirty="0" smtClean="0"/>
              <a:t>input</a:t>
            </a:r>
          </a:p>
          <a:p>
            <a:pPr lvl="1"/>
            <a:r>
              <a:rPr lang="en-US" dirty="0" smtClean="0"/>
              <a:t>Param1</a:t>
            </a:r>
            <a:r>
              <a:rPr lang="en-US" dirty="0"/>
              <a:t>: Threshold for aneuploidy </a:t>
            </a:r>
            <a:r>
              <a:rPr lang="en-US" dirty="0" smtClean="0"/>
              <a:t>D.I.</a:t>
            </a:r>
            <a:endParaRPr lang="en-US" dirty="0"/>
          </a:p>
          <a:p>
            <a:pPr lvl="1"/>
            <a:r>
              <a:rPr lang="en-US" dirty="0" smtClean="0"/>
              <a:t>Param2</a:t>
            </a:r>
            <a:r>
              <a:rPr lang="en-US" dirty="0"/>
              <a:t>: Mean D.I. value for mitotic cell </a:t>
            </a:r>
            <a:r>
              <a:rPr lang="en-US" dirty="0" smtClean="0"/>
              <a:t>population</a:t>
            </a:r>
          </a:p>
          <a:p>
            <a:pPr lvl="1"/>
            <a:r>
              <a:rPr lang="en-US" dirty="0" smtClean="0"/>
              <a:t>Param3</a:t>
            </a:r>
            <a:r>
              <a:rPr lang="en-US" dirty="0"/>
              <a:t>: Standard deviation for mitotic and aneuploidy </a:t>
            </a:r>
            <a:r>
              <a:rPr lang="en-US" dirty="0" smtClean="0"/>
              <a:t>cell populations</a:t>
            </a:r>
          </a:p>
          <a:p>
            <a:pPr lvl="1"/>
            <a:r>
              <a:rPr lang="en-US" dirty="0" smtClean="0"/>
              <a:t>Param4</a:t>
            </a:r>
            <a:r>
              <a:rPr lang="en-US" dirty="0"/>
              <a:t>: Ratio of normal cell (both normal and mitotic) vs. aneuploidy when three populations </a:t>
            </a:r>
            <a:r>
              <a:rPr lang="en-US" dirty="0" smtClean="0"/>
              <a:t>observed</a:t>
            </a:r>
          </a:p>
          <a:p>
            <a:pPr lvl="1"/>
            <a:r>
              <a:rPr lang="en-US" dirty="0" smtClean="0"/>
              <a:t>Param5</a:t>
            </a:r>
            <a:r>
              <a:rPr lang="en-US" dirty="0"/>
              <a:t>: Ratio of normal cell (both normal and mitotic) vs. aneuploidy when no aneuploidy population </a:t>
            </a:r>
            <a:r>
              <a:rPr lang="en-US" dirty="0" smtClean="0"/>
              <a:t>observed</a:t>
            </a:r>
          </a:p>
          <a:p>
            <a:pPr lvl="1"/>
            <a:r>
              <a:rPr lang="en-US" dirty="0" smtClean="0"/>
              <a:t>Param6</a:t>
            </a:r>
            <a:r>
              <a:rPr lang="en-US" dirty="0"/>
              <a:t>: Ratio of normal cell vs. mitotic population when no aneuploidy population observed</a:t>
            </a:r>
          </a:p>
          <a:p>
            <a:endParaRPr lang="en-US" dirty="0"/>
          </a:p>
        </p:txBody>
      </p:sp>
    </p:spTree>
    <p:extLst>
      <p:ext uri="{BB962C8B-B14F-4D97-AF65-F5344CB8AC3E}">
        <p14:creationId xmlns:p14="http://schemas.microsoft.com/office/powerpoint/2010/main" val="918774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77500" lnSpcReduction="20000"/>
          </a:bodyPr>
          <a:lstStyle/>
          <a:p>
            <a:r>
              <a:rPr lang="en-US" b="1" i="1" dirty="0"/>
              <a:t>Data reconstruction</a:t>
            </a:r>
            <a:endParaRPr lang="en-US" dirty="0"/>
          </a:p>
          <a:p>
            <a:pPr lvl="1"/>
            <a:r>
              <a:rPr lang="en-US" dirty="0" smtClean="0"/>
              <a:t>The </a:t>
            </a:r>
            <a:r>
              <a:rPr lang="en-US" dirty="0"/>
              <a:t>reconstruction was handled according to the number of populations determined in the cleaning </a:t>
            </a:r>
            <a:r>
              <a:rPr lang="en-US" dirty="0" smtClean="0"/>
              <a:t>steps</a:t>
            </a:r>
          </a:p>
          <a:p>
            <a:pPr lvl="1"/>
            <a:r>
              <a:rPr lang="en-US" dirty="0" smtClean="0"/>
              <a:t>Step </a:t>
            </a:r>
            <a:r>
              <a:rPr lang="en-US" dirty="0"/>
              <a:t>1	If three populations were determined, a cap of “8” </a:t>
            </a:r>
            <a:r>
              <a:rPr lang="en-US" dirty="0" smtClean="0"/>
              <a:t>	was </a:t>
            </a:r>
            <a:r>
              <a:rPr lang="en-US" dirty="0"/>
              <a:t>applied for the D.I. </a:t>
            </a:r>
            <a:r>
              <a:rPr lang="en-US" dirty="0" smtClean="0"/>
              <a:t>values</a:t>
            </a:r>
          </a:p>
          <a:p>
            <a:pPr lvl="1"/>
            <a:r>
              <a:rPr lang="en-US" dirty="0" smtClean="0"/>
              <a:t>Step </a:t>
            </a:r>
            <a:r>
              <a:rPr lang="en-US" dirty="0"/>
              <a:t>2	Parameters either from the </a:t>
            </a:r>
            <a:r>
              <a:rPr lang="en-US" b="1" dirty="0"/>
              <a:t>expert input</a:t>
            </a:r>
            <a:r>
              <a:rPr lang="en-US" dirty="0"/>
              <a:t> or derived from the data itself were </a:t>
            </a:r>
            <a:r>
              <a:rPr lang="en-US" dirty="0" smtClean="0"/>
              <a:t>used</a:t>
            </a:r>
          </a:p>
          <a:p>
            <a:pPr lvl="1"/>
            <a:r>
              <a:rPr lang="en-US" dirty="0" smtClean="0"/>
              <a:t>Step </a:t>
            </a:r>
            <a:r>
              <a:rPr lang="en-US" dirty="0"/>
              <a:t>3	A heuristic cumulated density function was derived and used to guide the “random sampling” of the data </a:t>
            </a:r>
            <a:r>
              <a:rPr lang="en-US" dirty="0" smtClean="0"/>
              <a:t>points</a:t>
            </a:r>
          </a:p>
          <a:p>
            <a:pPr lvl="1"/>
            <a:r>
              <a:rPr lang="en-US" dirty="0" smtClean="0"/>
              <a:t>Step </a:t>
            </a:r>
            <a:r>
              <a:rPr lang="en-US" dirty="0"/>
              <a:t>4	The dataset was stretched/binned between [0, 8] on the D.I. axis. </a:t>
            </a:r>
            <a:endParaRPr lang="en-US" dirty="0" smtClean="0"/>
          </a:p>
          <a:p>
            <a:pPr lvl="1"/>
            <a:r>
              <a:rPr lang="en-US" dirty="0" smtClean="0"/>
              <a:t>The </a:t>
            </a:r>
            <a:r>
              <a:rPr lang="en-US" dirty="0"/>
              <a:t>density within each bin will be recorded as the measurement of that “variable</a:t>
            </a:r>
            <a:r>
              <a:rPr lang="en-US" dirty="0" smtClean="0"/>
              <a:t>”</a:t>
            </a:r>
          </a:p>
          <a:p>
            <a:pPr lvl="1"/>
            <a:r>
              <a:rPr lang="en-US" dirty="0" smtClean="0"/>
              <a:t>Any </a:t>
            </a:r>
            <a:r>
              <a:rPr lang="en-US" dirty="0"/>
              <a:t>missing values were replaced with 0.00001</a:t>
            </a:r>
          </a:p>
          <a:p>
            <a:endParaRPr lang="en-US" dirty="0"/>
          </a:p>
        </p:txBody>
      </p:sp>
    </p:spTree>
    <p:extLst>
      <p:ext uri="{BB962C8B-B14F-4D97-AF65-F5344CB8AC3E}">
        <p14:creationId xmlns:p14="http://schemas.microsoft.com/office/powerpoint/2010/main" val="320533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40000" lnSpcReduction="20000"/>
          </a:bodyPr>
          <a:lstStyle/>
          <a:p>
            <a:r>
              <a:rPr lang="en-US" b="1" i="1" dirty="0"/>
              <a:t>Stripping the normal </a:t>
            </a:r>
            <a:r>
              <a:rPr lang="en-US" b="1" i="1" dirty="0" smtClean="0"/>
              <a:t>population</a:t>
            </a:r>
            <a:endParaRPr lang="en-US" dirty="0"/>
          </a:p>
          <a:p>
            <a:pPr lvl="1"/>
            <a:r>
              <a:rPr lang="en-US" dirty="0" smtClean="0"/>
              <a:t>Step 1	 Derive </a:t>
            </a:r>
            <a:r>
              <a:rPr lang="en-US" dirty="0"/>
              <a:t>the probability density function with kernel density estimation smoothing </a:t>
            </a:r>
            <a:endParaRPr lang="en-US" dirty="0" smtClean="0"/>
          </a:p>
          <a:p>
            <a:pPr lvl="1"/>
            <a:r>
              <a:rPr lang="en-US" dirty="0" smtClean="0"/>
              <a:t>Step </a:t>
            </a:r>
            <a:r>
              <a:rPr lang="en-US" dirty="0"/>
              <a:t>2	Determine the mode of the normal cell population </a:t>
            </a:r>
            <a:endParaRPr lang="en-US" dirty="0" smtClean="0"/>
          </a:p>
          <a:p>
            <a:pPr lvl="1"/>
            <a:r>
              <a:rPr lang="en-US" dirty="0" smtClean="0"/>
              <a:t>Step </a:t>
            </a:r>
            <a:r>
              <a:rPr lang="en-US" dirty="0"/>
              <a:t>3	</a:t>
            </a:r>
            <a:endParaRPr lang="en-US" dirty="0" smtClean="0"/>
          </a:p>
          <a:p>
            <a:pPr lvl="2"/>
            <a:r>
              <a:rPr lang="en-US" dirty="0" smtClean="0"/>
              <a:t>(</a:t>
            </a:r>
            <a:r>
              <a:rPr lang="en-US" dirty="0"/>
              <a:t>a) Use the data to the left side of the </a:t>
            </a:r>
            <a:r>
              <a:rPr lang="en-US" dirty="0" smtClean="0"/>
              <a:t>mode</a:t>
            </a:r>
          </a:p>
          <a:p>
            <a:pPr lvl="2"/>
            <a:r>
              <a:rPr lang="en-US" dirty="0" smtClean="0"/>
              <a:t>(</a:t>
            </a:r>
            <a:r>
              <a:rPr lang="en-US" dirty="0"/>
              <a:t>b) Estimate the mean and standard deviation of the normal </a:t>
            </a:r>
            <a:r>
              <a:rPr lang="en-US" dirty="0" smtClean="0"/>
              <a:t>population</a:t>
            </a:r>
          </a:p>
          <a:p>
            <a:pPr lvl="1"/>
            <a:r>
              <a:rPr lang="en-US" dirty="0" smtClean="0"/>
              <a:t>Step </a:t>
            </a:r>
            <a:r>
              <a:rPr lang="en-US" dirty="0"/>
              <a:t>4	Remove the data point to the left the </a:t>
            </a:r>
            <a:r>
              <a:rPr lang="en-US" dirty="0" smtClean="0"/>
              <a:t>mode</a:t>
            </a:r>
          </a:p>
          <a:p>
            <a:pPr lvl="1"/>
            <a:r>
              <a:rPr lang="en-US" dirty="0" smtClean="0"/>
              <a:t>Step </a:t>
            </a:r>
            <a:r>
              <a:rPr lang="en-US" dirty="0"/>
              <a:t>5	</a:t>
            </a:r>
            <a:endParaRPr lang="en-US" dirty="0" smtClean="0"/>
          </a:p>
          <a:p>
            <a:pPr lvl="2"/>
            <a:r>
              <a:rPr lang="en-US" dirty="0" smtClean="0"/>
              <a:t>(</a:t>
            </a:r>
            <a:r>
              <a:rPr lang="en-US" dirty="0"/>
              <a:t>a) Find the symmetric subset of the data on the right of the </a:t>
            </a:r>
            <a:r>
              <a:rPr lang="en-US" dirty="0" smtClean="0"/>
              <a:t>mode</a:t>
            </a:r>
          </a:p>
          <a:p>
            <a:pPr lvl="2"/>
            <a:r>
              <a:rPr lang="en-US" dirty="0" smtClean="0"/>
              <a:t>(</a:t>
            </a:r>
            <a:r>
              <a:rPr lang="en-US" dirty="0"/>
              <a:t>b) Break the data on the right into equal </a:t>
            </a:r>
            <a:r>
              <a:rPr lang="en-US" b="1" dirty="0"/>
              <a:t>n</a:t>
            </a:r>
            <a:r>
              <a:rPr lang="en-US" dirty="0"/>
              <a:t> parts according to the KDE </a:t>
            </a:r>
            <a:r>
              <a:rPr lang="en-US" dirty="0" smtClean="0"/>
              <a:t>density</a:t>
            </a:r>
          </a:p>
          <a:p>
            <a:pPr marL="914400" lvl="2" indent="0">
              <a:buNone/>
            </a:pPr>
            <a:endParaRPr lang="en-US" dirty="0"/>
          </a:p>
          <a:p>
            <a:pPr lvl="1"/>
            <a:r>
              <a:rPr lang="en-US" b="1" i="1" dirty="0" err="1" smtClean="0"/>
              <a:t>Foreach</a:t>
            </a:r>
            <a:r>
              <a:rPr lang="en-US" dirty="0" smtClean="0"/>
              <a:t> </a:t>
            </a:r>
            <a:r>
              <a:rPr lang="en-US" dirty="0"/>
              <a:t>interval </a:t>
            </a:r>
          </a:p>
          <a:p>
            <a:pPr lvl="2"/>
            <a:r>
              <a:rPr lang="en-US" dirty="0" smtClean="0"/>
              <a:t>Derive </a:t>
            </a:r>
            <a:r>
              <a:rPr lang="en-US" dirty="0"/>
              <a:t>the theoretical number of data </a:t>
            </a:r>
            <a:r>
              <a:rPr lang="en-US" dirty="0" smtClean="0"/>
              <a:t>points</a:t>
            </a:r>
            <a:endParaRPr lang="en-US" dirty="0"/>
          </a:p>
          <a:p>
            <a:pPr lvl="2"/>
            <a:r>
              <a:rPr lang="en-US" dirty="0" smtClean="0"/>
              <a:t>Randomly </a:t>
            </a:r>
            <a:r>
              <a:rPr lang="en-US" dirty="0"/>
              <a:t>select candidate data points to be </a:t>
            </a:r>
            <a:r>
              <a:rPr lang="en-US" dirty="0" smtClean="0"/>
              <a:t>filtered</a:t>
            </a:r>
          </a:p>
          <a:p>
            <a:pPr lvl="2"/>
            <a:r>
              <a:rPr lang="en-US" dirty="0" smtClean="0"/>
              <a:t>Recover </a:t>
            </a:r>
            <a:r>
              <a:rPr lang="en-US" dirty="0"/>
              <a:t>missing data points due to rounding errors</a:t>
            </a:r>
          </a:p>
          <a:p>
            <a:pPr lvl="1"/>
            <a:r>
              <a:rPr lang="en-US" dirty="0" smtClean="0"/>
              <a:t>End </a:t>
            </a:r>
            <a:r>
              <a:rPr lang="en-US" dirty="0"/>
              <a:t>of</a:t>
            </a:r>
            <a:r>
              <a:rPr lang="en-US" b="1" i="1" dirty="0"/>
              <a:t> </a:t>
            </a:r>
            <a:r>
              <a:rPr lang="en-US" b="1" i="1" dirty="0" err="1"/>
              <a:t>foreach</a:t>
            </a:r>
            <a:r>
              <a:rPr lang="en-US" dirty="0"/>
              <a:t> </a:t>
            </a:r>
            <a:r>
              <a:rPr lang="en-US" dirty="0" smtClean="0"/>
              <a:t>loop</a:t>
            </a:r>
          </a:p>
          <a:p>
            <a:pPr marL="457200" lvl="1" indent="0">
              <a:buNone/>
            </a:pPr>
            <a:endParaRPr lang="en-US" dirty="0" smtClean="0"/>
          </a:p>
          <a:p>
            <a:pPr lvl="1"/>
            <a:r>
              <a:rPr lang="en-US" dirty="0" smtClean="0"/>
              <a:t>Step </a:t>
            </a:r>
            <a:r>
              <a:rPr lang="en-US" dirty="0"/>
              <a:t>6   --&gt; go back to step 1 and evaluate the stripping efficiency</a:t>
            </a:r>
          </a:p>
          <a:p>
            <a:pPr lvl="1"/>
            <a:r>
              <a:rPr lang="en-US" b="1" i="1" dirty="0" smtClean="0"/>
              <a:t>If</a:t>
            </a:r>
            <a:r>
              <a:rPr lang="en-US" i="1" dirty="0" smtClean="0"/>
              <a:t> </a:t>
            </a:r>
            <a:r>
              <a:rPr lang="en-US" dirty="0"/>
              <a:t>the first left most mode is less than the threshold</a:t>
            </a:r>
          </a:p>
          <a:p>
            <a:pPr lvl="2"/>
            <a:r>
              <a:rPr lang="en-US" dirty="0" smtClean="0"/>
              <a:t>Redo </a:t>
            </a:r>
            <a:r>
              <a:rPr lang="en-US" dirty="0"/>
              <a:t>step 2 – step 6</a:t>
            </a:r>
          </a:p>
          <a:p>
            <a:pPr lvl="1"/>
            <a:r>
              <a:rPr lang="en-US" b="1" i="1" dirty="0" smtClean="0"/>
              <a:t>Else </a:t>
            </a:r>
            <a:endParaRPr lang="en-US" dirty="0"/>
          </a:p>
          <a:p>
            <a:r>
              <a:rPr lang="en-US" dirty="0"/>
              <a:t>Finish stripping the normal population</a:t>
            </a:r>
          </a:p>
          <a:p>
            <a:r>
              <a:rPr lang="en-US" dirty="0"/>
              <a:t>Compute the mean and standard deviation from the stripped first population only</a:t>
            </a:r>
          </a:p>
          <a:p>
            <a:r>
              <a:rPr lang="en-US" dirty="0"/>
              <a:t>Store number of data points filtered</a:t>
            </a:r>
          </a:p>
          <a:p>
            <a:endParaRPr lang="en-US" dirty="0"/>
          </a:p>
        </p:txBody>
      </p:sp>
    </p:spTree>
    <p:extLst>
      <p:ext uri="{BB962C8B-B14F-4D97-AF65-F5344CB8AC3E}">
        <p14:creationId xmlns:p14="http://schemas.microsoft.com/office/powerpoint/2010/main" val="4284084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510622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Nucleus DNA staining for early detection</a:t>
            </a:r>
          </a:p>
          <a:p>
            <a:r>
              <a:rPr lang="en-US" dirty="0" smtClean="0"/>
              <a:t>Understand the data distribution nature</a:t>
            </a:r>
          </a:p>
          <a:p>
            <a:r>
              <a:rPr lang="en-US" b="1" dirty="0" smtClean="0"/>
              <a:t>Ex</a:t>
            </a:r>
            <a:r>
              <a:rPr lang="en-US" dirty="0" smtClean="0"/>
              <a:t>pert </a:t>
            </a:r>
            <a:r>
              <a:rPr lang="en-US" b="1" dirty="0"/>
              <a:t>G</a:t>
            </a:r>
            <a:r>
              <a:rPr lang="en-US" dirty="0"/>
              <a:t>uided Data </a:t>
            </a:r>
            <a:r>
              <a:rPr lang="en-US" b="1" dirty="0"/>
              <a:t>C</a:t>
            </a:r>
            <a:r>
              <a:rPr lang="en-US" dirty="0"/>
              <a:t>leaning and </a:t>
            </a:r>
            <a:r>
              <a:rPr lang="en-US" b="1" dirty="0"/>
              <a:t>R</a:t>
            </a:r>
            <a:r>
              <a:rPr lang="en-US" dirty="0"/>
              <a:t>econstructio</a:t>
            </a:r>
            <a:r>
              <a:rPr lang="en-US" b="1" dirty="0"/>
              <a:t>n </a:t>
            </a:r>
            <a:r>
              <a:rPr lang="en-US" dirty="0"/>
              <a:t>(</a:t>
            </a:r>
            <a:r>
              <a:rPr lang="en-US" b="1" dirty="0" err="1"/>
              <a:t>ExGCRn</a:t>
            </a:r>
            <a:r>
              <a:rPr lang="en-US" dirty="0"/>
              <a:t>) </a:t>
            </a:r>
            <a:endParaRPr lang="en-US" dirty="0" smtClean="0"/>
          </a:p>
          <a:p>
            <a:r>
              <a:rPr lang="en-US" dirty="0" smtClean="0"/>
              <a:t>Stretching the prediction modeling</a:t>
            </a:r>
          </a:p>
          <a:p>
            <a:r>
              <a:rPr lang="en-US" dirty="0" smtClean="0"/>
              <a:t>Integrating extra domain information</a:t>
            </a:r>
          </a:p>
          <a:p>
            <a:r>
              <a:rPr lang="en-US" dirty="0" smtClean="0"/>
              <a:t>Empower the patient</a:t>
            </a:r>
          </a:p>
          <a:p>
            <a:r>
              <a:rPr lang="en-US" dirty="0" smtClean="0"/>
              <a:t>Moving toward the standardization</a:t>
            </a:r>
            <a:endParaRPr lang="en-US" dirty="0"/>
          </a:p>
        </p:txBody>
      </p:sp>
    </p:spTree>
    <p:extLst>
      <p:ext uri="{BB962C8B-B14F-4D97-AF65-F5344CB8AC3E}">
        <p14:creationId xmlns:p14="http://schemas.microsoft.com/office/powerpoint/2010/main" val="586842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70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572402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clinical outcome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Newly formulated dataset (</a:t>
            </a:r>
            <a:r>
              <a:rPr lang="en-US" b="1" dirty="0" err="1" smtClean="0"/>
              <a:t>ExGCRn</a:t>
            </a:r>
            <a:r>
              <a:rPr lang="en-US" b="1" dirty="0" smtClean="0"/>
              <a:t>)</a:t>
            </a:r>
          </a:p>
          <a:p>
            <a:r>
              <a:rPr lang="en-US" dirty="0" smtClean="0"/>
              <a:t>Four sets of parameter setting:</a:t>
            </a:r>
          </a:p>
          <a:p>
            <a:pPr lvl="1"/>
            <a:endParaRPr lang="en-US" dirty="0" smtClean="0"/>
          </a:p>
          <a:p>
            <a:r>
              <a:rPr lang="en-US" dirty="0" smtClean="0"/>
              <a:t>Stretched </a:t>
            </a:r>
            <a:r>
              <a:rPr lang="en-US" dirty="0" smtClean="0"/>
              <a:t>statistical models</a:t>
            </a:r>
          </a:p>
          <a:p>
            <a:pPr lvl="1"/>
            <a:r>
              <a:rPr lang="en-US" dirty="0" smtClean="0"/>
              <a:t>Support Vector </a:t>
            </a:r>
            <a:r>
              <a:rPr lang="en-US" dirty="0" smtClean="0"/>
              <a:t>M</a:t>
            </a:r>
            <a:r>
              <a:rPr lang="en-US" dirty="0" smtClean="0"/>
              <a:t>achine</a:t>
            </a:r>
          </a:p>
          <a:p>
            <a:pPr lvl="1"/>
            <a:r>
              <a:rPr lang="en-US" dirty="0" smtClean="0"/>
              <a:t>K Nearest Neighbor</a:t>
            </a:r>
            <a:endParaRPr lang="en-US" dirty="0" smtClean="0"/>
          </a:p>
          <a:p>
            <a:pPr lvl="1"/>
            <a:r>
              <a:rPr lang="en-US" dirty="0" smtClean="0"/>
              <a:t>Random Forest</a:t>
            </a:r>
          </a:p>
          <a:p>
            <a:pPr lvl="1"/>
            <a:r>
              <a:rPr lang="en-US" dirty="0" smtClean="0"/>
              <a:t>Neural </a:t>
            </a:r>
            <a:r>
              <a:rPr lang="en-US" dirty="0" smtClean="0"/>
              <a:t>Network </a:t>
            </a:r>
          </a:p>
          <a:p>
            <a:pPr lvl="1"/>
            <a:r>
              <a:rPr lang="en-US" dirty="0" err="1" smtClean="0"/>
              <a:t>NaiiveBayes</a:t>
            </a:r>
            <a:endParaRPr lang="en-US" dirty="0" smtClean="0"/>
          </a:p>
          <a:p>
            <a:r>
              <a:rPr lang="en-US" dirty="0" smtClean="0"/>
              <a:t>Model built with Caret (an open source R package)</a:t>
            </a:r>
            <a:endParaRPr lang="en-US" dirty="0" smtClean="0"/>
          </a:p>
          <a:p>
            <a:r>
              <a:rPr lang="en-US" dirty="0" smtClean="0"/>
              <a:t>Prediction </a:t>
            </a:r>
            <a:r>
              <a:rPr lang="en-US" dirty="0" smtClean="0"/>
              <a:t>results</a:t>
            </a:r>
          </a:p>
          <a:p>
            <a:r>
              <a:rPr lang="en-US" dirty="0" smtClean="0"/>
              <a:t>Clinical outcome and further </a:t>
            </a:r>
            <a:r>
              <a:rPr lang="en-US" dirty="0" smtClean="0"/>
              <a:t>implementation</a:t>
            </a:r>
            <a:endParaRPr lang="en-US" dirty="0" smtClean="0"/>
          </a:p>
        </p:txBody>
      </p:sp>
    </p:spTree>
    <p:extLst>
      <p:ext uri="{BB962C8B-B14F-4D97-AF65-F5344CB8AC3E}">
        <p14:creationId xmlns:p14="http://schemas.microsoft.com/office/powerpoint/2010/main" val="109716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sas.com/content/analitika/files/2012/04/blog_4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4812986" cy="26193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838" y="1473219"/>
            <a:ext cx="4116162" cy="4110037"/>
          </a:xfrm>
          <a:prstGeom prst="rect">
            <a:avLst/>
          </a:prstGeom>
        </p:spPr>
      </p:pic>
      <p:sp>
        <p:nvSpPr>
          <p:cNvPr id="5" name="Title 4"/>
          <p:cNvSpPr>
            <a:spLocks noGrp="1"/>
          </p:cNvSpPr>
          <p:nvPr>
            <p:ph type="title"/>
          </p:nvPr>
        </p:nvSpPr>
        <p:spPr/>
        <p:txBody>
          <a:bodyPr/>
          <a:lstStyle/>
          <a:p>
            <a:r>
              <a:rPr lang="en-US" dirty="0" smtClean="0"/>
              <a:t>Random forest</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936304" y="5071532"/>
                <a:ext cx="2888868" cy="85068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𝐸𝑛𝑡𝑟𝑜𝑝h𝑦</m:t>
                      </m:r>
                      <m:r>
                        <a:rPr lang="pt-BR" i="1" smtClean="0">
                          <a:latin typeface="Cambria Math"/>
                        </a:rPr>
                        <m:t>=</m:t>
                      </m:r>
                      <m:nary>
                        <m:naryPr>
                          <m:chr m:val="∑"/>
                          <m:limLoc m:val="subSup"/>
                          <m:supHide m:val="on"/>
                          <m:ctrlPr>
                            <a:rPr lang="pt-BR" i="1" smtClean="0">
                              <a:latin typeface="Cambria Math"/>
                            </a:rPr>
                          </m:ctrlPr>
                        </m:naryPr>
                        <m:sub>
                          <m:r>
                            <m:rPr>
                              <m:brk m:alnAt="9"/>
                            </m:rPr>
                            <a:rPr lang="en-US" b="0" i="1" smtClean="0">
                              <a:latin typeface="Cambria Math"/>
                            </a:rPr>
                            <m:t>𝑖</m:t>
                          </m:r>
                        </m:sub>
                        <m:sup/>
                        <m:e>
                          <m:sSub>
                            <m:sSubPr>
                              <m:ctrlPr>
                                <a:rPr lang="pt-BR" i="1" smtClean="0">
                                  <a:latin typeface="Cambria Math"/>
                                </a:rPr>
                              </m:ctrlPr>
                            </m:sSubPr>
                            <m:e>
                              <m:r>
                                <a:rPr lang="en-US" b="0" i="1" smtClean="0">
                                  <a:latin typeface="Cambria Math"/>
                                </a:rPr>
                                <m:t>𝑝</m:t>
                              </m:r>
                            </m:e>
                            <m:sub>
                              <m:r>
                                <a:rPr lang="en-US" b="0" i="1" smtClean="0">
                                  <a:latin typeface="Cambria Math"/>
                                </a:rPr>
                                <m:t>𝑖</m:t>
                              </m:r>
                            </m:sub>
                          </m:sSub>
                          <m:r>
                            <a:rPr lang="en-US" b="0" i="1" smtClean="0">
                              <a:latin typeface="Cambria Math"/>
                            </a:rPr>
                            <m:t>(1−</m:t>
                          </m:r>
                          <m:sSub>
                            <m:sSubPr>
                              <m:ctrlPr>
                                <a:rPr lang="en-US" b="0" i="1" smtClean="0">
                                  <a:latin typeface="Cambria Math"/>
                                </a:rPr>
                              </m:ctrlPr>
                            </m:sSubPr>
                            <m:e>
                              <m:r>
                                <a:rPr lang="en-US" b="0" i="1" smtClean="0">
                                  <a:latin typeface="Cambria Math"/>
                                </a:rPr>
                                <m:t>𝑝</m:t>
                              </m:r>
                            </m:e>
                            <m:sub>
                              <m:r>
                                <a:rPr lang="en-US" b="0" i="1" smtClean="0">
                                  <a:latin typeface="Cambria Math"/>
                                </a:rPr>
                                <m:t>𝑖</m:t>
                              </m:r>
                            </m:sub>
                          </m:sSub>
                          <m:r>
                            <a:rPr lang="en-US" b="0" i="1" smtClean="0">
                              <a:latin typeface="Cambria Math"/>
                            </a:rPr>
                            <m:t>)</m:t>
                          </m:r>
                        </m:e>
                      </m:nary>
                    </m:oMath>
                  </m:oMathPara>
                </a14:m>
                <a:endParaRPr lang="en-US" dirty="0" smtClean="0"/>
              </a:p>
              <a:p>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𝑝</m:t>
                          </m:r>
                        </m:e>
                        <m:sub>
                          <m:r>
                            <a:rPr lang="en-US" sz="1600" b="0" i="1" smtClean="0">
                              <a:latin typeface="Cambria Math"/>
                            </a:rPr>
                            <m:t>𝑖</m:t>
                          </m:r>
                        </m:sub>
                      </m:sSub>
                      <m:r>
                        <a:rPr lang="en-US" sz="1600" b="0" i="1" smtClean="0">
                          <a:latin typeface="Cambria Math"/>
                        </a:rPr>
                        <m:t>=% </m:t>
                      </m:r>
                      <m:r>
                        <a:rPr lang="en-US" sz="1600" b="0" i="1" smtClean="0">
                          <a:latin typeface="Cambria Math"/>
                        </a:rPr>
                        <m:t>𝑡𝑜</m:t>
                      </m:r>
                      <m:r>
                        <a:rPr lang="en-US" sz="1600" b="0" i="1" smtClean="0">
                          <a:latin typeface="Cambria Math"/>
                        </a:rPr>
                        <m:t> </m:t>
                      </m:r>
                      <m:r>
                        <a:rPr lang="en-US" sz="1600" b="0" i="1" smtClean="0">
                          <a:latin typeface="Cambria Math"/>
                        </a:rPr>
                        <m:t>𝑏𝑒</m:t>
                      </m:r>
                      <m:r>
                        <a:rPr lang="en-US" sz="1600" b="0" i="1" smtClean="0">
                          <a:latin typeface="Cambria Math"/>
                        </a:rPr>
                        <m:t> </m:t>
                      </m:r>
                      <m:r>
                        <a:rPr lang="en-US" sz="1600" b="0" i="1" smtClean="0">
                          <a:latin typeface="Cambria Math"/>
                        </a:rPr>
                        <m:t>𝑜𝑓</m:t>
                      </m:r>
                      <m:r>
                        <a:rPr lang="en-US" sz="1600" b="0" i="1" smtClean="0">
                          <a:latin typeface="Cambria Math"/>
                        </a:rPr>
                        <m:t> </m:t>
                      </m:r>
                      <m:r>
                        <a:rPr lang="en-US" sz="1600" b="0" i="1" smtClean="0">
                          <a:latin typeface="Cambria Math"/>
                        </a:rPr>
                        <m:t>𝑡𝑦𝑝𝑒</m:t>
                      </m:r>
                      <m:r>
                        <a:rPr lang="en-US" sz="1600" b="0" i="1" smtClean="0">
                          <a:latin typeface="Cambria Math"/>
                        </a:rPr>
                        <m:t> </m:t>
                      </m:r>
                      <m:r>
                        <a:rPr lang="en-US" sz="1600" b="0" i="1" smtClean="0">
                          <a:latin typeface="Cambria Math"/>
                        </a:rPr>
                        <m:t>𝑐𝑙𝑎𝑠𝑠</m:t>
                      </m:r>
                      <m:r>
                        <a:rPr lang="en-US" sz="1600" b="0" i="1" smtClean="0">
                          <a:latin typeface="Cambria Math"/>
                        </a:rPr>
                        <m:t> </m:t>
                      </m:r>
                      <m:r>
                        <a:rPr lang="en-US" sz="1600" b="0" i="1" smtClean="0">
                          <a:latin typeface="Cambria Math"/>
                        </a:rPr>
                        <m:t>𝑖</m:t>
                      </m:r>
                    </m:oMath>
                  </m:oMathPara>
                </a14:m>
                <a:endParaRPr lang="en-US" sz="1600" dirty="0"/>
              </a:p>
            </p:txBody>
          </p:sp>
        </mc:Choice>
        <mc:Fallback>
          <p:sp>
            <p:nvSpPr>
              <p:cNvPr id="6" name="TextBox 5"/>
              <p:cNvSpPr txBox="1">
                <a:spLocks noRot="1" noChangeAspect="1" noMove="1" noResize="1" noEditPoints="1" noAdjustHandles="1" noChangeArrowheads="1" noChangeShapeType="1" noTextEdit="1"/>
              </p:cNvSpPr>
              <p:nvPr/>
            </p:nvSpPr>
            <p:spPr>
              <a:xfrm>
                <a:off x="936304" y="5071532"/>
                <a:ext cx="2888868" cy="850682"/>
              </a:xfrm>
              <a:prstGeom prst="rect">
                <a:avLst/>
              </a:prstGeom>
              <a:blipFill rotWithShape="1">
                <a:blip r:embed="rId4"/>
                <a:stretch>
                  <a:fillRect b="-4317"/>
                </a:stretch>
              </a:blipFill>
            </p:spPr>
            <p:txBody>
              <a:bodyPr/>
              <a:lstStyle/>
              <a:p>
                <a:r>
                  <a:rPr lang="en-US">
                    <a:noFill/>
                  </a:rPr>
                  <a:t> </a:t>
                </a:r>
              </a:p>
            </p:txBody>
          </p:sp>
        </mc:Fallback>
      </mc:AlternateContent>
    </p:spTree>
    <p:extLst>
      <p:ext uri="{BB962C8B-B14F-4D97-AF65-F5344CB8AC3E}">
        <p14:creationId xmlns:p14="http://schemas.microsoft.com/office/powerpoint/2010/main" val="306202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maximize the margin</a:t>
            </a:r>
            <a:endParaRPr lang="en-US" dirty="0"/>
          </a:p>
        </p:txBody>
      </p:sp>
      <p:pic>
        <p:nvPicPr>
          <p:cNvPr id="3" name="Picture 2"/>
          <p:cNvPicPr>
            <a:picLocks noChangeAspect="1"/>
          </p:cNvPicPr>
          <p:nvPr/>
        </p:nvPicPr>
        <p:blipFill>
          <a:blip r:embed="rId2"/>
          <a:stretch>
            <a:fillRect/>
          </a:stretch>
        </p:blipFill>
        <p:spPr>
          <a:xfrm>
            <a:off x="0" y="1905000"/>
            <a:ext cx="3810000" cy="3733800"/>
          </a:xfrm>
          <a:prstGeom prst="rect">
            <a:avLst/>
          </a:prstGeom>
        </p:spPr>
      </p:pic>
      <p:pic>
        <p:nvPicPr>
          <p:cNvPr id="4" name="Picture 3"/>
          <p:cNvPicPr>
            <a:picLocks noChangeAspect="1"/>
          </p:cNvPicPr>
          <p:nvPr/>
        </p:nvPicPr>
        <p:blipFill>
          <a:blip r:embed="rId3"/>
          <a:stretch>
            <a:fillRect/>
          </a:stretch>
        </p:blipFill>
        <p:spPr>
          <a:xfrm>
            <a:off x="4876800" y="1916870"/>
            <a:ext cx="3810000" cy="3759200"/>
          </a:xfrm>
          <a:prstGeom prst="rect">
            <a:avLst/>
          </a:prstGeom>
        </p:spPr>
      </p:pic>
    </p:spTree>
    <p:extLst>
      <p:ext uri="{BB962C8B-B14F-4D97-AF65-F5344CB8AC3E}">
        <p14:creationId xmlns:p14="http://schemas.microsoft.com/office/powerpoint/2010/main" val="2266924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Roc curves..</a:t>
            </a:r>
            <a:endParaRPr lang="en-US" dirty="0"/>
          </a:p>
        </p:txBody>
      </p:sp>
    </p:spTree>
    <p:extLst>
      <p:ext uri="{BB962C8B-B14F-4D97-AF65-F5344CB8AC3E}">
        <p14:creationId xmlns:p14="http://schemas.microsoft.com/office/powerpoint/2010/main" val="1048994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02"/>
            <a:ext cx="8229600" cy="1143000"/>
          </a:xfrm>
        </p:spPr>
        <p:txBody>
          <a:bodyPr/>
          <a:lstStyle/>
          <a:p>
            <a:r>
              <a:rPr lang="en-US" dirty="0" smtClean="0"/>
              <a:t>Sensitivity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69340125"/>
              </p:ext>
            </p:extLst>
          </p:nvPr>
        </p:nvGraphicFramePr>
        <p:xfrm>
          <a:off x="76200" y="1359315"/>
          <a:ext cx="8991601" cy="5410198"/>
        </p:xfrm>
        <a:graphic>
          <a:graphicData uri="http://schemas.openxmlformats.org/drawingml/2006/table">
            <a:tbl>
              <a:tblPr>
                <a:tableStyleId>{5C22544A-7EE6-4342-B048-85BDC9FD1C3A}</a:tableStyleId>
              </a:tblPr>
              <a:tblGrid>
                <a:gridCol w="1000633"/>
                <a:gridCol w="655345"/>
                <a:gridCol w="1278977"/>
                <a:gridCol w="1141566"/>
                <a:gridCol w="1437528"/>
                <a:gridCol w="1902611"/>
                <a:gridCol w="919596"/>
                <a:gridCol w="655345"/>
              </a:tblGrid>
              <a:tr h="235226">
                <a:tc>
                  <a:txBody>
                    <a:bodyPr/>
                    <a:lstStyle/>
                    <a:p>
                      <a:pPr algn="ctr" fontAlgn="b"/>
                      <a:r>
                        <a:rPr lang="en-US" sz="1400" u="none" strike="noStrike" dirty="0">
                          <a:effectLst/>
                        </a:rPr>
                        <a:t>Classes</a:t>
                      </a:r>
                      <a:endParaRPr lang="en-US" sz="1400" b="0" i="0" u="none" strike="noStrike" dirty="0">
                        <a:solidFill>
                          <a:srgbClr val="000000"/>
                        </a:solidFill>
                        <a:effectLst/>
                        <a:latin typeface="Calibri"/>
                      </a:endParaRPr>
                    </a:p>
                  </a:txBody>
                  <a:tcPr marL="9525" marR="9525" marT="9525" marB="0" anchor="b"/>
                </a:tc>
                <a:tc gridSpan="7">
                  <a:txBody>
                    <a:bodyPr/>
                    <a:lstStyle/>
                    <a:p>
                      <a:pPr algn="ctr" fontAlgn="b"/>
                      <a:r>
                        <a:rPr lang="en-US" sz="1400" u="none" strike="noStrike" dirty="0">
                          <a:effectLst/>
                        </a:rPr>
                        <a:t>Class ratio(1)</a:t>
                      </a:r>
                      <a:endParaRPr lang="en-US" sz="14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226">
                <a:tc>
                  <a:txBody>
                    <a:bodyPr/>
                    <a:lstStyle/>
                    <a:p>
                      <a:pPr algn="ctr"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RegulatedRandomForest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knn</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0.7667</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0.8333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0.5333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0.7667</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0.5333</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0.4583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0.2917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0.4167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0.5417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0.8889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0.8519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Classes</a:t>
                      </a:r>
                      <a:endParaRPr lang="en-US" sz="1400" b="0" i="0" u="none" strike="noStrike">
                        <a:solidFill>
                          <a:srgbClr val="000000"/>
                        </a:solidFill>
                        <a:effectLst/>
                        <a:latin typeface="Calibri"/>
                      </a:endParaRPr>
                    </a:p>
                  </a:txBody>
                  <a:tcPr marL="9525" marR="9525" marT="9525" marB="0" anchor="b"/>
                </a:tc>
                <a:tc gridSpan="6">
                  <a:txBody>
                    <a:bodyPr/>
                    <a:lstStyle/>
                    <a:p>
                      <a:pPr algn="ctr" fontAlgn="b"/>
                      <a:r>
                        <a:rPr lang="en-US" sz="1400" u="none" strike="noStrike" dirty="0">
                          <a:effectLst/>
                        </a:rPr>
                        <a:t>Class ratio(2)</a:t>
                      </a:r>
                      <a:endParaRPr lang="en-US" sz="14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RegulatedRandomForest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knn</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0.6333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0.6333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0.8667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0.4167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0.4167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0.375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0.125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0.9259</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Classes</a:t>
                      </a:r>
                      <a:endParaRPr lang="en-US" sz="1400" b="0" i="0" u="none" strike="noStrike">
                        <a:solidFill>
                          <a:srgbClr val="000000"/>
                        </a:solidFill>
                        <a:effectLst/>
                        <a:latin typeface="Calibri"/>
                      </a:endParaRPr>
                    </a:p>
                  </a:txBody>
                  <a:tcPr marL="9525" marR="9525" marT="9525" marB="0" anchor="b"/>
                </a:tc>
                <a:tc gridSpan="6">
                  <a:txBody>
                    <a:bodyPr/>
                    <a:lstStyle/>
                    <a:p>
                      <a:pPr algn="ctr" fontAlgn="b"/>
                      <a:r>
                        <a:rPr lang="en-US" sz="1400" u="none" strike="noStrike">
                          <a:effectLst/>
                        </a:rPr>
                        <a:t>Class ratio(3)</a:t>
                      </a:r>
                      <a:endParaRPr lang="en-US" sz="1400" b="0"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RegulatedRandomForest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knn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0.6</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0.6</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0.4167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0.25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0.375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0.4583</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0.375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0.963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Classes</a:t>
                      </a:r>
                      <a:endParaRPr lang="en-US" sz="1400" b="0" i="0" u="none" strike="noStrike">
                        <a:solidFill>
                          <a:srgbClr val="000000"/>
                        </a:solidFill>
                        <a:effectLst/>
                        <a:latin typeface="Calibri"/>
                      </a:endParaRPr>
                    </a:p>
                  </a:txBody>
                  <a:tcPr marL="9525" marR="9525" marT="9525" marB="0" anchor="b"/>
                </a:tc>
                <a:tc gridSpan="6">
                  <a:txBody>
                    <a:bodyPr/>
                    <a:lstStyle/>
                    <a:p>
                      <a:pPr algn="ctr" fontAlgn="b"/>
                      <a:r>
                        <a:rPr lang="en-US" sz="1400" u="none" strike="noStrike">
                          <a:effectLst/>
                        </a:rPr>
                        <a:t>Class ratio(4)</a:t>
                      </a:r>
                      <a:endParaRPr lang="en-US" sz="1400" b="0"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RegulatedRandomForest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knn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0.8667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0.5</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0.4167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0.25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0.375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0.4583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0.375</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35226">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0.963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0.9259</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908751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06"/>
            <a:ext cx="8229600" cy="1143000"/>
          </a:xfrm>
        </p:spPr>
        <p:txBody>
          <a:bodyPr/>
          <a:lstStyle/>
          <a:p>
            <a:r>
              <a:rPr lang="en-US" dirty="0" smtClean="0"/>
              <a:t>Specificity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12187405"/>
              </p:ext>
            </p:extLst>
          </p:nvPr>
        </p:nvGraphicFramePr>
        <p:xfrm>
          <a:off x="46703" y="1236413"/>
          <a:ext cx="9067801" cy="5562596"/>
        </p:xfrm>
        <a:graphic>
          <a:graphicData uri="http://schemas.openxmlformats.org/drawingml/2006/table">
            <a:tbl>
              <a:tblPr>
                <a:tableStyleId>{5C22544A-7EE6-4342-B048-85BDC9FD1C3A}</a:tableStyleId>
              </a:tblPr>
              <a:tblGrid>
                <a:gridCol w="737348"/>
                <a:gridCol w="729503"/>
                <a:gridCol w="1435473"/>
                <a:gridCol w="1141319"/>
                <a:gridCol w="1517837"/>
                <a:gridCol w="2047315"/>
                <a:gridCol w="729503"/>
                <a:gridCol w="729503"/>
              </a:tblGrid>
              <a:tr h="241852">
                <a:tc>
                  <a:txBody>
                    <a:bodyPr/>
                    <a:lstStyle/>
                    <a:p>
                      <a:pPr algn="ctr" fontAlgn="b"/>
                      <a:r>
                        <a:rPr lang="en-US" sz="1400" u="none" strike="noStrike" dirty="0">
                          <a:effectLst/>
                        </a:rPr>
                        <a:t>Classes</a:t>
                      </a:r>
                      <a:endParaRPr lang="en-US" sz="1400" b="0" i="0" u="none" strike="noStrike" dirty="0">
                        <a:solidFill>
                          <a:srgbClr val="000000"/>
                        </a:solidFill>
                        <a:effectLst/>
                        <a:latin typeface="Calibri"/>
                      </a:endParaRPr>
                    </a:p>
                  </a:txBody>
                  <a:tcPr marL="9525" marR="9525" marT="9525" marB="0" anchor="b"/>
                </a:tc>
                <a:tc gridSpan="7">
                  <a:txBody>
                    <a:bodyPr/>
                    <a:lstStyle/>
                    <a:p>
                      <a:pPr algn="ctr" fontAlgn="b"/>
                      <a:r>
                        <a:rPr lang="en-US" sz="1400" u="none" strike="noStrike" dirty="0">
                          <a:effectLst/>
                        </a:rPr>
                        <a:t>Class ratio(1)</a:t>
                      </a:r>
                      <a:endParaRPr lang="en-US" sz="14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852">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SVM</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NeuralNetwork</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RegularizedRandomForest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knn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0.7451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0.6275</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0.4706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0.7843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0.7647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0.7843</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0.8421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0.9123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0.6824</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0.7193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0.7193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0.7018</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0.963</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Classes</a:t>
                      </a:r>
                      <a:endParaRPr lang="en-US" sz="1400" b="0" i="0" u="none" strike="noStrike">
                        <a:solidFill>
                          <a:srgbClr val="000000"/>
                        </a:solidFill>
                        <a:effectLst/>
                        <a:latin typeface="Calibri"/>
                      </a:endParaRPr>
                    </a:p>
                  </a:txBody>
                  <a:tcPr marL="9525" marR="9525" marT="9525" marB="0" anchor="b"/>
                </a:tc>
                <a:tc gridSpan="6">
                  <a:txBody>
                    <a:bodyPr/>
                    <a:lstStyle/>
                    <a:p>
                      <a:pPr algn="ctr" fontAlgn="b"/>
                      <a:r>
                        <a:rPr lang="en-US" sz="1400" u="none" strike="noStrike" dirty="0">
                          <a:effectLst/>
                        </a:rPr>
                        <a:t>Class ratio(2)</a:t>
                      </a:r>
                      <a:endParaRPr lang="en-US" sz="14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RandomForest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RegulatedRandomForest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knn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0.7059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0.7255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0.549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0.7467</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0.7647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0.6275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0.8947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0.7719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0.614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0.7895</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dirty="0">
                          <a:effectLst/>
                        </a:rPr>
                        <a:t>0.7719</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0.9649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0.8889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Classes</a:t>
                      </a:r>
                      <a:endParaRPr lang="en-US" sz="1400" b="0" i="0" u="none" strike="noStrike">
                        <a:solidFill>
                          <a:srgbClr val="000000"/>
                        </a:solidFill>
                        <a:effectLst/>
                        <a:latin typeface="Calibri"/>
                      </a:endParaRPr>
                    </a:p>
                  </a:txBody>
                  <a:tcPr marL="9525" marR="9525" marT="9525" marB="0" anchor="b"/>
                </a:tc>
                <a:tc gridSpan="6">
                  <a:txBody>
                    <a:bodyPr/>
                    <a:lstStyle/>
                    <a:p>
                      <a:pPr algn="ctr" fontAlgn="b"/>
                      <a:r>
                        <a:rPr lang="en-US" sz="1400" u="none" strike="noStrike" dirty="0">
                          <a:effectLst/>
                        </a:rPr>
                        <a:t>Class ratio(3)</a:t>
                      </a:r>
                      <a:endParaRPr lang="en-US" sz="14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err="1">
                          <a:effectLst/>
                        </a:rPr>
                        <a:t>RegulatedRandomForest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knn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CANB</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0.7843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0.7451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0.451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0.7059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0.7451</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0.7059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0.8947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0.9474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0.6316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0.7719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0.7719</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dirty="0">
                          <a:effectLst/>
                        </a:rPr>
                        <a:t>0.7719</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0.8704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0.9815</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241852">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Classes</a:t>
                      </a:r>
                      <a:endParaRPr lang="en-US" sz="1400" b="0" i="0" u="none" strike="noStrike">
                        <a:solidFill>
                          <a:srgbClr val="000000"/>
                        </a:solidFill>
                        <a:effectLst/>
                        <a:latin typeface="Calibri"/>
                      </a:endParaRPr>
                    </a:p>
                  </a:txBody>
                  <a:tcPr marL="9525" marR="9525" marT="9525" marB="0" anchor="b"/>
                </a:tc>
                <a:tc gridSpan="6">
                  <a:txBody>
                    <a:bodyPr/>
                    <a:lstStyle/>
                    <a:p>
                      <a:pPr algn="ctr" fontAlgn="b"/>
                      <a:r>
                        <a:rPr lang="en-US" sz="1400" u="none" strike="noStrike" dirty="0">
                          <a:effectLst/>
                        </a:rPr>
                        <a:t>Class ratio(4)</a:t>
                      </a:r>
                      <a:endParaRPr lang="en-US" sz="14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SVM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NeuralNetwork</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NaiveBayes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RegulatedRandomForest</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knn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CANB</a:t>
                      </a:r>
                      <a:endParaRPr lang="en-US" sz="1400" b="0" i="0" u="none" strike="noStrike" dirty="0">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Normal</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0.7843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0.7451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0.451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0.7059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0.7451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0.7059</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OLK</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0.8947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0.9474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0.6316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0.7719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0.7719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0.7719</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241852">
                <a:tc>
                  <a:txBody>
                    <a:bodyPr/>
                    <a:lstStyle/>
                    <a:p>
                      <a:pPr algn="ctr" fontAlgn="b"/>
                      <a:r>
                        <a:rPr lang="en-US" sz="1400" u="none" strike="noStrike">
                          <a:effectLst/>
                        </a:rPr>
                        <a:t>OSCC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0.8704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0.9815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0.9259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317682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2"/>
            <a:ext cx="8229600" cy="1143000"/>
          </a:xfrm>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791160"/>
              </p:ext>
            </p:extLst>
          </p:nvPr>
        </p:nvGraphicFramePr>
        <p:xfrm>
          <a:off x="457202" y="1330162"/>
          <a:ext cx="8331799" cy="5454030"/>
        </p:xfrm>
        <a:graphic>
          <a:graphicData uri="http://schemas.openxmlformats.org/drawingml/2006/table">
            <a:tbl>
              <a:tblPr firstRow="1" bandRow="1">
                <a:tableStyleId>{5C22544A-7EE6-4342-B048-85BDC9FD1C3A}</a:tableStyleId>
              </a:tblPr>
              <a:tblGrid>
                <a:gridCol w="1190257"/>
                <a:gridCol w="1190257"/>
                <a:gridCol w="1190257"/>
                <a:gridCol w="1190257"/>
                <a:gridCol w="1190257"/>
                <a:gridCol w="1190257"/>
                <a:gridCol w="1190257"/>
              </a:tblGrid>
              <a:tr h="0">
                <a:tc>
                  <a:txBody>
                    <a:bodyPr/>
                    <a:lstStyle/>
                    <a:p>
                      <a:pPr algn="ctr" fontAlgn="b"/>
                      <a:r>
                        <a:rPr lang="en-US" sz="1200" b="0" i="0" u="none" strike="noStrike" dirty="0">
                          <a:solidFill>
                            <a:srgbClr val="000000"/>
                          </a:solidFill>
                          <a:effectLst/>
                          <a:latin typeface="Calibri"/>
                        </a:rPr>
                        <a:t>Group</a:t>
                      </a:r>
                    </a:p>
                  </a:txBody>
                  <a:tcPr marL="9525" marR="9525" marT="9525" marB="0" anchor="b"/>
                </a:tc>
                <a:tc>
                  <a:txBody>
                    <a:bodyPr/>
                    <a:lstStyle/>
                    <a:p>
                      <a:pPr algn="ctr" fontAlgn="b"/>
                      <a:r>
                        <a:rPr lang="en-US" sz="1200" b="0" i="0" u="none" strike="noStrike">
                          <a:solidFill>
                            <a:srgbClr val="000000"/>
                          </a:solidFill>
                          <a:effectLst/>
                          <a:latin typeface="Calibri"/>
                        </a:rPr>
                        <a:t>Mean1</a:t>
                      </a:r>
                    </a:p>
                  </a:txBody>
                  <a:tcPr marL="9525" marR="9525" marT="9525" marB="0" anchor="b"/>
                </a:tc>
                <a:tc>
                  <a:txBody>
                    <a:bodyPr/>
                    <a:lstStyle/>
                    <a:p>
                      <a:pPr algn="ctr" fontAlgn="b"/>
                      <a:r>
                        <a:rPr lang="en-US" sz="1200" b="0" i="0" u="none" strike="noStrike">
                          <a:solidFill>
                            <a:srgbClr val="000000"/>
                          </a:solidFill>
                          <a:effectLst/>
                          <a:latin typeface="Calibri"/>
                        </a:rPr>
                        <a:t>SD1</a:t>
                      </a:r>
                    </a:p>
                  </a:txBody>
                  <a:tcPr marL="9525" marR="9525" marT="9525" marB="0" anchor="b"/>
                </a:tc>
                <a:tc>
                  <a:txBody>
                    <a:bodyPr/>
                    <a:lstStyle/>
                    <a:p>
                      <a:pPr algn="ctr" fontAlgn="b"/>
                      <a:r>
                        <a:rPr lang="en-US" sz="1200" b="0" i="0" u="none" strike="noStrike">
                          <a:solidFill>
                            <a:srgbClr val="000000"/>
                          </a:solidFill>
                          <a:effectLst/>
                          <a:latin typeface="Calibri"/>
                        </a:rPr>
                        <a:t>Mean2</a:t>
                      </a:r>
                    </a:p>
                  </a:txBody>
                  <a:tcPr marL="9525" marR="9525" marT="9525" marB="0" anchor="b"/>
                </a:tc>
                <a:tc>
                  <a:txBody>
                    <a:bodyPr/>
                    <a:lstStyle/>
                    <a:p>
                      <a:pPr algn="ctr" fontAlgn="b"/>
                      <a:r>
                        <a:rPr lang="en-US" sz="1200" b="0" i="0" u="none" strike="noStrike">
                          <a:solidFill>
                            <a:srgbClr val="000000"/>
                          </a:solidFill>
                          <a:effectLst/>
                          <a:latin typeface="Calibri"/>
                        </a:rPr>
                        <a:t>SD2</a:t>
                      </a:r>
                    </a:p>
                  </a:txBody>
                  <a:tcPr marL="9525" marR="9525" marT="9525" marB="0" anchor="b"/>
                </a:tc>
                <a:tc>
                  <a:txBody>
                    <a:bodyPr/>
                    <a:lstStyle/>
                    <a:p>
                      <a:pPr algn="ctr" fontAlgn="b"/>
                      <a:r>
                        <a:rPr lang="en-US" sz="1200" b="0" i="0" u="none" strike="noStrike">
                          <a:solidFill>
                            <a:srgbClr val="000000"/>
                          </a:solidFill>
                          <a:effectLst/>
                          <a:latin typeface="Calibri"/>
                        </a:rPr>
                        <a:t>Mean3</a:t>
                      </a:r>
                    </a:p>
                  </a:txBody>
                  <a:tcPr marL="9525" marR="9525" marT="9525" marB="0" anchor="b"/>
                </a:tc>
                <a:tc>
                  <a:txBody>
                    <a:bodyPr/>
                    <a:lstStyle/>
                    <a:p>
                      <a:pPr algn="ctr" fontAlgn="b"/>
                      <a:r>
                        <a:rPr lang="en-US" sz="1200" b="0" i="0" u="none" strike="noStrike">
                          <a:solidFill>
                            <a:srgbClr val="000000"/>
                          </a:solidFill>
                          <a:effectLst/>
                          <a:latin typeface="Calibri"/>
                        </a:rPr>
                        <a:t>SD3</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normal1</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1.961</a:t>
                      </a:r>
                    </a:p>
                  </a:txBody>
                  <a:tcPr marL="9525" marR="9525" marT="9525" marB="0" anchor="b"/>
                </a:tc>
                <a:tc>
                  <a:txBody>
                    <a:bodyPr/>
                    <a:lstStyle/>
                    <a:p>
                      <a:pPr algn="ctr" fontAlgn="b"/>
                      <a:r>
                        <a:rPr lang="en-US" sz="1200" b="0" i="0" u="none" strike="noStrike">
                          <a:solidFill>
                            <a:srgbClr val="000000"/>
                          </a:solidFill>
                          <a:effectLst/>
                          <a:latin typeface="Calibri"/>
                        </a:rPr>
                        <a:t>0.22</a:t>
                      </a:r>
                    </a:p>
                  </a:txBody>
                  <a:tcPr marL="9525" marR="9525" marT="9525" marB="0" anchor="b"/>
                </a:tc>
                <a:tc>
                  <a:txBody>
                    <a:bodyPr/>
                    <a:lstStyle/>
                    <a:p>
                      <a:pPr algn="ctr" fontAlgn="b"/>
                      <a:r>
                        <a:rPr lang="en-US" sz="1200" b="0" i="0" u="none" strike="noStrike">
                          <a:solidFill>
                            <a:srgbClr val="000000"/>
                          </a:solidFill>
                          <a:effectLst/>
                          <a:latin typeface="Calibri"/>
                        </a:rPr>
                        <a:t>2.321</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normal2</a:t>
                      </a:r>
                    </a:p>
                  </a:txBody>
                  <a:tcPr marL="9525" marR="9525" marT="9525" marB="0" anchor="b"/>
                </a:tc>
                <a:tc>
                  <a:txBody>
                    <a:bodyPr/>
                    <a:lstStyle/>
                    <a:p>
                      <a:pPr algn="ctr" fontAlgn="b"/>
                      <a:r>
                        <a:rPr lang="en-US" sz="1200" b="0" i="0" u="none" strike="noStrike" dirty="0">
                          <a:solidFill>
                            <a:srgbClr val="000000"/>
                          </a:solidFill>
                          <a:effectLst/>
                          <a:latin typeface="Calibri"/>
                        </a:rPr>
                        <a:t>0.878</a:t>
                      </a:r>
                    </a:p>
                  </a:txBody>
                  <a:tcPr marL="9525" marR="9525" marT="9525" marB="0" anchor="b"/>
                </a:tc>
                <a:tc>
                  <a:txBody>
                    <a:bodyPr/>
                    <a:lstStyle/>
                    <a:p>
                      <a:pPr algn="ctr" fontAlgn="b"/>
                      <a:r>
                        <a:rPr lang="en-US" sz="1200" b="0" i="0" u="none" strike="noStrike">
                          <a:solidFill>
                            <a:srgbClr val="000000"/>
                          </a:solidFill>
                          <a:effectLst/>
                          <a:latin typeface="Calibri"/>
                        </a:rPr>
                        <a:t>0.178</a:t>
                      </a:r>
                    </a:p>
                  </a:txBody>
                  <a:tcPr marL="9525" marR="9525" marT="9525" marB="0" anchor="b"/>
                </a:tc>
                <a:tc>
                  <a:txBody>
                    <a:bodyPr/>
                    <a:lstStyle/>
                    <a:p>
                      <a:pPr algn="ctr" fontAlgn="b"/>
                      <a:r>
                        <a:rPr lang="en-US" sz="1200" b="0" i="0" u="none" strike="noStrike">
                          <a:solidFill>
                            <a:srgbClr val="000000"/>
                          </a:solidFill>
                          <a:effectLst/>
                          <a:latin typeface="Calibri"/>
                        </a:rPr>
                        <a:t>1.675</a:t>
                      </a:r>
                    </a:p>
                  </a:txBody>
                  <a:tcPr marL="9525" marR="9525" marT="9525" marB="0" anchor="b"/>
                </a:tc>
                <a:tc>
                  <a:txBody>
                    <a:bodyPr/>
                    <a:lstStyle/>
                    <a:p>
                      <a:pPr algn="ctr" fontAlgn="b"/>
                      <a:r>
                        <a:rPr lang="en-US" sz="1200" b="0" i="0" u="none" strike="noStrike">
                          <a:solidFill>
                            <a:srgbClr val="000000"/>
                          </a:solidFill>
                          <a:effectLst/>
                          <a:latin typeface="Calibri"/>
                        </a:rPr>
                        <a:t>0.361</a:t>
                      </a:r>
                    </a:p>
                  </a:txBody>
                  <a:tcPr marL="9525" marR="9525" marT="9525" marB="0" anchor="b"/>
                </a:tc>
                <a:tc>
                  <a:txBody>
                    <a:bodyPr/>
                    <a:lstStyle/>
                    <a:p>
                      <a:pPr algn="ctr" fontAlgn="b"/>
                      <a:r>
                        <a:rPr lang="en-US" sz="1200" b="0" i="0" u="none" strike="noStrike">
                          <a:solidFill>
                            <a:srgbClr val="000000"/>
                          </a:solidFill>
                          <a:effectLst/>
                          <a:latin typeface="Calibri"/>
                        </a:rPr>
                        <a:t>2.355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normal3</a:t>
                      </a:r>
                    </a:p>
                  </a:txBody>
                  <a:tcPr marL="9525" marR="9525" marT="9525" marB="0" anchor="b"/>
                </a:tc>
                <a:tc>
                  <a:txBody>
                    <a:bodyPr/>
                    <a:lstStyle/>
                    <a:p>
                      <a:pPr algn="ctr" fontAlgn="b"/>
                      <a:r>
                        <a:rPr lang="en-US" sz="1200" b="0" i="0" u="none" strike="noStrike" dirty="0">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0.153</a:t>
                      </a:r>
                    </a:p>
                  </a:txBody>
                  <a:tcPr marL="9525" marR="9525" marT="9525" marB="0" anchor="b"/>
                </a:tc>
                <a:tc>
                  <a:txBody>
                    <a:bodyPr/>
                    <a:lstStyle/>
                    <a:p>
                      <a:pPr algn="ctr" fontAlgn="b"/>
                      <a:r>
                        <a:rPr lang="en-US" sz="1200" b="0" i="0" u="none" strike="noStrike">
                          <a:solidFill>
                            <a:srgbClr val="000000"/>
                          </a:solidFill>
                          <a:effectLst/>
                          <a:latin typeface="Calibri"/>
                        </a:rPr>
                        <a:t>1.642</a:t>
                      </a:r>
                    </a:p>
                  </a:txBody>
                  <a:tcPr marL="9525" marR="9525" marT="9525" marB="0" anchor="b"/>
                </a:tc>
                <a:tc>
                  <a:txBody>
                    <a:bodyPr/>
                    <a:lstStyle/>
                    <a:p>
                      <a:pPr algn="ctr" fontAlgn="b"/>
                      <a:r>
                        <a:rPr lang="en-US" sz="1200" b="0" i="0" u="none" strike="noStrike">
                          <a:solidFill>
                            <a:srgbClr val="000000"/>
                          </a:solidFill>
                          <a:effectLst/>
                          <a:latin typeface="Calibri"/>
                        </a:rPr>
                        <a:t>0.349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normal4</a:t>
                      </a:r>
                    </a:p>
                  </a:txBody>
                  <a:tcPr marL="9525" marR="9525" marT="9525" marB="0" anchor="b"/>
                </a:tc>
                <a:tc>
                  <a:txBody>
                    <a:bodyPr/>
                    <a:lstStyle/>
                    <a:p>
                      <a:pPr algn="ctr" fontAlgn="b"/>
                      <a:r>
                        <a:rPr lang="en-US" sz="1200" b="0" i="0" u="none" strike="noStrike" dirty="0">
                          <a:solidFill>
                            <a:srgbClr val="000000"/>
                          </a:solidFill>
                          <a:effectLst/>
                          <a:latin typeface="Calibri"/>
                        </a:rPr>
                        <a:t>1.001</a:t>
                      </a:r>
                    </a:p>
                  </a:txBody>
                  <a:tcPr marL="9525" marR="9525" marT="9525" marB="0" anchor="b"/>
                </a:tc>
                <a:tc>
                  <a:txBody>
                    <a:bodyPr/>
                    <a:lstStyle/>
                    <a:p>
                      <a:pPr algn="ctr" fontAlgn="b"/>
                      <a:r>
                        <a:rPr lang="en-US" sz="1200" b="0" i="0" u="none" strike="noStrike">
                          <a:solidFill>
                            <a:srgbClr val="000000"/>
                          </a:solidFill>
                          <a:effectLst/>
                          <a:latin typeface="Calibri"/>
                        </a:rPr>
                        <a:t>0.088</a:t>
                      </a:r>
                    </a:p>
                  </a:txBody>
                  <a:tcPr marL="9525" marR="9525" marT="9525" marB="0" anchor="b"/>
                </a:tc>
                <a:tc>
                  <a:txBody>
                    <a:bodyPr/>
                    <a:lstStyle/>
                    <a:p>
                      <a:pPr algn="ctr" fontAlgn="b"/>
                      <a:r>
                        <a:rPr lang="en-US" sz="1200" b="0" i="0" u="none" strike="noStrike">
                          <a:solidFill>
                            <a:srgbClr val="000000"/>
                          </a:solidFill>
                          <a:effectLst/>
                          <a:latin typeface="Calibri"/>
                        </a:rPr>
                        <a:t>1.878</a:t>
                      </a:r>
                    </a:p>
                  </a:txBody>
                  <a:tcPr marL="9525" marR="9525" marT="9525" marB="0" anchor="b"/>
                </a:tc>
                <a:tc>
                  <a:txBody>
                    <a:bodyPr/>
                    <a:lstStyle/>
                    <a:p>
                      <a:pPr algn="ctr" fontAlgn="b"/>
                      <a:r>
                        <a:rPr lang="en-US" sz="1200" b="0" i="0" u="none" strike="noStrike">
                          <a:solidFill>
                            <a:srgbClr val="000000"/>
                          </a:solidFill>
                          <a:effectLst/>
                          <a:latin typeface="Calibri"/>
                        </a:rPr>
                        <a:t>0.237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normal5</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dirty="0">
                          <a:solidFill>
                            <a:srgbClr val="000000"/>
                          </a:solidFill>
                          <a:effectLst/>
                          <a:latin typeface="Calibri"/>
                        </a:rPr>
                        <a:t>0.133</a:t>
                      </a:r>
                    </a:p>
                  </a:txBody>
                  <a:tcPr marL="9525" marR="9525" marT="9525" marB="0" anchor="b"/>
                </a:tc>
                <a:tc>
                  <a:txBody>
                    <a:bodyPr/>
                    <a:lstStyle/>
                    <a:p>
                      <a:pPr algn="ctr" fontAlgn="b"/>
                      <a:r>
                        <a:rPr lang="en-US" sz="1200" b="0" i="0" u="none" strike="noStrike">
                          <a:solidFill>
                            <a:srgbClr val="000000"/>
                          </a:solidFill>
                          <a:effectLst/>
                          <a:latin typeface="Calibri"/>
                        </a:rPr>
                        <a:t>1.778</a:t>
                      </a:r>
                    </a:p>
                  </a:txBody>
                  <a:tcPr marL="9525" marR="9525" marT="9525" marB="0" anchor="b"/>
                </a:tc>
                <a:tc>
                  <a:txBody>
                    <a:bodyPr/>
                    <a:lstStyle/>
                    <a:p>
                      <a:pPr algn="ctr" fontAlgn="b"/>
                      <a:r>
                        <a:rPr lang="en-US" sz="1200" b="0" i="0" u="none" strike="noStrike">
                          <a:solidFill>
                            <a:srgbClr val="000000"/>
                          </a:solidFill>
                          <a:effectLst/>
                          <a:latin typeface="Calibri"/>
                        </a:rPr>
                        <a:t>0.267</a:t>
                      </a:r>
                    </a:p>
                  </a:txBody>
                  <a:tcPr marL="9525" marR="9525" marT="9525" marB="0" anchor="b"/>
                </a:tc>
                <a:tc>
                  <a:txBody>
                    <a:bodyPr/>
                    <a:lstStyle/>
                    <a:p>
                      <a:pPr algn="ctr" fontAlgn="b"/>
                      <a:r>
                        <a:rPr lang="en-US" sz="1200" b="0" i="0" u="none" strike="noStrike">
                          <a:solidFill>
                            <a:srgbClr val="000000"/>
                          </a:solidFill>
                          <a:effectLst/>
                          <a:latin typeface="Calibri"/>
                        </a:rPr>
                        <a:t>2.307</a:t>
                      </a:r>
                    </a:p>
                  </a:txBody>
                  <a:tcPr marL="9525" marR="9525" marT="9525" marB="0" anchor="b"/>
                </a:tc>
                <a:tc>
                  <a:txBody>
                    <a:bodyPr/>
                    <a:lstStyle/>
                    <a:p>
                      <a:pPr algn="ctr" fontAlgn="b"/>
                      <a:r>
                        <a:rPr lang="en-US" sz="1200" b="0" i="0" u="none" strike="noStrike">
                          <a:solidFill>
                            <a:srgbClr val="000000"/>
                          </a:solidFill>
                          <a:effectLst/>
                          <a:latin typeface="Calibri"/>
                        </a:rPr>
                        <a:t>0.009</a:t>
                      </a:r>
                    </a:p>
                  </a:txBody>
                  <a:tcPr marL="9525" marR="9525" marT="9525" marB="0" anchor="b"/>
                </a:tc>
              </a:tr>
              <a:tr h="194875">
                <a:tc>
                  <a:txBody>
                    <a:bodyPr/>
                    <a:lstStyle/>
                    <a:p>
                      <a:pPr algn="ctr" fontAlgn="b"/>
                      <a:r>
                        <a:rPr lang="en-US" sz="1200" b="0" i="0" u="none" strike="noStrike">
                          <a:solidFill>
                            <a:srgbClr val="000000"/>
                          </a:solidFill>
                          <a:effectLst/>
                          <a:latin typeface="Calibri"/>
                        </a:rPr>
                        <a:t>normal6</a:t>
                      </a:r>
                    </a:p>
                  </a:txBody>
                  <a:tcPr marL="9525" marR="9525" marT="9525" marB="0" anchor="b"/>
                </a:tc>
                <a:tc>
                  <a:txBody>
                    <a:bodyPr/>
                    <a:lstStyle/>
                    <a:p>
                      <a:pPr algn="ctr" fontAlgn="b"/>
                      <a:r>
                        <a:rPr lang="en-US" sz="1200" b="0" i="0" u="none" strike="noStrike">
                          <a:solidFill>
                            <a:srgbClr val="000000"/>
                          </a:solidFill>
                          <a:effectLst/>
                          <a:latin typeface="Calibri"/>
                        </a:rPr>
                        <a:t>0.974</a:t>
                      </a:r>
                    </a:p>
                  </a:txBody>
                  <a:tcPr marL="9525" marR="9525" marT="9525" marB="0" anchor="b"/>
                </a:tc>
                <a:tc>
                  <a:txBody>
                    <a:bodyPr/>
                    <a:lstStyle/>
                    <a:p>
                      <a:pPr algn="ctr" fontAlgn="b"/>
                      <a:r>
                        <a:rPr lang="en-US" sz="1200" b="0" i="0" u="none" strike="noStrike" dirty="0">
                          <a:solidFill>
                            <a:srgbClr val="000000"/>
                          </a:solidFill>
                          <a:effectLst/>
                          <a:latin typeface="Calibri"/>
                        </a:rPr>
                        <a:t>0.1</a:t>
                      </a:r>
                    </a:p>
                  </a:txBody>
                  <a:tcPr marL="9525" marR="9525" marT="9525" marB="0" anchor="b"/>
                </a:tc>
                <a:tc>
                  <a:txBody>
                    <a:bodyPr/>
                    <a:lstStyle/>
                    <a:p>
                      <a:pPr algn="ctr" fontAlgn="b"/>
                      <a:r>
                        <a:rPr lang="en-US" sz="1200" b="0" i="0" u="none" strike="noStrike">
                          <a:solidFill>
                            <a:srgbClr val="000000"/>
                          </a:solidFill>
                          <a:effectLst/>
                          <a:latin typeface="Calibri"/>
                        </a:rPr>
                        <a:t>1.588</a:t>
                      </a:r>
                    </a:p>
                  </a:txBody>
                  <a:tcPr marL="9525" marR="9525" marT="9525" marB="0" anchor="b"/>
                </a:tc>
                <a:tc>
                  <a:txBody>
                    <a:bodyPr/>
                    <a:lstStyle/>
                    <a:p>
                      <a:pPr algn="ctr" fontAlgn="b"/>
                      <a:r>
                        <a:rPr lang="en-US" sz="1200" b="0" i="0" u="none" strike="noStrike">
                          <a:solidFill>
                            <a:srgbClr val="000000"/>
                          </a:solidFill>
                          <a:effectLst/>
                          <a:latin typeface="Calibri"/>
                        </a:rPr>
                        <a:t>0.32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normal7</a:t>
                      </a:r>
                    </a:p>
                  </a:txBody>
                  <a:tcPr marL="9525" marR="9525" marT="9525" marB="0" anchor="b"/>
                </a:tc>
                <a:tc>
                  <a:txBody>
                    <a:bodyPr/>
                    <a:lstStyle/>
                    <a:p>
                      <a:pPr algn="ctr" fontAlgn="b"/>
                      <a:r>
                        <a:rPr lang="en-US" sz="1200" b="0" i="0" u="none" strike="noStrike">
                          <a:solidFill>
                            <a:srgbClr val="000000"/>
                          </a:solidFill>
                          <a:effectLst/>
                          <a:latin typeface="Calibri"/>
                        </a:rPr>
                        <a:t>0.888</a:t>
                      </a:r>
                    </a:p>
                  </a:txBody>
                  <a:tcPr marL="9525" marR="9525" marT="9525" marB="0" anchor="b"/>
                </a:tc>
                <a:tc>
                  <a:txBody>
                    <a:bodyPr/>
                    <a:lstStyle/>
                    <a:p>
                      <a:pPr algn="ctr" fontAlgn="b"/>
                      <a:r>
                        <a:rPr lang="en-US" sz="1200" b="0" i="0" u="none" strike="noStrike" dirty="0">
                          <a:solidFill>
                            <a:srgbClr val="000000"/>
                          </a:solidFill>
                          <a:effectLst/>
                          <a:latin typeface="Calibri"/>
                        </a:rPr>
                        <a:t>0.182</a:t>
                      </a:r>
                    </a:p>
                  </a:txBody>
                  <a:tcPr marL="9525" marR="9525" marT="9525" marB="0" anchor="b"/>
                </a:tc>
                <a:tc>
                  <a:txBody>
                    <a:bodyPr/>
                    <a:lstStyle/>
                    <a:p>
                      <a:pPr algn="ctr" fontAlgn="b"/>
                      <a:r>
                        <a:rPr lang="en-US" sz="1200" b="0" i="0" u="none" strike="noStrike">
                          <a:solidFill>
                            <a:srgbClr val="000000"/>
                          </a:solidFill>
                          <a:effectLst/>
                          <a:latin typeface="Calibri"/>
                        </a:rPr>
                        <a:t>1.407</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2.391</a:t>
                      </a:r>
                    </a:p>
                  </a:txBody>
                  <a:tcPr marL="9525" marR="9525" marT="9525" marB="0" anchor="b"/>
                </a:tc>
                <a:tc>
                  <a:txBody>
                    <a:bodyPr/>
                    <a:lstStyle/>
                    <a:p>
                      <a:pPr algn="ctr" fontAlgn="b"/>
                      <a:r>
                        <a:rPr lang="en-US" sz="1200" b="0" i="0" u="none" strike="noStrike">
                          <a:solidFill>
                            <a:srgbClr val="000000"/>
                          </a:solidFill>
                          <a:effectLst/>
                          <a:latin typeface="Calibri"/>
                        </a:rPr>
                        <a:t>0.046</a:t>
                      </a:r>
                    </a:p>
                  </a:txBody>
                  <a:tcPr marL="9525" marR="9525" marT="9525" marB="0" anchor="b"/>
                </a:tc>
              </a:tr>
              <a:tr h="194875">
                <a:tc>
                  <a:txBody>
                    <a:bodyPr/>
                    <a:lstStyle/>
                    <a:p>
                      <a:pPr algn="ctr" fontAlgn="b"/>
                      <a:r>
                        <a:rPr lang="en-US" sz="1200" b="0" i="0" u="none" strike="noStrike">
                          <a:solidFill>
                            <a:srgbClr val="000000"/>
                          </a:solidFill>
                          <a:effectLst/>
                          <a:latin typeface="Calibri"/>
                        </a:rPr>
                        <a:t>normal8</a:t>
                      </a:r>
                    </a:p>
                  </a:txBody>
                  <a:tcPr marL="9525" marR="9525" marT="9525" marB="0" anchor="b"/>
                </a:tc>
                <a:tc>
                  <a:txBody>
                    <a:bodyPr/>
                    <a:lstStyle/>
                    <a:p>
                      <a:pPr algn="ctr" fontAlgn="b"/>
                      <a:r>
                        <a:rPr lang="en-US" sz="1200" b="0" i="0" u="none" strike="noStrike">
                          <a:solidFill>
                            <a:srgbClr val="000000"/>
                          </a:solidFill>
                          <a:effectLst/>
                          <a:latin typeface="Calibri"/>
                        </a:rPr>
                        <a:t>0.963</a:t>
                      </a:r>
                    </a:p>
                  </a:txBody>
                  <a:tcPr marL="9525" marR="9525" marT="9525" marB="0" anchor="b"/>
                </a:tc>
                <a:tc>
                  <a:txBody>
                    <a:bodyPr/>
                    <a:lstStyle/>
                    <a:p>
                      <a:pPr algn="ctr" fontAlgn="b"/>
                      <a:r>
                        <a:rPr lang="en-US" sz="1200" b="0" i="0" u="none" strike="noStrike" dirty="0">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1.71</a:t>
                      </a:r>
                    </a:p>
                  </a:txBody>
                  <a:tcPr marL="9525" marR="9525" marT="9525" marB="0" anchor="b"/>
                </a:tc>
                <a:tc>
                  <a:txBody>
                    <a:bodyPr/>
                    <a:lstStyle/>
                    <a:p>
                      <a:pPr algn="ctr" fontAlgn="b"/>
                      <a:r>
                        <a:rPr lang="en-US" sz="1200" b="0" i="0" u="none" strike="noStrike">
                          <a:solidFill>
                            <a:srgbClr val="000000"/>
                          </a:solidFill>
                          <a:effectLst/>
                          <a:latin typeface="Calibri"/>
                        </a:rPr>
                        <a:t>0.256</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normal9</a:t>
                      </a:r>
                    </a:p>
                  </a:txBody>
                  <a:tcPr marL="9525" marR="9525" marT="9525" marB="0" anchor="b"/>
                </a:tc>
                <a:tc>
                  <a:txBody>
                    <a:bodyPr/>
                    <a:lstStyle/>
                    <a:p>
                      <a:pPr algn="ctr" fontAlgn="b"/>
                      <a:r>
                        <a:rPr lang="en-US" sz="1200" b="0" i="0" u="none" strike="noStrike">
                          <a:solidFill>
                            <a:srgbClr val="000000"/>
                          </a:solidFill>
                          <a:effectLst/>
                          <a:latin typeface="Calibri"/>
                        </a:rPr>
                        <a:t>0.995</a:t>
                      </a:r>
                    </a:p>
                  </a:txBody>
                  <a:tcPr marL="9525" marR="9525" marT="9525" marB="0" anchor="b"/>
                </a:tc>
                <a:tc>
                  <a:txBody>
                    <a:bodyPr/>
                    <a:lstStyle/>
                    <a:p>
                      <a:pPr algn="ctr" fontAlgn="b"/>
                      <a:r>
                        <a:rPr lang="en-US" sz="1200" b="0" i="0" u="none" strike="noStrike">
                          <a:solidFill>
                            <a:srgbClr val="000000"/>
                          </a:solidFill>
                          <a:effectLst/>
                          <a:latin typeface="Calibri"/>
                        </a:rPr>
                        <a:t>0.085</a:t>
                      </a:r>
                    </a:p>
                  </a:txBody>
                  <a:tcPr marL="9525" marR="9525" marT="9525" marB="0" anchor="b"/>
                </a:tc>
                <a:tc>
                  <a:txBody>
                    <a:bodyPr/>
                    <a:lstStyle/>
                    <a:p>
                      <a:pPr algn="ctr" fontAlgn="b"/>
                      <a:r>
                        <a:rPr lang="en-US" sz="1200" b="0" i="0" u="none" strike="noStrike" dirty="0">
                          <a:solidFill>
                            <a:srgbClr val="000000"/>
                          </a:solidFill>
                          <a:effectLst/>
                          <a:latin typeface="Calibri"/>
                        </a:rPr>
                        <a:t>1.434</a:t>
                      </a:r>
                    </a:p>
                  </a:txBody>
                  <a:tcPr marL="9525" marR="9525" marT="9525" marB="0" anchor="b"/>
                </a:tc>
                <a:tc>
                  <a:txBody>
                    <a:bodyPr/>
                    <a:lstStyle/>
                    <a:p>
                      <a:pPr algn="ctr" fontAlgn="b"/>
                      <a:r>
                        <a:rPr lang="en-US" sz="1200" b="0" i="0" u="none" strike="noStrike">
                          <a:solidFill>
                            <a:srgbClr val="000000"/>
                          </a:solidFill>
                          <a:effectLst/>
                          <a:latin typeface="Calibri"/>
                        </a:rPr>
                        <a:t>0.294</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OLK1</a:t>
                      </a:r>
                    </a:p>
                  </a:txBody>
                  <a:tcPr marL="9525" marR="9525" marT="9525" marB="0" anchor="b"/>
                </a:tc>
                <a:tc>
                  <a:txBody>
                    <a:bodyPr/>
                    <a:lstStyle/>
                    <a:p>
                      <a:pPr algn="ctr" fontAlgn="b"/>
                      <a:r>
                        <a:rPr lang="en-US" sz="1200" b="0" i="0" u="none" strike="noStrike">
                          <a:solidFill>
                            <a:srgbClr val="000000"/>
                          </a:solidFill>
                          <a:effectLst/>
                          <a:latin typeface="Calibri"/>
                        </a:rPr>
                        <a:t>0.751</a:t>
                      </a:r>
                    </a:p>
                  </a:txBody>
                  <a:tcPr marL="9525" marR="9525" marT="9525" marB="0" anchor="b"/>
                </a:tc>
                <a:tc>
                  <a:txBody>
                    <a:bodyPr/>
                    <a:lstStyle/>
                    <a:p>
                      <a:pPr algn="ctr" fontAlgn="b"/>
                      <a:r>
                        <a:rPr lang="en-US" sz="1200" b="0" i="0" u="none" strike="noStrike">
                          <a:solidFill>
                            <a:srgbClr val="000000"/>
                          </a:solidFill>
                          <a:effectLst/>
                          <a:latin typeface="Calibri"/>
                        </a:rPr>
                        <a:t>0.137</a:t>
                      </a:r>
                    </a:p>
                  </a:txBody>
                  <a:tcPr marL="9525" marR="9525" marT="9525" marB="0" anchor="b"/>
                </a:tc>
                <a:tc>
                  <a:txBody>
                    <a:bodyPr/>
                    <a:lstStyle/>
                    <a:p>
                      <a:pPr algn="ctr" fontAlgn="b"/>
                      <a:r>
                        <a:rPr lang="en-US" sz="1200" b="0" i="0" u="none" strike="noStrike" dirty="0">
                          <a:solidFill>
                            <a:srgbClr val="000000"/>
                          </a:solidFill>
                          <a:effectLst/>
                          <a:latin typeface="Calibri"/>
                        </a:rPr>
                        <a:t>1.578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3.675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OLK2</a:t>
                      </a:r>
                    </a:p>
                  </a:txBody>
                  <a:tcPr marL="9525" marR="9525" marT="9525" marB="0" anchor="b"/>
                </a:tc>
                <a:tc>
                  <a:txBody>
                    <a:bodyPr/>
                    <a:lstStyle/>
                    <a:p>
                      <a:pPr algn="ctr" fontAlgn="b"/>
                      <a:r>
                        <a:rPr lang="en-US" sz="1200" b="0" i="0" u="none" strike="noStrike">
                          <a:solidFill>
                            <a:srgbClr val="000000"/>
                          </a:solidFill>
                          <a:effectLst/>
                          <a:latin typeface="Calibri"/>
                        </a:rPr>
                        <a:t>0.959</a:t>
                      </a:r>
                    </a:p>
                  </a:txBody>
                  <a:tcPr marL="9525" marR="9525" marT="9525" marB="0" anchor="b"/>
                </a:tc>
                <a:tc>
                  <a:txBody>
                    <a:bodyPr/>
                    <a:lstStyle/>
                    <a:p>
                      <a:pPr algn="ctr" fontAlgn="b"/>
                      <a:r>
                        <a:rPr lang="en-US" sz="1200" b="0" i="0" u="none" strike="noStrike">
                          <a:solidFill>
                            <a:srgbClr val="000000"/>
                          </a:solidFill>
                          <a:effectLst/>
                          <a:latin typeface="Calibri"/>
                        </a:rPr>
                        <a:t>0.117</a:t>
                      </a:r>
                    </a:p>
                  </a:txBody>
                  <a:tcPr marL="9525" marR="9525" marT="9525" marB="0" anchor="b"/>
                </a:tc>
                <a:tc>
                  <a:txBody>
                    <a:bodyPr/>
                    <a:lstStyle/>
                    <a:p>
                      <a:pPr algn="ctr" fontAlgn="b"/>
                      <a:r>
                        <a:rPr lang="en-US" sz="1200" b="0" i="0" u="none" strike="noStrike" dirty="0">
                          <a:solidFill>
                            <a:srgbClr val="000000"/>
                          </a:solidFill>
                          <a:effectLst/>
                          <a:latin typeface="Calibri"/>
                        </a:rPr>
                        <a:t>1.718</a:t>
                      </a:r>
                    </a:p>
                  </a:txBody>
                  <a:tcPr marL="9525" marR="9525" marT="9525" marB="0" anchor="b"/>
                </a:tc>
                <a:tc>
                  <a:txBody>
                    <a:bodyPr/>
                    <a:lstStyle/>
                    <a:p>
                      <a:pPr algn="ctr" fontAlgn="b"/>
                      <a:r>
                        <a:rPr lang="en-US" sz="1200" b="0" i="0" u="none" strike="noStrike">
                          <a:solidFill>
                            <a:srgbClr val="000000"/>
                          </a:solidFill>
                          <a:effectLst/>
                          <a:latin typeface="Calibri"/>
                        </a:rPr>
                        <a:t>0.368</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OLK3</a:t>
                      </a:r>
                    </a:p>
                  </a:txBody>
                  <a:tcPr marL="9525" marR="9525" marT="9525" marB="0" anchor="b"/>
                </a:tc>
                <a:tc>
                  <a:txBody>
                    <a:bodyPr/>
                    <a:lstStyle/>
                    <a:p>
                      <a:pPr algn="ctr" fontAlgn="b"/>
                      <a:r>
                        <a:rPr lang="en-US" sz="1200" b="0" i="0" u="none" strike="noStrike">
                          <a:solidFill>
                            <a:srgbClr val="000000"/>
                          </a:solidFill>
                          <a:effectLst/>
                          <a:latin typeface="Calibri"/>
                        </a:rPr>
                        <a:t>0.94</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dirty="0">
                          <a:solidFill>
                            <a:srgbClr val="000000"/>
                          </a:solidFill>
                          <a:effectLst/>
                          <a:latin typeface="Calibri"/>
                        </a:rPr>
                        <a:t>1.938</a:t>
                      </a:r>
                    </a:p>
                  </a:txBody>
                  <a:tcPr marL="9525" marR="9525" marT="9525" marB="0" anchor="b"/>
                </a:tc>
                <a:tc>
                  <a:txBody>
                    <a:bodyPr/>
                    <a:lstStyle/>
                    <a:p>
                      <a:pPr algn="ctr" fontAlgn="b"/>
                      <a:r>
                        <a:rPr lang="en-US" sz="1200" b="0" i="0" u="none" strike="noStrike" dirty="0">
                          <a:solidFill>
                            <a:srgbClr val="000000"/>
                          </a:solidFill>
                          <a:effectLst/>
                          <a:latin typeface="Calibri"/>
                        </a:rPr>
                        <a:t>0.19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OLK4</a:t>
                      </a:r>
                    </a:p>
                  </a:txBody>
                  <a:tcPr marL="9525" marR="9525" marT="9525" marB="0" anchor="b"/>
                </a:tc>
                <a:tc>
                  <a:txBody>
                    <a:bodyPr/>
                    <a:lstStyle/>
                    <a:p>
                      <a:pPr algn="ctr" fontAlgn="b"/>
                      <a:r>
                        <a:rPr lang="en-US" sz="1200" b="0" i="0" u="none" strike="noStrike">
                          <a:solidFill>
                            <a:srgbClr val="000000"/>
                          </a:solidFill>
                          <a:effectLst/>
                          <a:latin typeface="Calibri"/>
                        </a:rPr>
                        <a:t>0.992</a:t>
                      </a:r>
                    </a:p>
                  </a:txBody>
                  <a:tcPr marL="9525" marR="9525" marT="9525" marB="0" anchor="b"/>
                </a:tc>
                <a:tc>
                  <a:txBody>
                    <a:bodyPr/>
                    <a:lstStyle/>
                    <a:p>
                      <a:pPr algn="ctr" fontAlgn="b"/>
                      <a:r>
                        <a:rPr lang="en-US" sz="1200" b="0" i="0" u="none" strike="noStrike">
                          <a:solidFill>
                            <a:srgbClr val="000000"/>
                          </a:solidFill>
                          <a:effectLst/>
                          <a:latin typeface="Calibri"/>
                        </a:rPr>
                        <a:t>0.074</a:t>
                      </a:r>
                    </a:p>
                  </a:txBody>
                  <a:tcPr marL="9525" marR="9525" marT="9525" marB="0" anchor="b"/>
                </a:tc>
                <a:tc>
                  <a:txBody>
                    <a:bodyPr/>
                    <a:lstStyle/>
                    <a:p>
                      <a:pPr algn="ctr" fontAlgn="b"/>
                      <a:r>
                        <a:rPr lang="en-US" sz="1200" b="0" i="0" u="none" strike="noStrike" dirty="0">
                          <a:solidFill>
                            <a:srgbClr val="000000"/>
                          </a:solidFill>
                          <a:effectLst/>
                          <a:latin typeface="Calibri"/>
                        </a:rPr>
                        <a:t>1.66</a:t>
                      </a:r>
                    </a:p>
                  </a:txBody>
                  <a:tcPr marL="9525" marR="9525" marT="9525" marB="0" anchor="b"/>
                </a:tc>
                <a:tc>
                  <a:txBody>
                    <a:bodyPr/>
                    <a:lstStyle/>
                    <a:p>
                      <a:pPr algn="ctr" fontAlgn="b"/>
                      <a:r>
                        <a:rPr lang="en-US" sz="1200" b="0" i="0" u="none" strike="noStrike" dirty="0">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a:solidFill>
                            <a:srgbClr val="000000"/>
                          </a:solidFill>
                          <a:effectLst/>
                          <a:latin typeface="Calibri"/>
                        </a:rPr>
                        <a:t>0.261</a:t>
                      </a:r>
                    </a:p>
                  </a:txBody>
                  <a:tcPr marL="9525" marR="9525" marT="9525" marB="0" anchor="b"/>
                </a:tc>
              </a:tr>
              <a:tr h="194875">
                <a:tc>
                  <a:txBody>
                    <a:bodyPr/>
                    <a:lstStyle/>
                    <a:p>
                      <a:pPr algn="ctr" fontAlgn="b"/>
                      <a:r>
                        <a:rPr lang="en-US" sz="1200" b="0" i="0" u="none" strike="noStrike">
                          <a:solidFill>
                            <a:srgbClr val="000000"/>
                          </a:solidFill>
                          <a:effectLst/>
                          <a:latin typeface="Calibri"/>
                        </a:rPr>
                        <a:t>OLK5</a:t>
                      </a:r>
                    </a:p>
                  </a:txBody>
                  <a:tcPr marL="9525" marR="9525" marT="9525" marB="0" anchor="b"/>
                </a:tc>
                <a:tc>
                  <a:txBody>
                    <a:bodyPr/>
                    <a:lstStyle/>
                    <a:p>
                      <a:pPr algn="ctr" fontAlgn="b"/>
                      <a:r>
                        <a:rPr lang="en-US" sz="1200" b="0" i="0" u="none" strike="noStrike">
                          <a:solidFill>
                            <a:srgbClr val="000000"/>
                          </a:solidFill>
                          <a:effectLst/>
                          <a:latin typeface="Calibri"/>
                        </a:rPr>
                        <a:t>0.912</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1.818</a:t>
                      </a:r>
                    </a:p>
                  </a:txBody>
                  <a:tcPr marL="9525" marR="9525" marT="9525" marB="0" anchor="b"/>
                </a:tc>
                <a:tc>
                  <a:txBody>
                    <a:bodyPr/>
                    <a:lstStyle/>
                    <a:p>
                      <a:pPr algn="ctr" fontAlgn="b"/>
                      <a:r>
                        <a:rPr lang="en-US" sz="1200" b="0" i="0" u="none" strike="noStrike" dirty="0">
                          <a:solidFill>
                            <a:srgbClr val="000000"/>
                          </a:solidFill>
                          <a:effectLst/>
                          <a:latin typeface="Calibri"/>
                        </a:rPr>
                        <a:t>0.272</a:t>
                      </a:r>
                    </a:p>
                  </a:txBody>
                  <a:tcPr marL="9525" marR="9525" marT="9525" marB="0" anchor="b"/>
                </a:tc>
                <a:tc>
                  <a:txBody>
                    <a:bodyPr/>
                    <a:lstStyle/>
                    <a:p>
                      <a:pPr algn="ctr" fontAlgn="b"/>
                      <a:r>
                        <a:rPr lang="en-US" sz="1200" b="0" i="0" u="none" strike="noStrike">
                          <a:solidFill>
                            <a:srgbClr val="000000"/>
                          </a:solidFill>
                          <a:effectLst/>
                          <a:latin typeface="Calibri"/>
                        </a:rPr>
                        <a:t>3.366</a:t>
                      </a:r>
                    </a:p>
                  </a:txBody>
                  <a:tcPr marL="9525" marR="9525" marT="9525" marB="0" anchor="b"/>
                </a:tc>
                <a:tc>
                  <a:txBody>
                    <a:bodyPr/>
                    <a:lstStyle/>
                    <a:p>
                      <a:pPr algn="ctr" fontAlgn="b"/>
                      <a:r>
                        <a:rPr lang="en-US" sz="1200" b="0" i="0" u="none" strike="noStrike">
                          <a:solidFill>
                            <a:srgbClr val="000000"/>
                          </a:solidFill>
                          <a:effectLst/>
                          <a:latin typeface="Calibri"/>
                        </a:rPr>
                        <a:t>0.808</a:t>
                      </a:r>
                    </a:p>
                  </a:txBody>
                  <a:tcPr marL="9525" marR="9525" marT="9525" marB="0" anchor="b"/>
                </a:tc>
              </a:tr>
              <a:tr h="194875">
                <a:tc>
                  <a:txBody>
                    <a:bodyPr/>
                    <a:lstStyle/>
                    <a:p>
                      <a:pPr algn="ctr" fontAlgn="b"/>
                      <a:r>
                        <a:rPr lang="en-US" sz="1200" b="0" i="0" u="none" strike="noStrike">
                          <a:solidFill>
                            <a:srgbClr val="000000"/>
                          </a:solidFill>
                          <a:effectLst/>
                          <a:latin typeface="Calibri"/>
                        </a:rPr>
                        <a:t>OLK6</a:t>
                      </a:r>
                    </a:p>
                  </a:txBody>
                  <a:tcPr marL="9525" marR="9525" marT="9525" marB="0" anchor="b"/>
                </a:tc>
                <a:tc>
                  <a:txBody>
                    <a:bodyPr/>
                    <a:lstStyle/>
                    <a:p>
                      <a:pPr algn="ctr" fontAlgn="b"/>
                      <a:r>
                        <a:rPr lang="en-US" sz="1200" b="0" i="0" u="none" strike="noStrike">
                          <a:solidFill>
                            <a:srgbClr val="000000"/>
                          </a:solidFill>
                          <a:effectLst/>
                          <a:latin typeface="Calibri"/>
                        </a:rPr>
                        <a:t>0.949</a:t>
                      </a:r>
                    </a:p>
                  </a:txBody>
                  <a:tcPr marL="9525" marR="9525" marT="9525" marB="0" anchor="b"/>
                </a:tc>
                <a:tc>
                  <a:txBody>
                    <a:bodyPr/>
                    <a:lstStyle/>
                    <a:p>
                      <a:pPr algn="ctr" fontAlgn="b"/>
                      <a:r>
                        <a:rPr lang="en-US" sz="1200" b="0" i="0" u="none" strike="noStrike">
                          <a:solidFill>
                            <a:srgbClr val="000000"/>
                          </a:solidFill>
                          <a:effectLst/>
                          <a:latin typeface="Calibri"/>
                        </a:rPr>
                        <a:t>0.138</a:t>
                      </a:r>
                    </a:p>
                  </a:txBody>
                  <a:tcPr marL="9525" marR="9525" marT="9525" marB="0" anchor="b"/>
                </a:tc>
                <a:tc>
                  <a:txBody>
                    <a:bodyPr/>
                    <a:lstStyle/>
                    <a:p>
                      <a:pPr algn="ctr" fontAlgn="b"/>
                      <a:r>
                        <a:rPr lang="en-US" sz="1200" b="0" i="0" u="none" strike="noStrike">
                          <a:solidFill>
                            <a:srgbClr val="000000"/>
                          </a:solidFill>
                          <a:effectLst/>
                          <a:latin typeface="Calibri"/>
                        </a:rPr>
                        <a:t>1.798</a:t>
                      </a:r>
                    </a:p>
                  </a:txBody>
                  <a:tcPr marL="9525" marR="9525" marT="9525" marB="0" anchor="b"/>
                </a:tc>
                <a:tc>
                  <a:txBody>
                    <a:bodyPr/>
                    <a:lstStyle/>
                    <a:p>
                      <a:pPr algn="ctr" fontAlgn="b"/>
                      <a:r>
                        <a:rPr lang="en-US" sz="1200" b="0" i="0" u="none" strike="noStrike" dirty="0">
                          <a:solidFill>
                            <a:srgbClr val="000000"/>
                          </a:solidFill>
                          <a:effectLst/>
                          <a:latin typeface="Calibri"/>
                        </a:rPr>
                        <a:t>0.315</a:t>
                      </a:r>
                    </a:p>
                  </a:txBody>
                  <a:tcPr marL="9525" marR="9525" marT="9525" marB="0" anchor="b"/>
                </a:tc>
                <a:tc>
                  <a:txBody>
                    <a:bodyPr/>
                    <a:lstStyle/>
                    <a:p>
                      <a:pPr algn="ctr" fontAlgn="b"/>
                      <a:r>
                        <a:rPr lang="en-US" sz="1200" b="0" i="0" u="none" strike="noStrike">
                          <a:solidFill>
                            <a:srgbClr val="000000"/>
                          </a:solidFill>
                          <a:effectLst/>
                          <a:latin typeface="Calibri"/>
                        </a:rPr>
                        <a:t>2.332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OLK7</a:t>
                      </a:r>
                    </a:p>
                  </a:txBody>
                  <a:tcPr marL="9525" marR="9525" marT="9525" marB="0" anchor="b"/>
                </a:tc>
                <a:tc>
                  <a:txBody>
                    <a:bodyPr/>
                    <a:lstStyle/>
                    <a:p>
                      <a:pPr algn="ctr" fontAlgn="b"/>
                      <a:r>
                        <a:rPr lang="en-US" sz="1200" b="0" i="0" u="none" strike="noStrike">
                          <a:solidFill>
                            <a:srgbClr val="000000"/>
                          </a:solidFill>
                          <a:effectLst/>
                          <a:latin typeface="Calibri"/>
                        </a:rPr>
                        <a:t>0.95</a:t>
                      </a:r>
                    </a:p>
                  </a:txBody>
                  <a:tcPr marL="9525" marR="9525" marT="9525" marB="0" anchor="b"/>
                </a:tc>
                <a:tc>
                  <a:txBody>
                    <a:bodyPr/>
                    <a:lstStyle/>
                    <a:p>
                      <a:pPr algn="ctr" fontAlgn="b"/>
                      <a:r>
                        <a:rPr lang="en-US" sz="1200" b="0" i="0" u="none" strike="noStrike">
                          <a:solidFill>
                            <a:srgbClr val="000000"/>
                          </a:solidFill>
                          <a:effectLst/>
                          <a:latin typeface="Calibri"/>
                        </a:rPr>
                        <a:t>0.129</a:t>
                      </a:r>
                    </a:p>
                  </a:txBody>
                  <a:tcPr marL="9525" marR="9525" marT="9525" marB="0" anchor="b"/>
                </a:tc>
                <a:tc>
                  <a:txBody>
                    <a:bodyPr/>
                    <a:lstStyle/>
                    <a:p>
                      <a:pPr algn="ctr" fontAlgn="b"/>
                      <a:r>
                        <a:rPr lang="en-US" sz="1200" b="0" i="0" u="none" strike="noStrike">
                          <a:solidFill>
                            <a:srgbClr val="000000"/>
                          </a:solidFill>
                          <a:effectLst/>
                          <a:latin typeface="Calibri"/>
                        </a:rPr>
                        <a:t>1.771</a:t>
                      </a:r>
                    </a:p>
                  </a:txBody>
                  <a:tcPr marL="9525" marR="9525" marT="9525" marB="0" anchor="b"/>
                </a:tc>
                <a:tc>
                  <a:txBody>
                    <a:bodyPr/>
                    <a:lstStyle/>
                    <a:p>
                      <a:pPr algn="ctr" fontAlgn="b"/>
                      <a:r>
                        <a:rPr lang="en-US" sz="1200" b="0" i="0" u="none" strike="noStrike" dirty="0">
                          <a:solidFill>
                            <a:srgbClr val="000000"/>
                          </a:solidFill>
                          <a:effectLst/>
                          <a:latin typeface="Calibri"/>
                        </a:rPr>
                        <a:t>0.27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OLK8</a:t>
                      </a:r>
                    </a:p>
                  </a:txBody>
                  <a:tcPr marL="9525" marR="9525" marT="9525" marB="0" anchor="b"/>
                </a:tc>
                <a:tc>
                  <a:txBody>
                    <a:bodyPr/>
                    <a:lstStyle/>
                    <a:p>
                      <a:pPr algn="ctr" fontAlgn="b"/>
                      <a:r>
                        <a:rPr lang="en-US" sz="1200" b="0" i="0" u="none" strike="noStrike">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a:t>
                      </a:r>
                    </a:p>
                  </a:txBody>
                  <a:tcPr marL="9525" marR="9525" marT="9525" marB="0" anchor="b"/>
                </a:tc>
                <a:tc>
                  <a:txBody>
                    <a:bodyPr/>
                    <a:lstStyle/>
                    <a:p>
                      <a:pPr algn="ctr" fontAlgn="b"/>
                      <a:r>
                        <a:rPr lang="en-US" sz="1200" b="0" i="0" u="none" strike="noStrike">
                          <a:solidFill>
                            <a:srgbClr val="000000"/>
                          </a:solidFill>
                          <a:effectLst/>
                          <a:latin typeface="Calibri"/>
                        </a:rPr>
                        <a:t>1.696</a:t>
                      </a:r>
                    </a:p>
                  </a:txBody>
                  <a:tcPr marL="9525" marR="9525" marT="9525" marB="0" anchor="b"/>
                </a:tc>
                <a:tc>
                  <a:txBody>
                    <a:bodyPr/>
                    <a:lstStyle/>
                    <a:p>
                      <a:pPr algn="ctr" fontAlgn="b"/>
                      <a:r>
                        <a:rPr lang="en-US" sz="1200" b="0" i="0" u="none" strike="noStrike" dirty="0">
                          <a:solidFill>
                            <a:srgbClr val="000000"/>
                          </a:solidFill>
                          <a:effectLst/>
                          <a:latin typeface="Calibri"/>
                        </a:rPr>
                        <a:t>0.358</a:t>
                      </a:r>
                    </a:p>
                  </a:txBody>
                  <a:tcPr marL="9525" marR="9525" marT="9525" marB="0" anchor="b"/>
                </a:tc>
                <a:tc>
                  <a:txBody>
                    <a:bodyPr/>
                    <a:lstStyle/>
                    <a:p>
                      <a:pPr algn="ctr" fontAlgn="b"/>
                      <a:r>
                        <a:rPr lang="en-US" sz="1200" b="0" i="0" u="none" strike="noStrike">
                          <a:solidFill>
                            <a:srgbClr val="000000"/>
                          </a:solidFill>
                          <a:effectLst/>
                          <a:latin typeface="Calibri"/>
                        </a:rPr>
                        <a:t>2.42</a:t>
                      </a:r>
                    </a:p>
                  </a:txBody>
                  <a:tcPr marL="9525" marR="9525" marT="9525" marB="0" anchor="b"/>
                </a:tc>
                <a:tc>
                  <a:txBody>
                    <a:bodyPr/>
                    <a:lstStyle/>
                    <a:p>
                      <a:pPr algn="ctr" fontAlgn="b"/>
                      <a:r>
                        <a:rPr lang="en-US" sz="1200" b="0" i="0" u="none" strike="noStrike">
                          <a:solidFill>
                            <a:srgbClr val="000000"/>
                          </a:solidFill>
                          <a:effectLst/>
                          <a:latin typeface="Calibri"/>
                        </a:rPr>
                        <a:t>0.057</a:t>
                      </a:r>
                    </a:p>
                  </a:txBody>
                  <a:tcPr marL="9525" marR="9525" marT="9525" marB="0" anchor="b"/>
                </a:tc>
              </a:tr>
              <a:tr h="194875">
                <a:tc>
                  <a:txBody>
                    <a:bodyPr/>
                    <a:lstStyle/>
                    <a:p>
                      <a:pPr algn="ctr" fontAlgn="b"/>
                      <a:r>
                        <a:rPr lang="en-US" sz="1200" b="0" i="0" u="none" strike="noStrike">
                          <a:solidFill>
                            <a:srgbClr val="000000"/>
                          </a:solidFill>
                          <a:effectLst/>
                          <a:latin typeface="Calibri"/>
                        </a:rPr>
                        <a:t>OLK9</a:t>
                      </a:r>
                    </a:p>
                  </a:txBody>
                  <a:tcPr marL="9525" marR="9525" marT="9525" marB="0" anchor="b"/>
                </a:tc>
                <a:tc>
                  <a:txBody>
                    <a:bodyPr/>
                    <a:lstStyle/>
                    <a:p>
                      <a:pPr algn="ctr" fontAlgn="b"/>
                      <a:r>
                        <a:rPr lang="en-US" sz="1200" b="0" i="0" u="none" strike="noStrike">
                          <a:solidFill>
                            <a:srgbClr val="000000"/>
                          </a:solidFill>
                          <a:effectLst/>
                          <a:latin typeface="Calibri"/>
                        </a:rPr>
                        <a:t>0.898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1.54</a:t>
                      </a:r>
                    </a:p>
                  </a:txBody>
                  <a:tcPr marL="9525" marR="9525" marT="9525" marB="0" anchor="b"/>
                </a:tc>
                <a:tc>
                  <a:txBody>
                    <a:bodyPr/>
                    <a:lstStyle/>
                    <a:p>
                      <a:pPr algn="ctr" fontAlgn="b"/>
                      <a:r>
                        <a:rPr lang="en-US" sz="1200" b="0" i="0" u="none" strike="noStrike" dirty="0">
                          <a:solidFill>
                            <a:srgbClr val="000000"/>
                          </a:solidFill>
                          <a:effectLst/>
                          <a:latin typeface="Calibri"/>
                        </a:rPr>
                        <a:t>0.391</a:t>
                      </a:r>
                    </a:p>
                  </a:txBody>
                  <a:tcPr marL="9525" marR="9525" marT="9525" marB="0" anchor="b"/>
                </a:tc>
                <a:tc>
                  <a:txBody>
                    <a:bodyPr/>
                    <a:lstStyle/>
                    <a:p>
                      <a:pPr algn="ctr" fontAlgn="b"/>
                      <a:r>
                        <a:rPr lang="en-US" sz="1200" b="0" i="0" u="none" strike="noStrike" dirty="0">
                          <a:solidFill>
                            <a:srgbClr val="000000"/>
                          </a:solidFill>
                          <a:effectLst/>
                          <a:latin typeface="Calibri"/>
                        </a:rPr>
                        <a:t>2.483</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OSCC1</a:t>
                      </a:r>
                    </a:p>
                  </a:txBody>
                  <a:tcPr marL="9525" marR="9525" marT="9525" marB="0" anchor="b"/>
                </a:tc>
                <a:tc>
                  <a:txBody>
                    <a:bodyPr/>
                    <a:lstStyle/>
                    <a:p>
                      <a:pPr algn="ctr" fontAlgn="b"/>
                      <a:r>
                        <a:rPr lang="en-US" sz="1200" b="0" i="0" u="none" strike="noStrike">
                          <a:solidFill>
                            <a:srgbClr val="000000"/>
                          </a:solidFill>
                          <a:effectLst/>
                          <a:latin typeface="Calibri"/>
                        </a:rPr>
                        <a:t>0.979</a:t>
                      </a:r>
                    </a:p>
                  </a:txBody>
                  <a:tcPr marL="9525" marR="9525" marT="9525" marB="0" anchor="b"/>
                </a:tc>
                <a:tc>
                  <a:txBody>
                    <a:bodyPr/>
                    <a:lstStyle/>
                    <a:p>
                      <a:pPr algn="ctr" fontAlgn="b"/>
                      <a:r>
                        <a:rPr lang="en-US" sz="1200" b="0" i="0" u="none" strike="noStrike">
                          <a:solidFill>
                            <a:srgbClr val="000000"/>
                          </a:solidFill>
                          <a:effectLst/>
                          <a:latin typeface="Calibri"/>
                        </a:rPr>
                        <a:t>0.096</a:t>
                      </a:r>
                    </a:p>
                  </a:txBody>
                  <a:tcPr marL="9525" marR="9525" marT="9525" marB="0" anchor="b"/>
                </a:tc>
                <a:tc>
                  <a:txBody>
                    <a:bodyPr/>
                    <a:lstStyle/>
                    <a:p>
                      <a:pPr algn="ctr" fontAlgn="b"/>
                      <a:r>
                        <a:rPr lang="en-US" sz="1200" b="0" i="0" u="none" strike="noStrike">
                          <a:solidFill>
                            <a:srgbClr val="000000"/>
                          </a:solidFill>
                          <a:effectLst/>
                          <a:latin typeface="Calibri"/>
                        </a:rPr>
                        <a:t>1.959</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2.41</a:t>
                      </a:r>
                    </a:p>
                  </a:txBody>
                  <a:tcPr marL="9525" marR="9525" marT="9525" marB="0" anchor="b"/>
                </a:tc>
                <a:tc>
                  <a:txBody>
                    <a:bodyPr/>
                    <a:lstStyle/>
                    <a:p>
                      <a:pPr algn="ctr" fontAlgn="b"/>
                      <a:r>
                        <a:rPr lang="en-US" sz="1200" b="0" i="0" u="none" strike="noStrike" dirty="0">
                          <a:solidFill>
                            <a:srgbClr val="000000"/>
                          </a:solidFill>
                          <a:effectLst/>
                          <a:latin typeface="Calibri"/>
                        </a:rPr>
                        <a:t>0.289</a:t>
                      </a:r>
                    </a:p>
                  </a:txBody>
                  <a:tcPr marL="9525" marR="9525" marT="9525" marB="0" anchor="b"/>
                </a:tc>
              </a:tr>
              <a:tr h="194875">
                <a:tc>
                  <a:txBody>
                    <a:bodyPr/>
                    <a:lstStyle/>
                    <a:p>
                      <a:pPr algn="ctr" fontAlgn="b"/>
                      <a:r>
                        <a:rPr lang="en-US" sz="1200" b="0" i="0" u="none" strike="noStrike">
                          <a:solidFill>
                            <a:srgbClr val="000000"/>
                          </a:solidFill>
                          <a:effectLst/>
                          <a:latin typeface="Calibri"/>
                        </a:rPr>
                        <a:t>OSCC2</a:t>
                      </a:r>
                    </a:p>
                  </a:txBody>
                  <a:tcPr marL="9525" marR="9525" marT="9525" marB="0" anchor="b"/>
                </a:tc>
                <a:tc>
                  <a:txBody>
                    <a:bodyPr/>
                    <a:lstStyle/>
                    <a:p>
                      <a:pPr algn="ctr" fontAlgn="b"/>
                      <a:r>
                        <a:rPr lang="en-US" sz="1200" b="0" i="0" u="none" strike="noStrike">
                          <a:solidFill>
                            <a:srgbClr val="000000"/>
                          </a:solidFill>
                          <a:effectLst/>
                          <a:latin typeface="Calibri"/>
                        </a:rPr>
                        <a:t>0.911</a:t>
                      </a:r>
                    </a:p>
                  </a:txBody>
                  <a:tcPr marL="9525" marR="9525" marT="9525" marB="0" anchor="b"/>
                </a:tc>
                <a:tc>
                  <a:txBody>
                    <a:bodyPr/>
                    <a:lstStyle/>
                    <a:p>
                      <a:pPr algn="ctr" fontAlgn="b"/>
                      <a:r>
                        <a:rPr lang="en-US" sz="1200" b="0" i="0" u="none" strike="noStrike">
                          <a:solidFill>
                            <a:srgbClr val="000000"/>
                          </a:solidFill>
                          <a:effectLst/>
                          <a:latin typeface="Calibri"/>
                        </a:rPr>
                        <a:t>0.128</a:t>
                      </a:r>
                    </a:p>
                  </a:txBody>
                  <a:tcPr marL="9525" marR="9525" marT="9525" marB="0" anchor="b"/>
                </a:tc>
                <a:tc>
                  <a:txBody>
                    <a:bodyPr/>
                    <a:lstStyle/>
                    <a:p>
                      <a:pPr algn="ctr" fontAlgn="b"/>
                      <a:r>
                        <a:rPr lang="en-US" sz="1200" b="0" i="0" u="none" strike="noStrike">
                          <a:solidFill>
                            <a:srgbClr val="000000"/>
                          </a:solidFill>
                          <a:effectLst/>
                          <a:latin typeface="Calibri"/>
                        </a:rPr>
                        <a:t>1.604</a:t>
                      </a:r>
                    </a:p>
                  </a:txBody>
                  <a:tcPr marL="9525" marR="9525" marT="9525" marB="0" anchor="b"/>
                </a:tc>
                <a:tc>
                  <a:txBody>
                    <a:bodyPr/>
                    <a:lstStyle/>
                    <a:p>
                      <a:pPr algn="ctr" fontAlgn="b"/>
                      <a:r>
                        <a:rPr lang="en-US" sz="1200" b="0" i="0" u="none" strike="noStrike">
                          <a:solidFill>
                            <a:srgbClr val="000000"/>
                          </a:solidFill>
                          <a:effectLst/>
                          <a:latin typeface="Calibri"/>
                        </a:rPr>
                        <a:t>0.193</a:t>
                      </a:r>
                    </a:p>
                  </a:txBody>
                  <a:tcPr marL="9525" marR="9525" marT="9525" marB="0" anchor="b"/>
                </a:tc>
                <a:tc>
                  <a:txBody>
                    <a:bodyPr/>
                    <a:lstStyle/>
                    <a:p>
                      <a:pPr algn="ctr" fontAlgn="b"/>
                      <a:r>
                        <a:rPr lang="en-US" sz="1200" b="0" i="0" u="none" strike="noStrike" dirty="0">
                          <a:solidFill>
                            <a:srgbClr val="000000"/>
                          </a:solidFill>
                          <a:effectLst/>
                          <a:latin typeface="Calibri"/>
                        </a:rPr>
                        <a:t>3.185</a:t>
                      </a:r>
                    </a:p>
                  </a:txBody>
                  <a:tcPr marL="9525" marR="9525" marT="9525" marB="0" anchor="b"/>
                </a:tc>
                <a:tc>
                  <a:txBody>
                    <a:bodyPr/>
                    <a:lstStyle/>
                    <a:p>
                      <a:pPr algn="ctr" fontAlgn="b"/>
                      <a:r>
                        <a:rPr lang="en-US" sz="1200" b="0" i="0" u="none" strike="noStrike">
                          <a:solidFill>
                            <a:srgbClr val="000000"/>
                          </a:solidFill>
                          <a:effectLst/>
                          <a:latin typeface="Calibri"/>
                        </a:rPr>
                        <a:t>0.734</a:t>
                      </a:r>
                    </a:p>
                  </a:txBody>
                  <a:tcPr marL="9525" marR="9525" marT="9525" marB="0" anchor="b"/>
                </a:tc>
              </a:tr>
              <a:tr h="194875">
                <a:tc>
                  <a:txBody>
                    <a:bodyPr/>
                    <a:lstStyle/>
                    <a:p>
                      <a:pPr algn="ctr" fontAlgn="b"/>
                      <a:r>
                        <a:rPr lang="en-US" sz="1200" b="0" i="0" u="none" strike="noStrike">
                          <a:solidFill>
                            <a:srgbClr val="000000"/>
                          </a:solidFill>
                          <a:effectLst/>
                          <a:latin typeface="Calibri"/>
                        </a:rPr>
                        <a:t>OSCC3</a:t>
                      </a:r>
                    </a:p>
                  </a:txBody>
                  <a:tcPr marL="9525" marR="9525" marT="9525" marB="0" anchor="b"/>
                </a:tc>
                <a:tc>
                  <a:txBody>
                    <a:bodyPr/>
                    <a:lstStyle/>
                    <a:p>
                      <a:pPr algn="ctr" fontAlgn="b"/>
                      <a:r>
                        <a:rPr lang="en-US" sz="1200" b="0" i="0" u="none" strike="noStrike">
                          <a:solidFill>
                            <a:srgbClr val="000000"/>
                          </a:solidFill>
                          <a:effectLst/>
                          <a:latin typeface="Calibri"/>
                        </a:rPr>
                        <a:t>0.88</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a:solidFill>
                            <a:srgbClr val="000000"/>
                          </a:solidFill>
                          <a:effectLst/>
                          <a:latin typeface="Calibri"/>
                        </a:rPr>
                        <a:t>1.564</a:t>
                      </a:r>
                    </a:p>
                  </a:txBody>
                  <a:tcPr marL="9525" marR="9525" marT="9525" marB="0" anchor="b"/>
                </a:tc>
                <a:tc>
                  <a:txBody>
                    <a:bodyPr/>
                    <a:lstStyle/>
                    <a:p>
                      <a:pPr algn="ctr" fontAlgn="b"/>
                      <a:r>
                        <a:rPr lang="en-US" sz="1200" b="0" i="0" u="none" strike="noStrike">
                          <a:solidFill>
                            <a:srgbClr val="000000"/>
                          </a:solidFill>
                          <a:effectLst/>
                          <a:latin typeface="Calibri"/>
                        </a:rPr>
                        <a:t>0.327</a:t>
                      </a:r>
                    </a:p>
                  </a:txBody>
                  <a:tcPr marL="9525" marR="9525" marT="9525" marB="0" anchor="b"/>
                </a:tc>
                <a:tc>
                  <a:txBody>
                    <a:bodyPr/>
                    <a:lstStyle/>
                    <a:p>
                      <a:pPr algn="ctr" fontAlgn="b"/>
                      <a:r>
                        <a:rPr lang="en-US" sz="1200" b="0" i="0" u="none" strike="noStrike" dirty="0">
                          <a:solidFill>
                            <a:srgbClr val="000000"/>
                          </a:solidFill>
                          <a:effectLst/>
                          <a:latin typeface="Calibri"/>
                        </a:rPr>
                        <a:t>2.393</a:t>
                      </a:r>
                    </a:p>
                  </a:txBody>
                  <a:tcPr marL="9525" marR="9525" marT="9525" marB="0" anchor="b"/>
                </a:tc>
                <a:tc>
                  <a:txBody>
                    <a:bodyPr/>
                    <a:lstStyle/>
                    <a:p>
                      <a:pPr algn="ctr" fontAlgn="b"/>
                      <a:r>
                        <a:rPr lang="en-US" sz="1200" b="0" i="0" u="none" strike="noStrike" dirty="0">
                          <a:solidFill>
                            <a:srgbClr val="000000"/>
                          </a:solidFill>
                          <a:effectLst/>
                          <a:latin typeface="Calibri"/>
                        </a:rPr>
                        <a:t>0.127</a:t>
                      </a:r>
                    </a:p>
                  </a:txBody>
                  <a:tcPr marL="9525" marR="9525" marT="9525" marB="0" anchor="b"/>
                </a:tc>
              </a:tr>
              <a:tr h="194875">
                <a:tc>
                  <a:txBody>
                    <a:bodyPr/>
                    <a:lstStyle/>
                    <a:p>
                      <a:pPr algn="ctr" fontAlgn="b"/>
                      <a:r>
                        <a:rPr lang="en-US" sz="1200" b="0" i="0" u="none" strike="noStrike">
                          <a:solidFill>
                            <a:srgbClr val="000000"/>
                          </a:solidFill>
                          <a:effectLst/>
                          <a:latin typeface="Calibri"/>
                        </a:rPr>
                        <a:t>OSCC4</a:t>
                      </a:r>
                    </a:p>
                  </a:txBody>
                  <a:tcPr marL="9525" marR="9525" marT="9525" marB="0" anchor="b"/>
                </a:tc>
                <a:tc>
                  <a:txBody>
                    <a:bodyPr/>
                    <a:lstStyle/>
                    <a:p>
                      <a:pPr algn="ctr" fontAlgn="b"/>
                      <a:r>
                        <a:rPr lang="en-US" sz="1200" b="0" i="0" u="none" strike="noStrike">
                          <a:solidFill>
                            <a:srgbClr val="000000"/>
                          </a:solidFill>
                          <a:effectLst/>
                          <a:latin typeface="Calibri"/>
                        </a:rPr>
                        <a:t>0.989</a:t>
                      </a:r>
                    </a:p>
                  </a:txBody>
                  <a:tcPr marL="9525" marR="9525" marT="9525" marB="0" anchor="b"/>
                </a:tc>
                <a:tc>
                  <a:txBody>
                    <a:bodyPr/>
                    <a:lstStyle/>
                    <a:p>
                      <a:pPr algn="ctr" fontAlgn="b"/>
                      <a:r>
                        <a:rPr lang="en-US" sz="1200" b="0" i="0" u="none" strike="noStrike">
                          <a:solidFill>
                            <a:srgbClr val="000000"/>
                          </a:solidFill>
                          <a:effectLst/>
                          <a:latin typeface="Calibri"/>
                        </a:rPr>
                        <a:t>0.147</a:t>
                      </a:r>
                    </a:p>
                  </a:txBody>
                  <a:tcPr marL="9525" marR="9525" marT="9525" marB="0" anchor="b"/>
                </a:tc>
                <a:tc>
                  <a:txBody>
                    <a:bodyPr/>
                    <a:lstStyle/>
                    <a:p>
                      <a:pPr algn="ctr" fontAlgn="b"/>
                      <a:r>
                        <a:rPr lang="en-US" sz="1200" b="0" i="0" u="none" strike="noStrike">
                          <a:solidFill>
                            <a:srgbClr val="000000"/>
                          </a:solidFill>
                          <a:effectLst/>
                          <a:latin typeface="Calibri"/>
                        </a:rPr>
                        <a:t>1.848</a:t>
                      </a:r>
                    </a:p>
                  </a:txBody>
                  <a:tcPr marL="9525" marR="9525" marT="9525" marB="0" anchor="b"/>
                </a:tc>
                <a:tc>
                  <a:txBody>
                    <a:bodyPr/>
                    <a:lstStyle/>
                    <a:p>
                      <a:pPr algn="ctr" fontAlgn="b"/>
                      <a:r>
                        <a:rPr lang="en-US" sz="1200" b="0" i="0" u="none" strike="noStrike">
                          <a:solidFill>
                            <a:srgbClr val="000000"/>
                          </a:solidFill>
                          <a:effectLst/>
                          <a:latin typeface="Calibri"/>
                        </a:rPr>
                        <a:t>0.179</a:t>
                      </a:r>
                    </a:p>
                  </a:txBody>
                  <a:tcPr marL="9525" marR="9525" marT="9525" marB="0" anchor="b"/>
                </a:tc>
                <a:tc>
                  <a:txBody>
                    <a:bodyPr/>
                    <a:lstStyle/>
                    <a:p>
                      <a:pPr algn="ctr" fontAlgn="b"/>
                      <a:r>
                        <a:rPr lang="en-US" sz="1200" b="0" i="0" u="none" strike="noStrike" dirty="0">
                          <a:solidFill>
                            <a:srgbClr val="000000"/>
                          </a:solidFill>
                          <a:effectLst/>
                          <a:latin typeface="Calibri"/>
                        </a:rPr>
                        <a:t>2.613</a:t>
                      </a:r>
                    </a:p>
                  </a:txBody>
                  <a:tcPr marL="9525" marR="9525" marT="9525" marB="0" anchor="b"/>
                </a:tc>
                <a:tc>
                  <a:txBody>
                    <a:bodyPr/>
                    <a:lstStyle/>
                    <a:p>
                      <a:pPr algn="ctr" fontAlgn="b"/>
                      <a:r>
                        <a:rPr lang="en-US" sz="1200" b="0" i="0" u="none" strike="noStrike">
                          <a:solidFill>
                            <a:srgbClr val="000000"/>
                          </a:solidFill>
                          <a:effectLst/>
                          <a:latin typeface="Calibri"/>
                        </a:rPr>
                        <a:t>0.442</a:t>
                      </a:r>
                    </a:p>
                  </a:txBody>
                  <a:tcPr marL="9525" marR="9525" marT="9525" marB="0" anchor="b"/>
                </a:tc>
              </a:tr>
              <a:tr h="194875">
                <a:tc>
                  <a:txBody>
                    <a:bodyPr/>
                    <a:lstStyle/>
                    <a:p>
                      <a:pPr algn="ctr" fontAlgn="b"/>
                      <a:r>
                        <a:rPr lang="en-US" sz="1200" b="0" i="0" u="none" strike="noStrike">
                          <a:solidFill>
                            <a:srgbClr val="000000"/>
                          </a:solidFill>
                          <a:effectLst/>
                          <a:latin typeface="Calibri"/>
                        </a:rPr>
                        <a:t>OSCC5</a:t>
                      </a:r>
                    </a:p>
                  </a:txBody>
                  <a:tcPr marL="9525" marR="9525" marT="9525" marB="0" anchor="b"/>
                </a:tc>
                <a:tc>
                  <a:txBody>
                    <a:bodyPr/>
                    <a:lstStyle/>
                    <a:p>
                      <a:pPr algn="ctr" fontAlgn="b"/>
                      <a:r>
                        <a:rPr lang="en-US" sz="1200" b="0" i="0" u="none" strike="noStrike">
                          <a:solidFill>
                            <a:srgbClr val="000000"/>
                          </a:solidFill>
                          <a:effectLst/>
                          <a:latin typeface="Calibri"/>
                        </a:rPr>
                        <a:t>0.991</a:t>
                      </a:r>
                    </a:p>
                  </a:txBody>
                  <a:tcPr marL="9525" marR="9525" marT="9525" marB="0" anchor="b"/>
                </a:tc>
                <a:tc>
                  <a:txBody>
                    <a:bodyPr/>
                    <a:lstStyle/>
                    <a:p>
                      <a:pPr algn="ctr" fontAlgn="b"/>
                      <a:r>
                        <a:rPr lang="en-US" sz="1200" b="0" i="0" u="none" strike="noStrike">
                          <a:solidFill>
                            <a:srgbClr val="000000"/>
                          </a:solidFill>
                          <a:effectLst/>
                          <a:latin typeface="Calibri"/>
                        </a:rPr>
                        <a:t>0.091</a:t>
                      </a:r>
                    </a:p>
                  </a:txBody>
                  <a:tcPr marL="9525" marR="9525" marT="9525" marB="0" anchor="b"/>
                </a:tc>
                <a:tc>
                  <a:txBody>
                    <a:bodyPr/>
                    <a:lstStyle/>
                    <a:p>
                      <a:pPr algn="ctr" fontAlgn="b"/>
                      <a:r>
                        <a:rPr lang="en-US" sz="1200" b="0" i="0" u="none" strike="noStrike">
                          <a:solidFill>
                            <a:srgbClr val="000000"/>
                          </a:solidFill>
                          <a:effectLst/>
                          <a:latin typeface="Calibri"/>
                        </a:rPr>
                        <a:t>1.596</a:t>
                      </a:r>
                    </a:p>
                  </a:txBody>
                  <a:tcPr marL="9525" marR="9525" marT="9525" marB="0" anchor="b"/>
                </a:tc>
                <a:tc>
                  <a:txBody>
                    <a:bodyPr/>
                    <a:lstStyle/>
                    <a:p>
                      <a:pPr algn="ctr" fontAlgn="b"/>
                      <a:r>
                        <a:rPr lang="en-US" sz="1200" b="0" i="0" u="none" strike="noStrike">
                          <a:solidFill>
                            <a:srgbClr val="000000"/>
                          </a:solidFill>
                          <a:effectLst/>
                          <a:latin typeface="Calibri"/>
                        </a:rPr>
                        <a:t>0.123</a:t>
                      </a:r>
                    </a:p>
                  </a:txBody>
                  <a:tcPr marL="9525" marR="9525" marT="9525" marB="0" anchor="b"/>
                </a:tc>
                <a:tc>
                  <a:txBody>
                    <a:bodyPr/>
                    <a:lstStyle/>
                    <a:p>
                      <a:pPr algn="ctr" fontAlgn="b"/>
                      <a:r>
                        <a:rPr lang="en-US" sz="1200" b="0" i="0" u="none" strike="noStrike" dirty="0">
                          <a:solidFill>
                            <a:srgbClr val="000000"/>
                          </a:solidFill>
                          <a:effectLst/>
                          <a:latin typeface="Calibri"/>
                        </a:rPr>
                        <a:t>2.772</a:t>
                      </a:r>
                    </a:p>
                  </a:txBody>
                  <a:tcPr marL="9525" marR="9525" marT="9525" marB="0" anchor="b"/>
                </a:tc>
                <a:tc>
                  <a:txBody>
                    <a:bodyPr/>
                    <a:lstStyle/>
                    <a:p>
                      <a:pPr algn="ctr" fontAlgn="b"/>
                      <a:r>
                        <a:rPr lang="en-US" sz="1200" b="0" i="0" u="none" strike="noStrike" dirty="0">
                          <a:solidFill>
                            <a:srgbClr val="000000"/>
                          </a:solidFill>
                          <a:effectLst/>
                          <a:latin typeface="Calibri"/>
                        </a:rPr>
                        <a:t>0.396</a:t>
                      </a:r>
                    </a:p>
                  </a:txBody>
                  <a:tcPr marL="9525" marR="9525" marT="9525" marB="0" anchor="b"/>
                </a:tc>
              </a:tr>
              <a:tr h="194875">
                <a:tc>
                  <a:txBody>
                    <a:bodyPr/>
                    <a:lstStyle/>
                    <a:p>
                      <a:pPr algn="ctr" fontAlgn="b"/>
                      <a:r>
                        <a:rPr lang="en-US" sz="1200" b="0" i="0" u="none" strike="noStrike">
                          <a:solidFill>
                            <a:srgbClr val="000000"/>
                          </a:solidFill>
                          <a:effectLst/>
                          <a:latin typeface="Calibri"/>
                        </a:rPr>
                        <a:t>OSCC6</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1.855</a:t>
                      </a:r>
                    </a:p>
                  </a:txBody>
                  <a:tcPr marL="9525" marR="9525" marT="9525" marB="0" anchor="b"/>
                </a:tc>
                <a:tc>
                  <a:txBody>
                    <a:bodyPr/>
                    <a:lstStyle/>
                    <a:p>
                      <a:pPr algn="ctr" fontAlgn="b"/>
                      <a:r>
                        <a:rPr lang="en-US" sz="1200" b="0" i="0" u="none" strike="noStrike">
                          <a:solidFill>
                            <a:srgbClr val="000000"/>
                          </a:solidFill>
                          <a:effectLst/>
                          <a:latin typeface="Calibri"/>
                        </a:rPr>
                        <a:t>0.299</a:t>
                      </a:r>
                    </a:p>
                  </a:txBody>
                  <a:tcPr marL="9525" marR="9525" marT="9525" marB="0" anchor="b"/>
                </a:tc>
                <a:tc>
                  <a:txBody>
                    <a:bodyPr/>
                    <a:lstStyle/>
                    <a:p>
                      <a:pPr algn="ctr" fontAlgn="b"/>
                      <a:r>
                        <a:rPr lang="en-US" sz="1200" b="0" i="0" u="none" strike="noStrike">
                          <a:solidFill>
                            <a:srgbClr val="000000"/>
                          </a:solidFill>
                          <a:effectLst/>
                          <a:latin typeface="Calibri"/>
                        </a:rPr>
                        <a:t>2.441</a:t>
                      </a:r>
                    </a:p>
                  </a:txBody>
                  <a:tcPr marL="9525" marR="9525" marT="9525" marB="0" anchor="b"/>
                </a:tc>
                <a:tc>
                  <a:txBody>
                    <a:bodyPr/>
                    <a:lstStyle/>
                    <a:p>
                      <a:pPr algn="ctr" fontAlgn="b"/>
                      <a:r>
                        <a:rPr lang="en-US" sz="1200" b="0" i="0" u="none" strike="noStrike" dirty="0">
                          <a:solidFill>
                            <a:srgbClr val="000000"/>
                          </a:solidFill>
                          <a:effectLst/>
                          <a:latin typeface="Calibri"/>
                        </a:rPr>
                        <a:t>0.233</a:t>
                      </a:r>
                    </a:p>
                  </a:txBody>
                  <a:tcPr marL="9525" marR="9525" marT="9525" marB="0" anchor="b"/>
                </a:tc>
              </a:tr>
              <a:tr h="194875">
                <a:tc>
                  <a:txBody>
                    <a:bodyPr/>
                    <a:lstStyle/>
                    <a:p>
                      <a:pPr algn="ctr" fontAlgn="b"/>
                      <a:r>
                        <a:rPr lang="en-US" sz="1200" b="0" i="0" u="none" strike="noStrike">
                          <a:solidFill>
                            <a:srgbClr val="000000"/>
                          </a:solidFill>
                          <a:effectLst/>
                          <a:latin typeface="Calibri"/>
                        </a:rPr>
                        <a:t>OSCC7</a:t>
                      </a:r>
                    </a:p>
                  </a:txBody>
                  <a:tcPr marL="9525" marR="9525" marT="9525" marB="0" anchor="b"/>
                </a:tc>
                <a:tc>
                  <a:txBody>
                    <a:bodyPr/>
                    <a:lstStyle/>
                    <a:p>
                      <a:pPr algn="ctr" fontAlgn="b"/>
                      <a:r>
                        <a:rPr lang="en-US" sz="1200" b="0" i="0" u="none" strike="noStrike">
                          <a:solidFill>
                            <a:srgbClr val="000000"/>
                          </a:solidFill>
                          <a:effectLst/>
                          <a:latin typeface="Calibri"/>
                        </a:rPr>
                        <a:t>0.983</a:t>
                      </a:r>
                    </a:p>
                  </a:txBody>
                  <a:tcPr marL="9525" marR="9525" marT="9525" marB="0" anchor="b"/>
                </a:tc>
                <a:tc>
                  <a:txBody>
                    <a:bodyPr/>
                    <a:lstStyle/>
                    <a:p>
                      <a:pPr algn="ctr" fontAlgn="b"/>
                      <a:r>
                        <a:rPr lang="en-US" sz="1200" b="0" i="0" u="none" strike="noStrike">
                          <a:solidFill>
                            <a:srgbClr val="000000"/>
                          </a:solidFill>
                          <a:effectLst/>
                          <a:latin typeface="Calibri"/>
                        </a:rPr>
                        <a:t>0.099</a:t>
                      </a:r>
                    </a:p>
                  </a:txBody>
                  <a:tcPr marL="9525" marR="9525" marT="9525" marB="0" anchor="b"/>
                </a:tc>
                <a:tc>
                  <a:txBody>
                    <a:bodyPr/>
                    <a:lstStyle/>
                    <a:p>
                      <a:pPr algn="ctr" fontAlgn="b"/>
                      <a:r>
                        <a:rPr lang="en-US" sz="1200" b="0" i="0" u="none" strike="noStrike">
                          <a:solidFill>
                            <a:srgbClr val="000000"/>
                          </a:solidFill>
                          <a:effectLst/>
                          <a:latin typeface="Calibri"/>
                        </a:rPr>
                        <a:t>1.579</a:t>
                      </a:r>
                    </a:p>
                  </a:txBody>
                  <a:tcPr marL="9525" marR="9525" marT="9525" marB="0" anchor="b"/>
                </a:tc>
                <a:tc>
                  <a:txBody>
                    <a:bodyPr/>
                    <a:lstStyle/>
                    <a:p>
                      <a:pPr algn="ctr" fontAlgn="b"/>
                      <a:r>
                        <a:rPr lang="en-US" sz="1200" b="0" i="0" u="none" strike="noStrike">
                          <a:solidFill>
                            <a:srgbClr val="000000"/>
                          </a:solidFill>
                          <a:effectLst/>
                          <a:latin typeface="Calibri"/>
                        </a:rPr>
                        <a:t>0.148</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dirty="0">
                          <a:solidFill>
                            <a:srgbClr val="000000"/>
                          </a:solidFill>
                          <a:effectLst/>
                          <a:latin typeface="Calibri"/>
                        </a:rPr>
                        <a:t>0.265</a:t>
                      </a:r>
                    </a:p>
                  </a:txBody>
                  <a:tcPr marL="9525" marR="9525" marT="9525" marB="0" anchor="b"/>
                </a:tc>
              </a:tr>
              <a:tr h="194875">
                <a:tc>
                  <a:txBody>
                    <a:bodyPr/>
                    <a:lstStyle/>
                    <a:p>
                      <a:pPr algn="ctr" fontAlgn="b"/>
                      <a:r>
                        <a:rPr lang="en-US" sz="1200" b="0" i="0" u="none" strike="noStrike">
                          <a:solidFill>
                            <a:srgbClr val="000000"/>
                          </a:solidFill>
                          <a:effectLst/>
                          <a:latin typeface="Calibri"/>
                        </a:rPr>
                        <a:t>OSCC8</a:t>
                      </a:r>
                    </a:p>
                  </a:txBody>
                  <a:tcPr marL="9525" marR="9525" marT="9525" marB="0" anchor="b"/>
                </a:tc>
                <a:tc>
                  <a:txBody>
                    <a:bodyPr/>
                    <a:lstStyle/>
                    <a:p>
                      <a:pPr algn="ctr" fontAlgn="b"/>
                      <a:r>
                        <a:rPr lang="en-US" sz="1200" b="0" i="0" u="none" strike="noStrike">
                          <a:solidFill>
                            <a:srgbClr val="000000"/>
                          </a:solidFill>
                          <a:effectLst/>
                          <a:latin typeface="Calibri"/>
                        </a:rPr>
                        <a:t>0.871</a:t>
                      </a:r>
                    </a:p>
                  </a:txBody>
                  <a:tcPr marL="9525" marR="9525" marT="9525" marB="0" anchor="b"/>
                </a:tc>
                <a:tc>
                  <a:txBody>
                    <a:bodyPr/>
                    <a:lstStyle/>
                    <a:p>
                      <a:pPr algn="ctr" fontAlgn="b"/>
                      <a:r>
                        <a:rPr lang="en-US" sz="1200" b="0" i="0" u="none" strike="noStrike">
                          <a:solidFill>
                            <a:srgbClr val="000000"/>
                          </a:solidFill>
                          <a:effectLst/>
                          <a:latin typeface="Calibri"/>
                        </a:rPr>
                        <a:t>0.211</a:t>
                      </a:r>
                    </a:p>
                  </a:txBody>
                  <a:tcPr marL="9525" marR="9525" marT="9525" marB="0" anchor="b"/>
                </a:tc>
                <a:tc>
                  <a:txBody>
                    <a:bodyPr/>
                    <a:lstStyle/>
                    <a:p>
                      <a:pPr algn="ctr" fontAlgn="b"/>
                      <a:r>
                        <a:rPr lang="en-US" sz="1200" b="0" i="0" u="none" strike="noStrike">
                          <a:solidFill>
                            <a:srgbClr val="000000"/>
                          </a:solidFill>
                          <a:effectLst/>
                          <a:latin typeface="Calibri"/>
                        </a:rPr>
                        <a:t>1.402</a:t>
                      </a:r>
                    </a:p>
                  </a:txBody>
                  <a:tcPr marL="9525" marR="9525" marT="9525" marB="0" anchor="b"/>
                </a:tc>
                <a:tc>
                  <a:txBody>
                    <a:bodyPr/>
                    <a:lstStyle/>
                    <a:p>
                      <a:pPr algn="ctr" fontAlgn="b"/>
                      <a:r>
                        <a:rPr lang="en-US" sz="1200" b="0" i="0" u="none" strike="noStrike">
                          <a:solidFill>
                            <a:srgbClr val="000000"/>
                          </a:solidFill>
                          <a:effectLst/>
                          <a:latin typeface="Calibri"/>
                        </a:rPr>
                        <a:t>0.121</a:t>
                      </a:r>
                    </a:p>
                  </a:txBody>
                  <a:tcPr marL="9525" marR="9525" marT="9525" marB="0" anchor="b"/>
                </a:tc>
                <a:tc>
                  <a:txBody>
                    <a:bodyPr/>
                    <a:lstStyle/>
                    <a:p>
                      <a:pPr algn="ctr" fontAlgn="b"/>
                      <a:r>
                        <a:rPr lang="en-US" sz="1200" b="0" i="0" u="none" strike="noStrike">
                          <a:solidFill>
                            <a:srgbClr val="000000"/>
                          </a:solidFill>
                          <a:effectLst/>
                          <a:latin typeface="Calibri"/>
                        </a:rPr>
                        <a:t>2.743</a:t>
                      </a:r>
                    </a:p>
                  </a:txBody>
                  <a:tcPr marL="9525" marR="9525" marT="9525" marB="0" anchor="b"/>
                </a:tc>
                <a:tc>
                  <a:txBody>
                    <a:bodyPr/>
                    <a:lstStyle/>
                    <a:p>
                      <a:pPr algn="ctr" fontAlgn="b"/>
                      <a:r>
                        <a:rPr lang="en-US" sz="1200" b="0" i="0" u="none" strike="noStrike" dirty="0">
                          <a:solidFill>
                            <a:srgbClr val="000000"/>
                          </a:solidFill>
                          <a:effectLst/>
                          <a:latin typeface="Calibri"/>
                        </a:rPr>
                        <a:t>0.263</a:t>
                      </a:r>
                    </a:p>
                  </a:txBody>
                  <a:tcPr marL="9525" marR="9525" marT="9525" marB="0" anchor="b"/>
                </a:tc>
              </a:tr>
              <a:tr h="194875">
                <a:tc>
                  <a:txBody>
                    <a:bodyPr/>
                    <a:lstStyle/>
                    <a:p>
                      <a:pPr algn="ctr" fontAlgn="b"/>
                      <a:r>
                        <a:rPr lang="en-US" sz="1200" b="0" i="0" u="none" strike="noStrike">
                          <a:solidFill>
                            <a:srgbClr val="000000"/>
                          </a:solidFill>
                          <a:effectLst/>
                          <a:latin typeface="Calibri"/>
                        </a:rPr>
                        <a:t>OSCC9</a:t>
                      </a:r>
                    </a:p>
                  </a:txBody>
                  <a:tcPr marL="9525" marR="9525" marT="9525" marB="0" anchor="b"/>
                </a:tc>
                <a:tc>
                  <a:txBody>
                    <a:bodyPr/>
                    <a:lstStyle/>
                    <a:p>
                      <a:pPr algn="ctr" fontAlgn="b"/>
                      <a:r>
                        <a:rPr lang="en-US" sz="1200" b="0" i="0" u="none" strike="noStrike">
                          <a:solidFill>
                            <a:srgbClr val="000000"/>
                          </a:solidFill>
                          <a:effectLst/>
                          <a:latin typeface="Calibri"/>
                        </a:rPr>
                        <a:t>0.884</a:t>
                      </a:r>
                    </a:p>
                  </a:txBody>
                  <a:tcPr marL="9525" marR="9525" marT="9525" marB="0" anchor="b"/>
                </a:tc>
                <a:tc>
                  <a:txBody>
                    <a:bodyPr/>
                    <a:lstStyle/>
                    <a:p>
                      <a:pPr algn="ctr" fontAlgn="b"/>
                      <a:r>
                        <a:rPr lang="en-US" sz="1200" b="0" i="0" u="none" strike="noStrike">
                          <a:solidFill>
                            <a:srgbClr val="000000"/>
                          </a:solidFill>
                          <a:effectLst/>
                          <a:latin typeface="Calibri"/>
                        </a:rPr>
                        <a:t>0.104</a:t>
                      </a:r>
                    </a:p>
                  </a:txBody>
                  <a:tcPr marL="9525" marR="9525" marT="9525" marB="0" anchor="b"/>
                </a:tc>
                <a:tc>
                  <a:txBody>
                    <a:bodyPr/>
                    <a:lstStyle/>
                    <a:p>
                      <a:pPr algn="ctr" fontAlgn="b"/>
                      <a:r>
                        <a:rPr lang="en-US" sz="1200" b="0" i="0" u="none" strike="noStrike">
                          <a:solidFill>
                            <a:srgbClr val="000000"/>
                          </a:solidFill>
                          <a:effectLst/>
                          <a:latin typeface="Calibri"/>
                        </a:rPr>
                        <a:t>1.694</a:t>
                      </a:r>
                    </a:p>
                  </a:txBody>
                  <a:tcPr marL="9525" marR="9525" marT="9525" marB="0" anchor="b"/>
                </a:tc>
                <a:tc>
                  <a:txBody>
                    <a:bodyPr/>
                    <a:lstStyle/>
                    <a:p>
                      <a:pPr algn="ctr" fontAlgn="b"/>
                      <a:r>
                        <a:rPr lang="en-US" sz="1200" b="0" i="0" u="none" strike="noStrike">
                          <a:solidFill>
                            <a:srgbClr val="000000"/>
                          </a:solidFill>
                          <a:effectLst/>
                          <a:latin typeface="Calibri"/>
                        </a:rPr>
                        <a:t>0.225</a:t>
                      </a:r>
                    </a:p>
                  </a:txBody>
                  <a:tcPr marL="9525" marR="9525" marT="9525" marB="0" anchor="b"/>
                </a:tc>
                <a:tc>
                  <a:txBody>
                    <a:bodyPr/>
                    <a:lstStyle/>
                    <a:p>
                      <a:pPr algn="ctr" fontAlgn="b"/>
                      <a:r>
                        <a:rPr lang="en-US" sz="1200" b="0" i="0" u="none" strike="noStrike">
                          <a:solidFill>
                            <a:srgbClr val="000000"/>
                          </a:solidFill>
                          <a:effectLst/>
                          <a:latin typeface="Calibri"/>
                        </a:rPr>
                        <a:t>2.605</a:t>
                      </a:r>
                    </a:p>
                  </a:txBody>
                  <a:tcPr marL="9525" marR="9525" marT="9525" marB="0" anchor="b"/>
                </a:tc>
                <a:tc>
                  <a:txBody>
                    <a:bodyPr/>
                    <a:lstStyle/>
                    <a:p>
                      <a:pPr algn="ctr" fontAlgn="b"/>
                      <a:r>
                        <a:rPr lang="en-US" sz="1200" b="0" i="0" u="none" strike="noStrike" dirty="0">
                          <a:solidFill>
                            <a:srgbClr val="000000"/>
                          </a:solidFill>
                          <a:effectLst/>
                          <a:latin typeface="Calibri"/>
                        </a:rPr>
                        <a:t>0.238</a:t>
                      </a:r>
                    </a:p>
                  </a:txBody>
                  <a:tcPr marL="9525" marR="9525" marT="9525" marB="0" anchor="b"/>
                </a:tc>
              </a:tr>
            </a:tbl>
          </a:graphicData>
        </a:graphic>
      </p:graphicFrame>
    </p:spTree>
    <p:extLst>
      <p:ext uri="{BB962C8B-B14F-4D97-AF65-F5344CB8AC3E}">
        <p14:creationId xmlns:p14="http://schemas.microsoft.com/office/powerpoint/2010/main" val="4166929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723900"/>
            <a:ext cx="71437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294" y="77569"/>
            <a:ext cx="8619411" cy="646331"/>
          </a:xfrm>
          <a:prstGeom prst="rect">
            <a:avLst/>
          </a:prstGeom>
          <a:noFill/>
        </p:spPr>
        <p:txBody>
          <a:bodyPr wrap="none" rtlCol="0">
            <a:spAutoFit/>
          </a:bodyPr>
          <a:lstStyle/>
          <a:p>
            <a:r>
              <a:rPr lang="en-US" b="1" dirty="0"/>
              <a:t>Photomicrograph of moderately well differentiated OSCC showing large tumor nucleus </a:t>
            </a:r>
            <a:endParaRPr lang="en-US" b="1" dirty="0" smtClean="0"/>
          </a:p>
          <a:p>
            <a:r>
              <a:rPr lang="en-US" b="1" dirty="0" smtClean="0"/>
              <a:t>with </a:t>
            </a:r>
            <a:r>
              <a:rPr lang="en-US" b="1" dirty="0"/>
              <a:t>multiple prominent nucleoli (blue arrow) and abnormal mitotic figure (black arrow)</a:t>
            </a:r>
            <a:endParaRPr lang="en-US" dirty="0"/>
          </a:p>
        </p:txBody>
      </p:sp>
      <p:sp>
        <p:nvSpPr>
          <p:cNvPr id="3" name="TextBox 2"/>
          <p:cNvSpPr txBox="1"/>
          <p:nvPr/>
        </p:nvSpPr>
        <p:spPr>
          <a:xfrm>
            <a:off x="796611" y="6138606"/>
            <a:ext cx="7547194" cy="646331"/>
          </a:xfrm>
          <a:prstGeom prst="rect">
            <a:avLst/>
          </a:prstGeom>
          <a:noFill/>
        </p:spPr>
        <p:txBody>
          <a:bodyPr wrap="none" rtlCol="0">
            <a:spAutoFit/>
          </a:bodyPr>
          <a:lstStyle/>
          <a:p>
            <a:r>
              <a:rPr lang="en-US" dirty="0" smtClean="0"/>
              <a:t>DB </a:t>
            </a:r>
            <a:r>
              <a:rPr lang="en-US" dirty="0" err="1" smtClean="0"/>
              <a:t>Nandini</a:t>
            </a:r>
            <a:r>
              <a:rPr lang="en-US" dirty="0" smtClean="0"/>
              <a:t> and RV </a:t>
            </a:r>
            <a:r>
              <a:rPr lang="en-US" dirty="0" err="1" smtClean="0"/>
              <a:t>Subramanyam</a:t>
            </a:r>
            <a:r>
              <a:rPr lang="en-US" dirty="0"/>
              <a:t>, 2011, Nuclear features in oral </a:t>
            </a:r>
            <a:r>
              <a:rPr lang="en-US" dirty="0" smtClean="0"/>
              <a:t>squamous</a:t>
            </a:r>
          </a:p>
          <a:p>
            <a:r>
              <a:rPr lang="en-US" dirty="0" smtClean="0"/>
              <a:t> </a:t>
            </a:r>
            <a:r>
              <a:rPr lang="en-US" dirty="0"/>
              <a:t>cell carcinoma: A computer-assisted microscopic </a:t>
            </a:r>
            <a:r>
              <a:rPr lang="en-US" dirty="0" smtClean="0"/>
              <a:t>study, V.15:2, 177-181,JOMFP</a:t>
            </a:r>
            <a:endParaRPr lang="en-US" dirty="0"/>
          </a:p>
        </p:txBody>
      </p:sp>
    </p:spTree>
    <p:extLst>
      <p:ext uri="{BB962C8B-B14F-4D97-AF65-F5344CB8AC3E}">
        <p14:creationId xmlns:p14="http://schemas.microsoft.com/office/powerpoint/2010/main" val="3153764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for Liu Yao's exfoliated cell project, you may show what you have done for Liu Yao's current paper, what you plan to do if we put many other parameters of exfoliated cells (DI value, cell size, ...) and potentially new parameters (DNA methylation, gene mutation...) into data analysis in the future. Also you may paint a picture of a complete service of oral exfoliated cells starting from samples collection, sample analysis, data acquisition, data analysis, recommendation of further lab analysis, recommendation of clinical follow-up and therapy, ... Our goal is the feed them a vision that we and they can work continuously for &gt;10 years.</a:t>
            </a:r>
          </a:p>
        </p:txBody>
      </p:sp>
    </p:spTree>
    <p:extLst>
      <p:ext uri="{BB962C8B-B14F-4D97-AF65-F5344CB8AC3E}">
        <p14:creationId xmlns:p14="http://schemas.microsoft.com/office/powerpoint/2010/main" val="168524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Understanding and unveiling the biological mechanism of oral squamous cell carcinoma</a:t>
            </a:r>
          </a:p>
          <a:p>
            <a:r>
              <a:rPr lang="en-US" dirty="0" smtClean="0"/>
              <a:t>Leveraging nuclei stain imaging technology (</a:t>
            </a:r>
            <a:r>
              <a:rPr lang="en-US" dirty="0" err="1" smtClean="0"/>
              <a:t>Feulgen</a:t>
            </a:r>
            <a:r>
              <a:rPr lang="en-US" dirty="0" smtClean="0"/>
              <a:t> staining)</a:t>
            </a:r>
          </a:p>
          <a:p>
            <a:r>
              <a:rPr lang="en-US" dirty="0" smtClean="0"/>
              <a:t>Extracting the determining digitized information</a:t>
            </a:r>
          </a:p>
          <a:p>
            <a:r>
              <a:rPr lang="en-US" dirty="0" smtClean="0"/>
              <a:t>Developing data processing protocol</a:t>
            </a:r>
          </a:p>
          <a:p>
            <a:r>
              <a:rPr lang="en-US" dirty="0" smtClean="0"/>
              <a:t>Building predicting model for detecting abnormal cell dividing – cancer diagnosis</a:t>
            </a:r>
          </a:p>
          <a:p>
            <a:r>
              <a:rPr lang="en-US" dirty="0" smtClean="0"/>
              <a:t>Establishing the standard for oral cancer early diagnosis</a:t>
            </a:r>
            <a:endParaRPr lang="en-US" dirty="0"/>
          </a:p>
        </p:txBody>
      </p:sp>
    </p:spTree>
    <p:extLst>
      <p:ext uri="{BB962C8B-B14F-4D97-AF65-F5344CB8AC3E}">
        <p14:creationId xmlns:p14="http://schemas.microsoft.com/office/powerpoint/2010/main" val="242234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542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51062" y="989700"/>
            <a:ext cx="6863385" cy="4970036"/>
            <a:chOff x="1645920" y="1602889"/>
            <a:chExt cx="2431227" cy="1857149"/>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75517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trial – step one</a:t>
            </a:r>
            <a:endParaRPr lang="en-US" dirty="0"/>
          </a:p>
        </p:txBody>
      </p:sp>
      <p:sp>
        <p:nvSpPr>
          <p:cNvPr id="3" name="Content Placeholder 2"/>
          <p:cNvSpPr>
            <a:spLocks noGrp="1"/>
          </p:cNvSpPr>
          <p:nvPr>
            <p:ph idx="1"/>
          </p:nvPr>
        </p:nvSpPr>
        <p:spPr/>
        <p:txBody>
          <a:bodyPr/>
          <a:lstStyle/>
          <a:p>
            <a:r>
              <a:rPr lang="en-US" dirty="0" smtClean="0"/>
              <a:t>Three basic clusters of cell populations</a:t>
            </a:r>
          </a:p>
          <a:p>
            <a:pPr lvl="1"/>
            <a:r>
              <a:rPr lang="en-US" dirty="0" smtClean="0"/>
              <a:t>D.I. value: 0.9 – 1.249</a:t>
            </a:r>
          </a:p>
          <a:p>
            <a:pPr lvl="1"/>
            <a:r>
              <a:rPr lang="en-US" dirty="0" smtClean="0"/>
              <a:t>D.I. value: 1.250 – 2.299</a:t>
            </a:r>
          </a:p>
          <a:p>
            <a:pPr lvl="1"/>
            <a:r>
              <a:rPr lang="en-US" dirty="0" smtClean="0"/>
              <a:t>D.I. value: &gt; 2.300</a:t>
            </a:r>
          </a:p>
          <a:p>
            <a:r>
              <a:rPr lang="en-US" dirty="0" smtClean="0"/>
              <a:t>Assuming equal C.V. across three populations, and estimated from “normal sample”: </a:t>
            </a:r>
          </a:p>
          <a:p>
            <a:r>
              <a:rPr lang="en-US" dirty="0" smtClean="0"/>
              <a:t>Three means: 1.001, 2.002, 3.003</a:t>
            </a:r>
          </a:p>
          <a:p>
            <a:endParaRPr lang="en-US" dirty="0" smtClean="0"/>
          </a:p>
        </p:txBody>
      </p:sp>
    </p:spTree>
    <p:extLst>
      <p:ext uri="{BB962C8B-B14F-4D97-AF65-F5344CB8AC3E}">
        <p14:creationId xmlns:p14="http://schemas.microsoft.com/office/powerpoint/2010/main" val="1948602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506056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071719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hurdle</a:t>
            </a:r>
            <a:endParaRPr lang="en-US" dirty="0"/>
          </a:p>
        </p:txBody>
      </p:sp>
      <p:sp>
        <p:nvSpPr>
          <p:cNvPr id="3" name="Content Placeholder 2"/>
          <p:cNvSpPr>
            <a:spLocks noGrp="1"/>
          </p:cNvSpPr>
          <p:nvPr>
            <p:ph idx="1"/>
          </p:nvPr>
        </p:nvSpPr>
        <p:spPr/>
        <p:txBody>
          <a:bodyPr/>
          <a:lstStyle/>
          <a:p>
            <a:r>
              <a:rPr lang="en-US" dirty="0" smtClean="0"/>
              <a:t>Too much information from “normal” cluster</a:t>
            </a:r>
          </a:p>
          <a:p>
            <a:r>
              <a:rPr lang="en-US" dirty="0" smtClean="0"/>
              <a:t>Possible to detect the “mitotic” stage</a:t>
            </a:r>
          </a:p>
          <a:p>
            <a:r>
              <a:rPr lang="en-US" dirty="0" smtClean="0"/>
              <a:t>Impossible to detect “aneuploidy” stage</a:t>
            </a:r>
          </a:p>
          <a:p>
            <a:r>
              <a:rPr lang="en-US" dirty="0" smtClean="0"/>
              <a:t>Need to strip out the “normal” information first, but how?</a:t>
            </a:r>
          </a:p>
          <a:p>
            <a:pPr lvl="1"/>
            <a:r>
              <a:rPr lang="en-US" dirty="0" smtClean="0"/>
              <a:t>Don’t know</a:t>
            </a:r>
          </a:p>
          <a:p>
            <a:pPr lvl="1"/>
            <a:r>
              <a:rPr lang="en-US" dirty="0" smtClean="0"/>
              <a:t>Don’t know</a:t>
            </a:r>
          </a:p>
          <a:p>
            <a:pPr lvl="1"/>
            <a:r>
              <a:rPr lang="en-US" dirty="0" smtClean="0"/>
              <a:t>Don’t know</a:t>
            </a:r>
            <a:endParaRPr lang="en-US" dirty="0"/>
          </a:p>
        </p:txBody>
      </p:sp>
    </p:spTree>
    <p:extLst>
      <p:ext uri="{BB962C8B-B14F-4D97-AF65-F5344CB8AC3E}">
        <p14:creationId xmlns:p14="http://schemas.microsoft.com/office/powerpoint/2010/main" val="223906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effort and future 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sufficient summary statistics from ten of thousands cells (i.e. D.I. values)</a:t>
            </a:r>
          </a:p>
          <a:p>
            <a:r>
              <a:rPr lang="en-US" dirty="0" smtClean="0"/>
              <a:t>Evaluating the summary statistics</a:t>
            </a:r>
          </a:p>
          <a:p>
            <a:pPr lvl="1"/>
            <a:r>
              <a:rPr lang="en-US" dirty="0" smtClean="0"/>
              <a:t>Reflect the mixture of distribution</a:t>
            </a:r>
          </a:p>
          <a:p>
            <a:pPr lvl="1"/>
            <a:r>
              <a:rPr lang="en-US" dirty="0" smtClean="0"/>
              <a:t>Robust enough (enough information) to differentiation cell population</a:t>
            </a:r>
          </a:p>
          <a:p>
            <a:pPr lvl="1"/>
            <a:r>
              <a:rPr lang="en-US" dirty="0" smtClean="0"/>
              <a:t>Capture cell population characteristics</a:t>
            </a:r>
          </a:p>
          <a:p>
            <a:r>
              <a:rPr lang="en-US" dirty="0" smtClean="0"/>
              <a:t>Building the prediction model</a:t>
            </a:r>
          </a:p>
          <a:p>
            <a:pPr lvl="1"/>
            <a:r>
              <a:rPr lang="en-US" dirty="0" smtClean="0"/>
              <a:t>Assess model performance</a:t>
            </a:r>
          </a:p>
          <a:p>
            <a:pPr lvl="1"/>
            <a:r>
              <a:rPr lang="en-US" dirty="0" smtClean="0"/>
              <a:t>Provide accurate diagnosis guidance</a:t>
            </a:r>
          </a:p>
          <a:p>
            <a:pPr lvl="1"/>
            <a:r>
              <a:rPr lang="en-US" dirty="0" smtClean="0"/>
              <a:t>Constantly improve the model</a:t>
            </a:r>
            <a:endParaRPr lang="en-US" dirty="0"/>
          </a:p>
        </p:txBody>
      </p:sp>
    </p:spTree>
    <p:extLst>
      <p:ext uri="{BB962C8B-B14F-4D97-AF65-F5344CB8AC3E}">
        <p14:creationId xmlns:p14="http://schemas.microsoft.com/office/powerpoint/2010/main" val="42886787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16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59" y="188017"/>
            <a:ext cx="3561908" cy="290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2" y="3514039"/>
            <a:ext cx="3848926" cy="2939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955" y="92320"/>
            <a:ext cx="4013604" cy="316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925" y="3205843"/>
            <a:ext cx="3657600" cy="3652157"/>
          </a:xfrm>
          <a:prstGeom prst="rect">
            <a:avLst/>
          </a:prstGeom>
        </p:spPr>
      </p:pic>
      <p:sp>
        <p:nvSpPr>
          <p:cNvPr id="2" name="TextBox 1"/>
          <p:cNvSpPr txBox="1"/>
          <p:nvPr/>
        </p:nvSpPr>
        <p:spPr>
          <a:xfrm>
            <a:off x="3352800" y="3886200"/>
            <a:ext cx="1442635" cy="369332"/>
          </a:xfrm>
          <a:prstGeom prst="rect">
            <a:avLst/>
          </a:prstGeom>
          <a:noFill/>
        </p:spPr>
        <p:txBody>
          <a:bodyPr wrap="none" rtlCol="0">
            <a:spAutoFit/>
          </a:bodyPr>
          <a:lstStyle/>
          <a:p>
            <a:r>
              <a:rPr lang="en-US" dirty="0" smtClean="0"/>
              <a:t>Need fix here</a:t>
            </a:r>
            <a:endParaRPr lang="en-US" dirty="0"/>
          </a:p>
        </p:txBody>
      </p:sp>
    </p:spTree>
    <p:extLst>
      <p:ext uri="{BB962C8B-B14F-4D97-AF65-F5344CB8AC3E}">
        <p14:creationId xmlns:p14="http://schemas.microsoft.com/office/powerpoint/2010/main" val="1566594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894618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698274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8200397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1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challenges/objectives</a:t>
            </a:r>
            <a:endParaRPr lang="en-US" dirty="0"/>
          </a:p>
        </p:txBody>
      </p:sp>
      <p:sp>
        <p:nvSpPr>
          <p:cNvPr id="3" name="Content Placeholder 2"/>
          <p:cNvSpPr>
            <a:spLocks noGrp="1"/>
          </p:cNvSpPr>
          <p:nvPr>
            <p:ph idx="1"/>
          </p:nvPr>
        </p:nvSpPr>
        <p:spPr/>
        <p:txBody>
          <a:bodyPr/>
          <a:lstStyle/>
          <a:p>
            <a:r>
              <a:rPr lang="en-US" dirty="0" smtClean="0"/>
              <a:t>To alleviate the impact from the “normal” cell population</a:t>
            </a:r>
          </a:p>
          <a:p>
            <a:r>
              <a:rPr lang="en-US" dirty="0" smtClean="0"/>
              <a:t>Even, the replication cell population</a:t>
            </a:r>
          </a:p>
          <a:p>
            <a:r>
              <a:rPr lang="en-US" dirty="0"/>
              <a:t>To get the sufficient summarization of the data</a:t>
            </a:r>
          </a:p>
          <a:p>
            <a:r>
              <a:rPr lang="en-US" dirty="0" smtClean="0"/>
              <a:t>To pruning the predication model(s)</a:t>
            </a:r>
            <a:endParaRPr lang="en-US" dirty="0"/>
          </a:p>
        </p:txBody>
      </p:sp>
    </p:spTree>
    <p:extLst>
      <p:ext uri="{BB962C8B-B14F-4D97-AF65-F5344CB8AC3E}">
        <p14:creationId xmlns:p14="http://schemas.microsoft.com/office/powerpoint/2010/main" val="39597699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5232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smtClean="0"/>
              <a:t>Getting </a:t>
            </a:r>
            <a:r>
              <a:rPr lang="en-US" dirty="0"/>
              <a:t>the estimated probability density function for unknown random </a:t>
            </a:r>
            <a:r>
              <a:rPr lang="en-US" dirty="0" smtClean="0"/>
              <a:t>variable</a:t>
            </a:r>
          </a:p>
          <a:p>
            <a:endParaRPr lang="en-US" dirty="0"/>
          </a:p>
          <a:p>
            <a:endParaRPr lang="en-US" dirty="0" smtClean="0"/>
          </a:p>
          <a:p>
            <a:r>
              <a:rPr lang="en-US" dirty="0" smtClean="0"/>
              <a:t>Where K(.) is the kernel normally</a:t>
            </a:r>
          </a:p>
          <a:p>
            <a:pPr lvl="1"/>
            <a:r>
              <a:rPr lang="en-US" dirty="0" smtClean="0"/>
              <a:t>Uniform</a:t>
            </a:r>
          </a:p>
          <a:p>
            <a:pPr lvl="1"/>
            <a:r>
              <a:rPr lang="en-US" dirty="0" smtClean="0"/>
              <a:t>Triangular</a:t>
            </a:r>
          </a:p>
          <a:p>
            <a:pPr lvl="1"/>
            <a:r>
              <a:rPr lang="en-US" dirty="0" smtClean="0"/>
              <a:t>Normal</a:t>
            </a:r>
          </a:p>
          <a:p>
            <a:pPr lvl="1"/>
            <a:r>
              <a:rPr lang="en-US" dirty="0" smtClean="0"/>
              <a:t>Etc.</a:t>
            </a:r>
          </a:p>
          <a:p>
            <a:r>
              <a:rPr lang="en-US" dirty="0"/>
              <a:t>Standard normal was used as the kernel</a:t>
            </a:r>
          </a:p>
          <a:p>
            <a:r>
              <a:rPr lang="en-US" dirty="0" smtClean="0"/>
              <a:t>Smoothing approach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804219" y="2743200"/>
                <a:ext cx="4529510" cy="506870"/>
              </a:xfrm>
              <a:prstGeom prst="rect">
                <a:avLst/>
              </a:prstGeom>
              <a:noFill/>
            </p:spPr>
            <p:txBody>
              <a:bodyPr wrap="none" rtlCol="0">
                <a:spAutoFit/>
              </a:bodyPr>
              <a:lstStyle/>
              <a:p>
                <a14:m>
                  <m:oMath xmlns:m="http://schemas.openxmlformats.org/officeDocument/2006/math">
                    <m:acc>
                      <m:accPr>
                        <m:chr m:val="̂"/>
                        <m:ctrlPr>
                          <a:rPr lang="pt-BR" i="1" smtClean="0">
                            <a:latin typeface="Cambria Math"/>
                          </a:rPr>
                        </m:ctrlPr>
                      </m:accPr>
                      <m:e>
                        <m:sSub>
                          <m:sSubPr>
                            <m:ctrlPr>
                              <a:rPr lang="en-US" b="0" i="1" smtClean="0">
                                <a:latin typeface="Cambria Math"/>
                              </a:rPr>
                            </m:ctrlPr>
                          </m:sSubPr>
                          <m:e>
                            <m:r>
                              <a:rPr lang="en-US" b="0" i="1" smtClean="0">
                                <a:latin typeface="Cambria Math"/>
                              </a:rPr>
                              <m:t>𝑓</m:t>
                            </m:r>
                          </m:e>
                          <m:sub>
                            <m:r>
                              <a:rPr lang="en-US" b="0" i="1" smtClean="0">
                                <a:latin typeface="Cambria Math"/>
                              </a:rPr>
                              <m:t>h</m:t>
                            </m:r>
                          </m:sub>
                        </m:sSub>
                      </m:e>
                    </m:acc>
                    <m:d>
                      <m:dPr>
                        <m:ctrlPr>
                          <a:rPr lang="pt-BR" i="1" smtClean="0">
                            <a:latin typeface="Cambria Math"/>
                          </a:rPr>
                        </m:ctrlPr>
                      </m:dPr>
                      <m:e>
                        <m:r>
                          <a:rPr lang="pt-BR" i="1" smtClean="0">
                            <a:latin typeface="Cambria Math"/>
                          </a:rPr>
                          <m:t>𝑥</m:t>
                        </m:r>
                      </m:e>
                    </m:d>
                    <m:r>
                      <a:rPr lang="pt-BR" i="1" smtClean="0">
                        <a:latin typeface="Cambria Math"/>
                      </a:rPr>
                      <m:t>=</m:t>
                    </m:r>
                    <m:f>
                      <m:fPr>
                        <m:ctrlPr>
                          <a:rPr lang="pt-BR" i="1" smtClean="0">
                            <a:latin typeface="Cambria Math"/>
                          </a:rPr>
                        </m:ctrlPr>
                      </m:fPr>
                      <m:num>
                        <m:r>
                          <a:rPr lang="en-US" b="0" i="1" smtClean="0">
                            <a:latin typeface="Cambria Math"/>
                          </a:rPr>
                          <m:t>1</m:t>
                        </m:r>
                      </m:num>
                      <m:den>
                        <m:r>
                          <a:rPr lang="en-US" b="0" i="1" smtClean="0">
                            <a:latin typeface="Cambria Math"/>
                          </a:rPr>
                          <m:t>𝑛</m:t>
                        </m:r>
                      </m:den>
                    </m:f>
                    <m:nary>
                      <m:naryPr>
                        <m:chr m:val="∑"/>
                        <m:ctrlPr>
                          <a:rPr lang="pt-BR" i="1" smtClean="0">
                            <a:latin typeface="Cambria Math"/>
                          </a:rPr>
                        </m:ctrlPr>
                      </m:naryPr>
                      <m:sub>
                        <m:r>
                          <m:rPr>
                            <m:brk m:alnAt="23"/>
                          </m:rPr>
                          <a:rPr lang="en-US" b="0" i="1" smtClean="0">
                            <a:latin typeface="Cambria Math"/>
                          </a:rPr>
                          <m:t>𝑖</m:t>
                        </m:r>
                        <m:r>
                          <a:rPr lang="pt-BR" i="1" smtClean="0">
                            <a:latin typeface="Cambria Math"/>
                          </a:rPr>
                          <m:t>=1</m:t>
                        </m:r>
                      </m:sub>
                      <m:sup>
                        <m:r>
                          <a:rPr lang="en-US" b="0" i="1" smtClean="0">
                            <a:latin typeface="Cambria Math"/>
                          </a:rPr>
                          <m:t>𝑛</m:t>
                        </m:r>
                      </m:sup>
                      <m:e>
                        <m:sSub>
                          <m:sSubPr>
                            <m:ctrlPr>
                              <a:rPr lang="pt-BR" i="1" smtClean="0">
                                <a:latin typeface="Cambria Math"/>
                              </a:rPr>
                            </m:ctrlPr>
                          </m:sSubPr>
                          <m:e>
                            <m:r>
                              <a:rPr lang="en-US" b="0" i="1" smtClean="0">
                                <a:latin typeface="Cambria Math"/>
                              </a:rPr>
                              <m:t>𝐾</m:t>
                            </m:r>
                          </m:e>
                          <m:sub>
                            <m:r>
                              <a:rPr lang="en-US" b="0" i="1" smtClean="0">
                                <a:latin typeface="Cambria Math"/>
                              </a:rPr>
                              <m:t>h</m:t>
                            </m:r>
                          </m:sub>
                        </m:sSub>
                        <m:d>
                          <m:dPr>
                            <m:ctrlPr>
                              <a:rPr lang="pt-BR" i="1" smtClean="0">
                                <a:latin typeface="Cambria Math"/>
                              </a:rPr>
                            </m:ctrlPr>
                          </m:dPr>
                          <m:e>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e>
                        </m:d>
                      </m:e>
                    </m:nary>
                  </m:oMath>
                </a14:m>
                <a:r>
                  <a:rPr lang="en-US" dirty="0" smtClean="0"/>
                  <a:t>= </a:t>
                </a:r>
                <a14:m>
                  <m:oMath xmlns:m="http://schemas.openxmlformats.org/officeDocument/2006/math">
                    <m:f>
                      <m:fPr>
                        <m:ctrlPr>
                          <a:rPr lang="pt-BR" i="1">
                            <a:latin typeface="Cambria Math"/>
                          </a:rPr>
                        </m:ctrlPr>
                      </m:fPr>
                      <m:num>
                        <m:r>
                          <a:rPr lang="en-US" i="1">
                            <a:latin typeface="Cambria Math"/>
                          </a:rPr>
                          <m:t>1</m:t>
                        </m:r>
                      </m:num>
                      <m:den>
                        <m:r>
                          <a:rPr lang="en-US" i="1">
                            <a:latin typeface="Cambria Math"/>
                          </a:rPr>
                          <m:t>𝑛</m:t>
                        </m:r>
                        <m:r>
                          <a:rPr lang="en-US" b="0" i="1" smtClean="0">
                            <a:latin typeface="Cambria Math"/>
                          </a:rPr>
                          <m:t>h</m:t>
                        </m:r>
                      </m:den>
                    </m:f>
                    <m:nary>
                      <m:naryPr>
                        <m:chr m:val="∑"/>
                        <m:ctrlPr>
                          <a:rPr lang="pt-BR" i="1">
                            <a:latin typeface="Cambria Math"/>
                          </a:rPr>
                        </m:ctrlPr>
                      </m:naryPr>
                      <m:sub>
                        <m:r>
                          <m:rPr>
                            <m:brk m:alnAt="23"/>
                          </m:rPr>
                          <a:rPr lang="en-US" i="1">
                            <a:latin typeface="Cambria Math"/>
                          </a:rPr>
                          <m:t>𝑖</m:t>
                        </m:r>
                        <m:r>
                          <a:rPr lang="pt-BR" i="1">
                            <a:latin typeface="Cambria Math"/>
                          </a:rPr>
                          <m:t>=1</m:t>
                        </m:r>
                      </m:sub>
                      <m:sup>
                        <m:r>
                          <a:rPr lang="en-US" i="1">
                            <a:latin typeface="Cambria Math"/>
                          </a:rPr>
                          <m:t>𝑛</m:t>
                        </m:r>
                      </m:sup>
                      <m:e>
                        <m:sSub>
                          <m:sSubPr>
                            <m:ctrlPr>
                              <a:rPr lang="pt-BR" i="1">
                                <a:latin typeface="Cambria Math"/>
                              </a:rPr>
                            </m:ctrlPr>
                          </m:sSubPr>
                          <m:e>
                            <m:r>
                              <a:rPr lang="en-US" i="1">
                                <a:latin typeface="Cambria Math"/>
                              </a:rPr>
                              <m:t>𝐾</m:t>
                            </m:r>
                          </m:e>
                          <m:sub>
                            <m:r>
                              <a:rPr lang="en-US" i="1">
                                <a:latin typeface="Cambria Math"/>
                              </a:rPr>
                              <m:t>h</m:t>
                            </m:r>
                          </m:sub>
                        </m:sSub>
                        <m:d>
                          <m:dPr>
                            <m:ctrlPr>
                              <a:rPr lang="pt-BR" i="1">
                                <a:latin typeface="Cambria Math"/>
                              </a:rPr>
                            </m:ctrlPr>
                          </m:dPr>
                          <m:e>
                            <m:f>
                              <m:fPr>
                                <m:ctrlPr>
                                  <a:rPr lang="pt-BR" i="1" smtClean="0">
                                    <a:latin typeface="Cambria Math"/>
                                  </a:rPr>
                                </m:ctrlPr>
                              </m:fPr>
                              <m:num>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num>
                              <m:den>
                                <m:r>
                                  <a:rPr lang="en-US" b="0" i="1" smtClean="0">
                                    <a:latin typeface="Cambria Math"/>
                                  </a:rPr>
                                  <m:t>h</m:t>
                                </m:r>
                              </m:den>
                            </m:f>
                          </m:e>
                        </m:d>
                      </m:e>
                    </m:nary>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804219" y="2743200"/>
                <a:ext cx="4529510" cy="506870"/>
              </a:xfrm>
              <a:prstGeom prst="rect">
                <a:avLst/>
              </a:prstGeom>
              <a:blipFill rotWithShape="1">
                <a:blip r:embed="rId2"/>
                <a:stretch>
                  <a:fillRect l="-404" t="-73494" b="-122892"/>
                </a:stretch>
              </a:blipFill>
            </p:spPr>
            <p:txBody>
              <a:bodyPr/>
              <a:lstStyle/>
              <a:p>
                <a:r>
                  <a:rPr lang="en-US">
                    <a:noFill/>
                  </a:rPr>
                  <a:t> </a:t>
                </a:r>
              </a:p>
            </p:txBody>
          </p:sp>
        </mc:Fallback>
      </mc:AlternateContent>
    </p:spTree>
    <p:extLst>
      <p:ext uri="{BB962C8B-B14F-4D97-AF65-F5344CB8AC3E}">
        <p14:creationId xmlns:p14="http://schemas.microsoft.com/office/powerpoint/2010/main" val="363401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yGit\mixturemodel\workingDir\sample_1281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2" y="6926"/>
            <a:ext cx="3352801"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X:\myGit\mixturemodel\workingDir\sample_1281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48488"/>
            <a:ext cx="344963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yGit\mixturemodel\workingDir\sample_12812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8" y="33528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X:\myGit\mixturemodel\workingDir\sample_12814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36" y="3470780"/>
            <a:ext cx="3390902" cy="339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01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myGit\mixturemodel\workingDir\sample_1281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X:\myGit\mixturemodel\workingDir\sample_1281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24"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myGit\mixturemodel\workingDir\sample_12811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68" y="32766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X:\myGit\mixturemodel\workingDir\sample_12811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402" y="350505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6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myGit\mixturemodel\workingDir\sample_12813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 y="5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X:\myGit\mixturemodel\workingDir\sample_128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429"/>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yGit\mixturemodel\workingDir\sample_12814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81" y="3415721"/>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myGit\mixturemodel\workingDir\sample_128143.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845" y="343304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75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8942"/>
            <a:ext cx="4572497" cy="45656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503" y="2024006"/>
            <a:ext cx="4572497" cy="4565693"/>
          </a:xfrm>
          <a:prstGeom prst="rect">
            <a:avLst/>
          </a:prstGeom>
        </p:spPr>
      </p:pic>
      <p:sp>
        <p:nvSpPr>
          <p:cNvPr id="4" name="Title 3"/>
          <p:cNvSpPr>
            <a:spLocks noGrp="1"/>
          </p:cNvSpPr>
          <p:nvPr>
            <p:ph type="title"/>
          </p:nvPr>
        </p:nvSpPr>
        <p:spPr/>
        <p:txBody>
          <a:bodyPr/>
          <a:lstStyle/>
          <a:p>
            <a:r>
              <a:rPr lang="en-US" dirty="0"/>
              <a:t>A well fit mixture of distributions</a:t>
            </a:r>
          </a:p>
        </p:txBody>
      </p:sp>
    </p:spTree>
    <p:extLst>
      <p:ext uri="{BB962C8B-B14F-4D97-AF65-F5344CB8AC3E}">
        <p14:creationId xmlns:p14="http://schemas.microsoft.com/office/powerpoint/2010/main" val="428166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672</TotalTime>
  <Words>1416</Words>
  <Application>Microsoft Office PowerPoint</Application>
  <PresentationFormat>On-screen Show (4:3)</PresentationFormat>
  <Paragraphs>646</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Early Detection of Malignant and Pre-malignant</vt:lpstr>
      <vt:lpstr>Outline</vt:lpstr>
      <vt:lpstr>PowerPoint Presentation</vt:lpstr>
      <vt:lpstr>PowerPoint Presentation</vt:lpstr>
      <vt:lpstr>Kernel density estimation</vt:lpstr>
      <vt:lpstr>PowerPoint Presentation</vt:lpstr>
      <vt:lpstr>PowerPoint Presentation</vt:lpstr>
      <vt:lpstr>PowerPoint Presentation</vt:lpstr>
      <vt:lpstr>A well fit mixture of distributions</vt:lpstr>
      <vt:lpstr>Challenge in the data analysis</vt:lpstr>
      <vt:lpstr>PowerPoint Presentation</vt:lpstr>
      <vt:lpstr>PowerPoint Presentation</vt:lpstr>
      <vt:lpstr>This is what we are dealing with</vt:lpstr>
      <vt:lpstr>Deletion is clearly shown</vt:lpstr>
      <vt:lpstr>PowerPoint Presentation</vt:lpstr>
      <vt:lpstr>Expert Guided Data Cleaning and Reconstruction (ExGCRn) </vt:lpstr>
      <vt:lpstr>Expert Guided Data Cleaning and Reconstruction (ExGCRn) –cont.</vt:lpstr>
      <vt:lpstr>Expert Guided Data Cleaning and Reconstruction (ExGCRn) –cont.</vt:lpstr>
      <vt:lpstr>Alleviate the impact from the “normal” cell population</vt:lpstr>
      <vt:lpstr>The left-most population</vt:lpstr>
      <vt:lpstr>PowerPoint Presentation</vt:lpstr>
      <vt:lpstr>Predicting the clinical outcome</vt:lpstr>
      <vt:lpstr>Random forest</vt:lpstr>
      <vt:lpstr>SVM – maximize the margin</vt:lpstr>
      <vt:lpstr>PowerPoint Presentation</vt:lpstr>
      <vt:lpstr>Sensitivity</vt:lpstr>
      <vt:lpstr>Specificity</vt:lpstr>
      <vt:lpstr>Summary statistics</vt:lpstr>
      <vt:lpstr>Two prediction model fitting</vt:lpstr>
      <vt:lpstr>Our goal</vt:lpstr>
      <vt:lpstr>Objectives</vt:lpstr>
      <vt:lpstr>PowerPoint Presentation</vt:lpstr>
      <vt:lpstr>PowerPoint Presentation</vt:lpstr>
      <vt:lpstr>Our first trial – step one</vt:lpstr>
      <vt:lpstr>PowerPoint Presentation</vt:lpstr>
      <vt:lpstr>PowerPoint Presentation</vt:lpstr>
      <vt:lpstr>Our hurdle</vt:lpstr>
      <vt:lpstr>On-going effort and future goal</vt:lpstr>
      <vt:lpstr>PowerPoint Presentation</vt:lpstr>
      <vt:lpstr>PowerPoint Presentation</vt:lpstr>
      <vt:lpstr>PowerPoint Presentation</vt:lpstr>
      <vt:lpstr>PowerPoint Presentation</vt:lpstr>
      <vt:lpstr>Two prediction model fitting</vt:lpstr>
      <vt:lpstr>The challenges/objectives</vt:lpstr>
      <vt:lpstr>PowerPoint Presentation</vt:lpstr>
    </vt:vector>
  </TitlesOfParts>
  <Company>NIEHS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sysprep</dc:creator>
  <cp:lastModifiedBy>sysprep</cp:lastModifiedBy>
  <cp:revision>70</cp:revision>
  <dcterms:created xsi:type="dcterms:W3CDTF">2014-03-05T19:53:22Z</dcterms:created>
  <dcterms:modified xsi:type="dcterms:W3CDTF">2014-05-08T20:52:46Z</dcterms:modified>
</cp:coreProperties>
</file>