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82" r:id="rId2"/>
    <p:sldId id="306" r:id="rId3"/>
    <p:sldId id="284" r:id="rId4"/>
    <p:sldId id="301" r:id="rId5"/>
    <p:sldId id="310" r:id="rId6"/>
    <p:sldId id="265" r:id="rId7"/>
    <p:sldId id="267" r:id="rId8"/>
    <p:sldId id="266" r:id="rId9"/>
    <p:sldId id="292" r:id="rId10"/>
    <p:sldId id="311" r:id="rId11"/>
    <p:sldId id="273" r:id="rId12"/>
    <p:sldId id="274" r:id="rId13"/>
    <p:sldId id="312" r:id="rId14"/>
    <p:sldId id="308" r:id="rId15"/>
    <p:sldId id="313" r:id="rId16"/>
    <p:sldId id="309" r:id="rId17"/>
    <p:sldId id="314" r:id="rId18"/>
    <p:sldId id="315" r:id="rId19"/>
    <p:sldId id="318" r:id="rId20"/>
    <p:sldId id="319" r:id="rId21"/>
    <p:sldId id="320" r:id="rId22"/>
    <p:sldId id="321" r:id="rId23"/>
    <p:sldId id="322" r:id="rId24"/>
    <p:sldId id="316" r:id="rId25"/>
    <p:sldId id="317" r:id="rId26"/>
    <p:sldId id="307" r:id="rId27"/>
    <p:sldId id="305" r:id="rId28"/>
    <p:sldId id="283"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 id="263" r:id="rId45"/>
    <p:sldId id="264" r:id="rId46"/>
    <p:sldId id="268" r:id="rId47"/>
    <p:sldId id="269" r:id="rId48"/>
    <p:sldId id="270" r:id="rId49"/>
    <p:sldId id="256" r:id="rId50"/>
    <p:sldId id="258" r:id="rId51"/>
    <p:sldId id="259" r:id="rId52"/>
    <p:sldId id="271" r:id="rId53"/>
    <p:sldId id="275" r:id="rId54"/>
    <p:sldId id="280" r:id="rId55"/>
    <p:sldId id="276" r:id="rId56"/>
    <p:sldId id="277" r:id="rId57"/>
    <p:sldId id="278" r:id="rId58"/>
    <p:sldId id="279" r:id="rId59"/>
    <p:sldId id="281" r:id="rId60"/>
    <p:sldId id="302" r:id="rId61"/>
    <p:sldId id="303" r:id="rId62"/>
    <p:sldId id="30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96" y="-96"/>
      </p:cViewPr>
      <p:guideLst>
        <p:guide orient="horz" pos="2160"/>
        <p:guide pos="2880"/>
      </p:guideLst>
    </p:cSldViewPr>
  </p:slideViewPr>
  <p:notesTextViewPr>
    <p:cViewPr>
      <p:scale>
        <a:sx n="1" d="1"/>
        <a:sy n="1" d="1"/>
      </p:scale>
      <p:origin x="0" y="0"/>
    </p:cViewPr>
  </p:notesTextViewPr>
  <p:sorterViewPr>
    <p:cViewPr>
      <p:scale>
        <a:sx n="100" d="100"/>
        <a:sy n="100" d="100"/>
      </p:scale>
      <p:origin x="0" y="26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Kernel</a:t>
            </a:r>
            <a:r>
              <a:rPr lang="en-US" baseline="0" dirty="0" smtClean="0"/>
              <a:t> density smoothed density plots on D.I. values </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60</a:t>
            </a:fld>
            <a:endParaRPr lang="en-US"/>
          </a:p>
        </p:txBody>
      </p:sp>
    </p:spTree>
    <p:extLst>
      <p:ext uri="{BB962C8B-B14F-4D97-AF65-F5344CB8AC3E}">
        <p14:creationId xmlns:p14="http://schemas.microsoft.com/office/powerpoint/2010/main" val="274718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61</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1.jpeg"/><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 the data analysis</a:t>
            </a:r>
            <a:endParaRPr lang="en-US" dirty="0"/>
          </a:p>
        </p:txBody>
      </p:sp>
      <p:sp>
        <p:nvSpPr>
          <p:cNvPr id="3" name="Content Placeholder 2"/>
          <p:cNvSpPr>
            <a:spLocks noGrp="1"/>
          </p:cNvSpPr>
          <p:nvPr>
            <p:ph idx="1"/>
          </p:nvPr>
        </p:nvSpPr>
        <p:spPr/>
        <p:txBody>
          <a:bodyPr/>
          <a:lstStyle/>
          <a:p>
            <a:r>
              <a:rPr lang="en-US" dirty="0" smtClean="0"/>
              <a:t>Mixture of three cell populations</a:t>
            </a:r>
          </a:p>
          <a:p>
            <a:pPr lvl="1"/>
            <a:r>
              <a:rPr lang="en-US" dirty="0" smtClean="0"/>
              <a:t>Normal cell population (diploid)</a:t>
            </a:r>
          </a:p>
          <a:p>
            <a:pPr lvl="1"/>
            <a:r>
              <a:rPr lang="en-US" dirty="0" smtClean="0"/>
              <a:t>Mitotic cell population (4n)</a:t>
            </a:r>
          </a:p>
          <a:p>
            <a:pPr lvl="1"/>
            <a:r>
              <a:rPr lang="en-US" dirty="0" smtClean="0"/>
              <a:t>Carcinoma (aneuploidy cell)</a:t>
            </a:r>
          </a:p>
          <a:p>
            <a:r>
              <a:rPr lang="en-US" dirty="0" smtClean="0"/>
              <a:t>Two non-informative cell populations take the main density</a:t>
            </a:r>
          </a:p>
          <a:p>
            <a:r>
              <a:rPr lang="en-US" dirty="0" smtClean="0"/>
              <a:t>Signal is largely washed out/saturated</a:t>
            </a:r>
          </a:p>
          <a:p>
            <a:r>
              <a:rPr lang="en-US" dirty="0" smtClean="0"/>
              <a:t>Extreme challenge with “OLK” samples  </a:t>
            </a:r>
            <a:endParaRPr lang="en-US" dirty="0"/>
          </a:p>
        </p:txBody>
      </p:sp>
    </p:spTree>
    <p:extLst>
      <p:ext uri="{BB962C8B-B14F-4D97-AF65-F5344CB8AC3E}">
        <p14:creationId xmlns:p14="http://schemas.microsoft.com/office/powerpoint/2010/main" val="29087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41775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91372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
        <p:nvSpPr>
          <p:cNvPr id="3" name="Oval 2"/>
          <p:cNvSpPr/>
          <p:nvPr/>
        </p:nvSpPr>
        <p:spPr>
          <a:xfrm>
            <a:off x="6389077" y="5093677"/>
            <a:ext cx="762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89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77500" lnSpcReduction="20000"/>
          </a:bodyPr>
          <a:lstStyle/>
          <a:p>
            <a:r>
              <a:rPr lang="en-US" b="1" i="1" dirty="0"/>
              <a:t>Data reconstruction</a:t>
            </a:r>
            <a:endParaRPr lang="en-US" dirty="0"/>
          </a:p>
          <a:p>
            <a:pPr lvl="1"/>
            <a:r>
              <a:rPr lang="en-US" dirty="0" smtClean="0"/>
              <a:t>The </a:t>
            </a:r>
            <a:r>
              <a:rPr lang="en-US" dirty="0"/>
              <a:t>reconstruction was handled according to the number of populations determined in the cleaning </a:t>
            </a:r>
            <a:r>
              <a:rPr lang="en-US" dirty="0" smtClean="0"/>
              <a:t>steps</a:t>
            </a:r>
          </a:p>
          <a:p>
            <a:pPr lvl="1"/>
            <a:r>
              <a:rPr lang="en-US" dirty="0" smtClean="0"/>
              <a:t>Step </a:t>
            </a:r>
            <a:r>
              <a:rPr lang="en-US" dirty="0"/>
              <a:t>1	If three populations were determined, a cap of “8” </a:t>
            </a:r>
            <a:r>
              <a:rPr lang="en-US" dirty="0" smtClean="0"/>
              <a:t>	was </a:t>
            </a:r>
            <a:r>
              <a:rPr lang="en-US" dirty="0"/>
              <a:t>applied for the D.I. </a:t>
            </a:r>
            <a:r>
              <a:rPr lang="en-US" dirty="0" smtClean="0"/>
              <a:t>values</a:t>
            </a:r>
          </a:p>
          <a:p>
            <a:pPr lvl="1"/>
            <a:r>
              <a:rPr lang="en-US" dirty="0" smtClean="0"/>
              <a:t>Step </a:t>
            </a:r>
            <a:r>
              <a:rPr lang="en-US" dirty="0"/>
              <a:t>2	Parameters either from the </a:t>
            </a:r>
            <a:r>
              <a:rPr lang="en-US" b="1" dirty="0"/>
              <a:t>expert input</a:t>
            </a:r>
            <a:r>
              <a:rPr lang="en-US" dirty="0"/>
              <a:t> or derived from the data itself were </a:t>
            </a:r>
            <a:r>
              <a:rPr lang="en-US" dirty="0" smtClean="0"/>
              <a:t>used</a:t>
            </a:r>
          </a:p>
          <a:p>
            <a:pPr lvl="1"/>
            <a:r>
              <a:rPr lang="en-US" dirty="0" smtClean="0"/>
              <a:t>Step </a:t>
            </a:r>
            <a:r>
              <a:rPr lang="en-US" dirty="0"/>
              <a:t>3	A heuristic cumulated density function was derived and used to guide the “random sampling” of the data </a:t>
            </a:r>
            <a:r>
              <a:rPr lang="en-US" dirty="0" smtClean="0"/>
              <a:t>points</a:t>
            </a:r>
          </a:p>
          <a:p>
            <a:pPr lvl="1"/>
            <a:r>
              <a:rPr lang="en-US" dirty="0" smtClean="0"/>
              <a:t>Step </a:t>
            </a:r>
            <a:r>
              <a:rPr lang="en-US" dirty="0"/>
              <a:t>4	The dataset was stretched/binned between [0, 8] on the D.I. axis. </a:t>
            </a:r>
            <a:endParaRPr lang="en-US" dirty="0" smtClean="0"/>
          </a:p>
          <a:p>
            <a:pPr lvl="1"/>
            <a:r>
              <a:rPr lang="en-US" dirty="0" smtClean="0"/>
              <a:t>The </a:t>
            </a:r>
            <a:r>
              <a:rPr lang="en-US" dirty="0"/>
              <a:t>density within each bin will be recorded as the measurement of that “variable</a:t>
            </a:r>
            <a:r>
              <a:rPr lang="en-US" dirty="0" smtClean="0"/>
              <a:t>”</a:t>
            </a:r>
          </a:p>
          <a:p>
            <a:pPr lvl="1"/>
            <a:r>
              <a:rPr lang="en-US" dirty="0" smtClean="0"/>
              <a:t>Any </a:t>
            </a:r>
            <a:r>
              <a:rPr lang="en-US" dirty="0"/>
              <a:t>missing values were replaced with 0.00001</a:t>
            </a:r>
          </a:p>
          <a:p>
            <a:endParaRPr lang="en-US" dirty="0"/>
          </a:p>
        </p:txBody>
      </p:sp>
    </p:spTree>
    <p:extLst>
      <p:ext uri="{BB962C8B-B14F-4D97-AF65-F5344CB8AC3E}">
        <p14:creationId xmlns:p14="http://schemas.microsoft.com/office/powerpoint/2010/main" val="320533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510622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5974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70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Nucleus DNA staining for early detection</a:t>
            </a:r>
          </a:p>
          <a:p>
            <a:r>
              <a:rPr lang="en-US" dirty="0" smtClean="0"/>
              <a:t>Understand the data distribution nature</a:t>
            </a:r>
          </a:p>
          <a:p>
            <a:r>
              <a:rPr lang="en-US" b="1" dirty="0" smtClean="0"/>
              <a:t>Ex</a:t>
            </a:r>
            <a:r>
              <a:rPr lang="en-US" dirty="0" smtClean="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9275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30492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clinical outcome</a:t>
            </a:r>
            <a:endParaRPr lang="en-US" dirty="0"/>
          </a:p>
        </p:txBody>
      </p:sp>
      <p:sp>
        <p:nvSpPr>
          <p:cNvPr id="3" name="Content Placeholder 2"/>
          <p:cNvSpPr>
            <a:spLocks noGrp="1"/>
          </p:cNvSpPr>
          <p:nvPr>
            <p:ph idx="1"/>
          </p:nvPr>
        </p:nvSpPr>
        <p:spPr/>
        <p:txBody>
          <a:bodyPr/>
          <a:lstStyle/>
          <a:p>
            <a:r>
              <a:rPr lang="en-US" dirty="0" smtClean="0"/>
              <a:t>Newly formulated dataset (</a:t>
            </a:r>
            <a:r>
              <a:rPr lang="en-US" b="1" dirty="0" err="1" smtClean="0"/>
              <a:t>ExGCRn</a:t>
            </a:r>
            <a:r>
              <a:rPr lang="en-US" b="1" dirty="0" smtClean="0"/>
              <a:t>)</a:t>
            </a:r>
          </a:p>
          <a:p>
            <a:r>
              <a:rPr lang="en-US" dirty="0" smtClean="0"/>
              <a:t>Stretched statistical models</a:t>
            </a:r>
          </a:p>
          <a:p>
            <a:pPr lvl="1"/>
            <a:r>
              <a:rPr lang="en-US" dirty="0" smtClean="0"/>
              <a:t>Tested out models with various prediction power</a:t>
            </a:r>
          </a:p>
          <a:p>
            <a:pPr lvl="1"/>
            <a:r>
              <a:rPr lang="en-US" dirty="0" smtClean="0"/>
              <a:t>Optimized the parameter setting</a:t>
            </a:r>
          </a:p>
          <a:p>
            <a:pPr lvl="1"/>
            <a:r>
              <a:rPr lang="en-US" dirty="0" smtClean="0"/>
              <a:t>Evaluated model performance</a:t>
            </a:r>
          </a:p>
          <a:p>
            <a:r>
              <a:rPr lang="en-US" dirty="0" smtClean="0"/>
              <a:t>Prediction results</a:t>
            </a:r>
          </a:p>
          <a:p>
            <a:r>
              <a:rPr lang="en-US" dirty="0" smtClean="0"/>
              <a:t>Clinical outcome and further implementation</a:t>
            </a:r>
          </a:p>
          <a:p>
            <a:r>
              <a:rPr lang="en-US" dirty="0" smtClean="0"/>
              <a:t>R -- Caret package used</a:t>
            </a:r>
            <a:endParaRPr lang="en-US" dirty="0"/>
          </a:p>
        </p:txBody>
      </p:sp>
    </p:spTree>
    <p:extLst>
      <p:ext uri="{BB962C8B-B14F-4D97-AF65-F5344CB8AC3E}">
        <p14:creationId xmlns:p14="http://schemas.microsoft.com/office/powerpoint/2010/main" val="109716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slides here and 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6085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7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454365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the standardization</a:t>
            </a:r>
            <a:endParaRPr lang="en-US" dirty="0"/>
          </a:p>
        </p:txBody>
      </p:sp>
      <p:sp>
        <p:nvSpPr>
          <p:cNvPr id="3" name="Content Placeholder 2"/>
          <p:cNvSpPr>
            <a:spLocks noGrp="1"/>
          </p:cNvSpPr>
          <p:nvPr>
            <p:ph idx="1"/>
          </p:nvPr>
        </p:nvSpPr>
        <p:spPr/>
        <p:txBody>
          <a:bodyPr/>
          <a:lstStyle/>
          <a:p>
            <a:r>
              <a:rPr lang="en-US" dirty="0" smtClean="0"/>
              <a:t>Accumulating the data in the database</a:t>
            </a:r>
          </a:p>
          <a:p>
            <a:r>
              <a:rPr lang="en-US" dirty="0" smtClean="0"/>
              <a:t>Data-driven approach data analysis</a:t>
            </a:r>
          </a:p>
          <a:p>
            <a:r>
              <a:rPr lang="en-US" dirty="0" smtClean="0"/>
              <a:t>Walking hand-in-hand with clinical doctor</a:t>
            </a:r>
          </a:p>
          <a:p>
            <a:r>
              <a:rPr lang="en-US" dirty="0" smtClean="0"/>
              <a:t>Establishing the standard protocols</a:t>
            </a:r>
            <a:endParaRPr lang="en-US" dirty="0"/>
          </a:p>
        </p:txBody>
      </p:sp>
    </p:spTree>
    <p:extLst>
      <p:ext uri="{BB962C8B-B14F-4D97-AF65-F5344CB8AC3E}">
        <p14:creationId xmlns:p14="http://schemas.microsoft.com/office/powerpoint/2010/main" val="3799712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Abnormal nucleus image (D.I.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6274"/>
            <a:ext cx="53435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7690" y="6308602"/>
            <a:ext cx="6785897" cy="369332"/>
          </a:xfrm>
          <a:prstGeom prst="rect">
            <a:avLst/>
          </a:prstGeom>
          <a:noFill/>
        </p:spPr>
        <p:txBody>
          <a:bodyPr wrap="none" rtlCol="0">
            <a:spAutoFit/>
          </a:bodyPr>
          <a:lstStyle/>
          <a:p>
            <a:r>
              <a:rPr lang="en-US" dirty="0" err="1" smtClean="0"/>
              <a:t>Papanicolaou</a:t>
            </a:r>
            <a:r>
              <a:rPr lang="en-US" dirty="0" smtClean="0"/>
              <a:t> (Pap) smears and nucleus was stained with </a:t>
            </a:r>
            <a:r>
              <a:rPr lang="en-US" dirty="0" err="1" smtClean="0"/>
              <a:t>Feulgan</a:t>
            </a:r>
            <a:r>
              <a:rPr lang="en-US" dirty="0" smtClean="0"/>
              <a:t> stain</a:t>
            </a:r>
            <a:endParaRPr lang="en-US" dirty="0"/>
          </a:p>
        </p:txBody>
      </p:sp>
    </p:spTree>
    <p:extLst>
      <p:ext uri="{BB962C8B-B14F-4D97-AF65-F5344CB8AC3E}">
        <p14:creationId xmlns:p14="http://schemas.microsoft.com/office/powerpoint/2010/main" val="1521316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population distribution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 y="2250268"/>
            <a:ext cx="4642412" cy="354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05" y="2229493"/>
            <a:ext cx="4505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438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673018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30892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34" y="1318572"/>
            <a:ext cx="5518673" cy="55104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75" y="1983104"/>
            <a:ext cx="206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89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
        <p:nvSpPr>
          <p:cNvPr id="2" name="TextBox 1"/>
          <p:cNvSpPr txBox="1"/>
          <p:nvPr/>
        </p:nvSpPr>
        <p:spPr>
          <a:xfrm>
            <a:off x="3352800" y="3886200"/>
            <a:ext cx="1442635" cy="369332"/>
          </a:xfrm>
          <a:prstGeom prst="rect">
            <a:avLst/>
          </a:prstGeom>
          <a:noFill/>
        </p:spPr>
        <p:txBody>
          <a:bodyPr wrap="none" rtlCol="0">
            <a:spAutoFit/>
          </a:bodyPr>
          <a:lstStyle/>
          <a:p>
            <a:r>
              <a:rPr lang="en-US" dirty="0" smtClean="0"/>
              <a:t>Need fix here</a:t>
            </a:r>
            <a:endParaRPr lang="en-US" dirty="0"/>
          </a:p>
        </p:txBody>
      </p:sp>
    </p:spTree>
    <p:extLst>
      <p:ext uri="{BB962C8B-B14F-4D97-AF65-F5344CB8AC3E}">
        <p14:creationId xmlns:p14="http://schemas.microsoft.com/office/powerpoint/2010/main" val="1566594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smtClean="0"/>
              <a:t>Getting </a:t>
            </a:r>
            <a:r>
              <a:rPr lang="en-US" dirty="0"/>
              <a:t>the estimated probability density function for unknown random </a:t>
            </a:r>
            <a:r>
              <a:rPr lang="en-US" dirty="0" smtClean="0"/>
              <a:t>variable</a:t>
            </a:r>
          </a:p>
          <a:p>
            <a:endParaRPr lang="en-US" dirty="0"/>
          </a:p>
          <a:p>
            <a:endParaRPr lang="en-US" dirty="0" smtClean="0"/>
          </a:p>
          <a:p>
            <a:r>
              <a:rPr lang="en-US" dirty="0" smtClean="0"/>
              <a:t>Where K(.) is the kernel normally</a:t>
            </a:r>
          </a:p>
          <a:p>
            <a:pPr lvl="1"/>
            <a:r>
              <a:rPr lang="en-US" dirty="0" smtClean="0"/>
              <a:t>Uniform</a:t>
            </a:r>
          </a:p>
          <a:p>
            <a:pPr lvl="1"/>
            <a:r>
              <a:rPr lang="en-US" dirty="0" smtClean="0"/>
              <a:t>Triangular</a:t>
            </a:r>
          </a:p>
          <a:p>
            <a:pPr lvl="1"/>
            <a:r>
              <a:rPr lang="en-US" dirty="0" smtClean="0"/>
              <a:t>Normal</a:t>
            </a:r>
          </a:p>
          <a:p>
            <a:pPr lvl="1"/>
            <a:r>
              <a:rPr lang="en-US" dirty="0" smtClean="0"/>
              <a:t>Etc.</a:t>
            </a:r>
            <a:endParaRPr lang="en-US" dirty="0" smtClean="0"/>
          </a:p>
          <a:p>
            <a:r>
              <a:rPr lang="en-US" dirty="0"/>
              <a:t>Standard normal was used as the kernel</a:t>
            </a:r>
          </a:p>
          <a:p>
            <a:r>
              <a:rPr lang="en-US" dirty="0" smtClean="0"/>
              <a:t>Smoothing approach</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804219" y="2743200"/>
                <a:ext cx="4529510" cy="506870"/>
              </a:xfrm>
              <a:prstGeom prst="rect">
                <a:avLst/>
              </a:prstGeom>
              <a:noFill/>
            </p:spPr>
            <p:txBody>
              <a:bodyPr wrap="none" rtlCol="0">
                <a:spAutoFit/>
              </a:bodyPr>
              <a:lstStyle/>
              <a:p>
                <a14:m>
                  <m:oMath xmlns:m="http://schemas.openxmlformats.org/officeDocument/2006/math">
                    <m:acc>
                      <m:accPr>
                        <m:chr m:val="̂"/>
                        <m:ctrlPr>
                          <a:rPr lang="pt-BR" i="1" smtClean="0">
                            <a:latin typeface="Cambria Math"/>
                          </a:rPr>
                        </m:ctrlPr>
                      </m:accPr>
                      <m:e>
                        <m:sSub>
                          <m:sSubPr>
                            <m:ctrlPr>
                              <a:rPr lang="en-US" b="0" i="1" smtClean="0">
                                <a:latin typeface="Cambria Math"/>
                              </a:rPr>
                            </m:ctrlPr>
                          </m:sSubPr>
                          <m:e>
                            <m:r>
                              <a:rPr lang="en-US" b="0" i="1" smtClean="0">
                                <a:latin typeface="Cambria Math"/>
                              </a:rPr>
                              <m:t>𝑓</m:t>
                            </m:r>
                          </m:e>
                          <m:sub>
                            <m:r>
                              <a:rPr lang="en-US" b="0" i="1" smtClean="0">
                                <a:latin typeface="Cambria Math"/>
                              </a:rPr>
                              <m:t>h</m:t>
                            </m:r>
                          </m:sub>
                        </m:sSub>
                      </m:e>
                    </m:acc>
                    <m:d>
                      <m:dPr>
                        <m:ctrlPr>
                          <a:rPr lang="pt-BR" i="1" smtClean="0">
                            <a:latin typeface="Cambria Math"/>
                          </a:rPr>
                        </m:ctrlPr>
                      </m:dPr>
                      <m:e>
                        <m:r>
                          <a:rPr lang="pt-BR" i="1" smtClean="0">
                            <a:latin typeface="Cambria Math"/>
                          </a:rPr>
                          <m:t>𝑥</m:t>
                        </m:r>
                      </m:e>
                    </m:d>
                    <m:r>
                      <a:rPr lang="pt-BR" i="1" smtClean="0">
                        <a:latin typeface="Cambria Math"/>
                      </a:rPr>
                      <m:t>=</m:t>
                    </m:r>
                    <m:f>
                      <m:fPr>
                        <m:ctrlPr>
                          <a:rPr lang="pt-BR" i="1" smtClean="0">
                            <a:latin typeface="Cambria Math"/>
                          </a:rPr>
                        </m:ctrlPr>
                      </m:fPr>
                      <m:num>
                        <m:r>
                          <a:rPr lang="en-US" b="0" i="1" smtClean="0">
                            <a:latin typeface="Cambria Math"/>
                          </a:rPr>
                          <m:t>1</m:t>
                        </m:r>
                      </m:num>
                      <m:den>
                        <m:r>
                          <a:rPr lang="en-US" b="0" i="1" smtClean="0">
                            <a:latin typeface="Cambria Math"/>
                          </a:rPr>
                          <m:t>𝑛</m:t>
                        </m:r>
                      </m:den>
                    </m:f>
                    <m:nary>
                      <m:naryPr>
                        <m:chr m:val="∑"/>
                        <m:ctrlPr>
                          <a:rPr lang="pt-BR" i="1" smtClean="0">
                            <a:latin typeface="Cambria Math"/>
                          </a:rPr>
                        </m:ctrlPr>
                      </m:naryPr>
                      <m:sub>
                        <m:r>
                          <m:rPr>
                            <m:brk m:alnAt="23"/>
                          </m:rPr>
                          <a:rPr lang="en-US" b="0" i="1" smtClean="0">
                            <a:latin typeface="Cambria Math"/>
                          </a:rPr>
                          <m:t>𝑖</m:t>
                        </m:r>
                        <m:r>
                          <a:rPr lang="pt-BR" i="1" smtClean="0">
                            <a:latin typeface="Cambria Math"/>
                          </a:rPr>
                          <m:t>=1</m:t>
                        </m:r>
                      </m:sub>
                      <m:sup>
                        <m:r>
                          <a:rPr lang="en-US" b="0" i="1" smtClean="0">
                            <a:latin typeface="Cambria Math"/>
                          </a:rPr>
                          <m:t>𝑛</m:t>
                        </m:r>
                      </m:sup>
                      <m:e>
                        <m:sSub>
                          <m:sSubPr>
                            <m:ctrlPr>
                              <a:rPr lang="pt-BR" i="1" smtClean="0">
                                <a:latin typeface="Cambria Math"/>
                              </a:rPr>
                            </m:ctrlPr>
                          </m:sSubPr>
                          <m:e>
                            <m:r>
                              <a:rPr lang="en-US" b="0" i="1" smtClean="0">
                                <a:latin typeface="Cambria Math"/>
                              </a:rPr>
                              <m:t>𝐾</m:t>
                            </m:r>
                          </m:e>
                          <m:sub>
                            <m:r>
                              <a:rPr lang="en-US" b="0" i="1" smtClean="0">
                                <a:latin typeface="Cambria Math"/>
                              </a:rPr>
                              <m:t>h</m:t>
                            </m:r>
                          </m:sub>
                        </m:sSub>
                        <m:d>
                          <m:dPr>
                            <m:ctrlPr>
                              <a:rPr lang="pt-BR" i="1" smtClean="0">
                                <a:latin typeface="Cambria Math"/>
                              </a:rPr>
                            </m:ctrlPr>
                          </m:dPr>
                          <m:e>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e>
                        </m:d>
                      </m:e>
                    </m:nary>
                  </m:oMath>
                </a14:m>
                <a:r>
                  <a:rPr lang="en-US" dirty="0" smtClean="0"/>
                  <a:t>= </a:t>
                </a:r>
                <a14:m>
                  <m:oMath xmlns:m="http://schemas.openxmlformats.org/officeDocument/2006/math">
                    <m:f>
                      <m:fPr>
                        <m:ctrlPr>
                          <a:rPr lang="pt-BR" i="1">
                            <a:latin typeface="Cambria Math"/>
                          </a:rPr>
                        </m:ctrlPr>
                      </m:fPr>
                      <m:num>
                        <m:r>
                          <a:rPr lang="en-US" i="1">
                            <a:latin typeface="Cambria Math"/>
                          </a:rPr>
                          <m:t>1</m:t>
                        </m:r>
                      </m:num>
                      <m:den>
                        <m:r>
                          <a:rPr lang="en-US" i="1">
                            <a:latin typeface="Cambria Math"/>
                          </a:rPr>
                          <m:t>𝑛</m:t>
                        </m:r>
                        <m:r>
                          <a:rPr lang="en-US" b="0" i="1" smtClean="0">
                            <a:latin typeface="Cambria Math"/>
                          </a:rPr>
                          <m:t>h</m:t>
                        </m:r>
                      </m:den>
                    </m:f>
                    <m:nary>
                      <m:naryPr>
                        <m:chr m:val="∑"/>
                        <m:ctrlPr>
                          <a:rPr lang="pt-BR" i="1">
                            <a:latin typeface="Cambria Math"/>
                          </a:rPr>
                        </m:ctrlPr>
                      </m:naryPr>
                      <m:sub>
                        <m:r>
                          <m:rPr>
                            <m:brk m:alnAt="23"/>
                          </m:rPr>
                          <a:rPr lang="en-US" i="1">
                            <a:latin typeface="Cambria Math"/>
                          </a:rPr>
                          <m:t>𝑖</m:t>
                        </m:r>
                        <m:r>
                          <a:rPr lang="pt-BR" i="1">
                            <a:latin typeface="Cambria Math"/>
                          </a:rPr>
                          <m:t>=1</m:t>
                        </m:r>
                      </m:sub>
                      <m:sup>
                        <m:r>
                          <a:rPr lang="en-US" i="1">
                            <a:latin typeface="Cambria Math"/>
                          </a:rPr>
                          <m:t>𝑛</m:t>
                        </m:r>
                      </m:sup>
                      <m:e>
                        <m:sSub>
                          <m:sSubPr>
                            <m:ctrlPr>
                              <a:rPr lang="pt-BR" i="1">
                                <a:latin typeface="Cambria Math"/>
                              </a:rPr>
                            </m:ctrlPr>
                          </m:sSubPr>
                          <m:e>
                            <m:r>
                              <a:rPr lang="en-US" i="1">
                                <a:latin typeface="Cambria Math"/>
                              </a:rPr>
                              <m:t>𝐾</m:t>
                            </m:r>
                          </m:e>
                          <m:sub>
                            <m:r>
                              <a:rPr lang="en-US" i="1">
                                <a:latin typeface="Cambria Math"/>
                              </a:rPr>
                              <m:t>h</m:t>
                            </m:r>
                          </m:sub>
                        </m:sSub>
                        <m:d>
                          <m:dPr>
                            <m:ctrlPr>
                              <a:rPr lang="pt-BR" i="1">
                                <a:latin typeface="Cambria Math"/>
                              </a:rPr>
                            </m:ctrlPr>
                          </m:dPr>
                          <m:e>
                            <m:f>
                              <m:fPr>
                                <m:ctrlPr>
                                  <a:rPr lang="pt-BR" i="1" smtClean="0">
                                    <a:latin typeface="Cambria Math"/>
                                  </a:rPr>
                                </m:ctrlPr>
                              </m:fPr>
                              <m:num>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num>
                              <m:den>
                                <m:r>
                                  <a:rPr lang="en-US" b="0" i="1" smtClean="0">
                                    <a:latin typeface="Cambria Math"/>
                                  </a:rPr>
                                  <m:t>h</m:t>
                                </m:r>
                              </m:den>
                            </m:f>
                          </m:e>
                        </m:d>
                      </m:e>
                    </m:nary>
                  </m:oMath>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804219" y="2743200"/>
                <a:ext cx="4529510" cy="506870"/>
              </a:xfrm>
              <a:prstGeom prst="rect">
                <a:avLst/>
              </a:prstGeom>
              <a:blipFill rotWithShape="1">
                <a:blip r:embed="rId2"/>
                <a:stretch>
                  <a:fillRect l="-404" t="-73494" b="-122892"/>
                </a:stretch>
              </a:blipFill>
            </p:spPr>
            <p:txBody>
              <a:bodyPr/>
              <a:lstStyle/>
              <a:p>
                <a:r>
                  <a:rPr lang="en-US">
                    <a:noFill/>
                  </a:rPr>
                  <a:t> </a:t>
                </a:r>
              </a:p>
            </p:txBody>
          </p:sp>
        </mc:Fallback>
      </mc:AlternateContent>
    </p:spTree>
    <p:extLst>
      <p:ext uri="{BB962C8B-B14F-4D97-AF65-F5344CB8AC3E}">
        <p14:creationId xmlns:p14="http://schemas.microsoft.com/office/powerpoint/2010/main" val="3634015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049618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577487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91144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23183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1840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120979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7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239122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10238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366559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2023" y="80706"/>
            <a:ext cx="3593804" cy="3109061"/>
            <a:chOff x="1524000" y="914400"/>
            <a:chExt cx="6258620" cy="586393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descr="X:\myGit\mixturemodel\workingDir\sample_12812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242" y="80706"/>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myGit\mixturemodel\workingDir\sample_128137.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5" y="32860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X:\myGit\mixturemodel\workingDir\sample_128114.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2035" y="328603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6998179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558" y="1052657"/>
            <a:ext cx="2761806" cy="1477328"/>
          </a:xfrm>
          <a:prstGeom prst="rect">
            <a:avLst/>
          </a:prstGeom>
          <a:noFill/>
        </p:spPr>
        <p:txBody>
          <a:bodyPr wrap="none" rtlCol="0">
            <a:spAutoFit/>
          </a:bodyPr>
          <a:lstStyle/>
          <a:p>
            <a:r>
              <a:rPr lang="en-US" dirty="0" smtClean="0"/>
              <a:t>Need roc curve comparison</a:t>
            </a:r>
          </a:p>
          <a:p>
            <a:endParaRPr lang="en-US" dirty="0"/>
          </a:p>
          <a:p>
            <a:r>
              <a:rPr lang="en-US" dirty="0" smtClean="0"/>
              <a:t>May prediction precision</a:t>
            </a:r>
          </a:p>
          <a:p>
            <a:endParaRPr lang="en-US" dirty="0"/>
          </a:p>
          <a:p>
            <a:r>
              <a:rPr lang="en-US" smtClean="0"/>
              <a:t>Etc.</a:t>
            </a:r>
            <a:endParaRPr lang="en-US" dirty="0"/>
          </a:p>
        </p:txBody>
      </p:sp>
    </p:spTree>
    <p:extLst>
      <p:ext uri="{BB962C8B-B14F-4D97-AF65-F5344CB8AC3E}">
        <p14:creationId xmlns:p14="http://schemas.microsoft.com/office/powerpoint/2010/main" val="3102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a:t>A well fit mixture of distributions</a:t>
            </a:r>
            <a:endParaRPr lang="en-US" dirty="0"/>
          </a:p>
        </p:txBody>
      </p:sp>
    </p:spTree>
    <p:extLst>
      <p:ext uri="{BB962C8B-B14F-4D97-AF65-F5344CB8AC3E}">
        <p14:creationId xmlns:p14="http://schemas.microsoft.com/office/powerpoint/2010/main" val="428166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431</TotalTime>
  <Words>1273</Words>
  <Application>Microsoft Office PowerPoint</Application>
  <PresentationFormat>On-screen Show (4:3)</PresentationFormat>
  <Paragraphs>399</Paragraphs>
  <Slides>62</Slides>
  <Notes>3</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Early Detection of Malignant and Pre-malignant</vt:lpstr>
      <vt:lpstr>Outline</vt:lpstr>
      <vt:lpstr>PowerPoint Presentation</vt:lpstr>
      <vt:lpstr>PowerPoint Presentation</vt:lpstr>
      <vt:lpstr>Kernel density estimation</vt:lpstr>
      <vt:lpstr>PowerPoint Presentation</vt:lpstr>
      <vt:lpstr>PowerPoint Presentation</vt:lpstr>
      <vt:lpstr>PowerPoint Presentation</vt:lpstr>
      <vt:lpstr>A well fit mixture of distributions</vt:lpstr>
      <vt:lpstr>Challenge in the data analysis</vt:lpstr>
      <vt:lpstr>PowerPoint Presentation</vt:lpstr>
      <vt:lpstr>PowerPoint Presentation</vt:lpstr>
      <vt:lpstr>PowerPoint Presentation</vt:lpstr>
      <vt:lpstr>Expert Guided Data Cleaning and Reconstruction (ExGCRn) </vt:lpstr>
      <vt:lpstr>Expert Guided Data Cleaning and Reconstruction (ExGCRn) –cont.</vt:lpstr>
      <vt:lpstr>Expert Guided Data Cleaning and Reconstruction (ExGCRn) –cont.</vt:lpstr>
      <vt:lpstr>Alleviate the impact from the “normal” cell population</vt:lpstr>
      <vt:lpstr>PowerPoint Presentation</vt:lpstr>
      <vt:lpstr>The left-most population</vt:lpstr>
      <vt:lpstr>PowerPoint Presentation</vt:lpstr>
      <vt:lpstr>PowerPoint Presentation</vt:lpstr>
      <vt:lpstr>Predicting the clinical outcome</vt:lpstr>
      <vt:lpstr>Extra slides here and on</vt:lpstr>
      <vt:lpstr>PowerPoint Presentation</vt:lpstr>
      <vt:lpstr>Stripping a population from a mixture  --from left to right</vt:lpstr>
      <vt:lpstr>Moving toward the standardization</vt:lpstr>
      <vt:lpstr>Our goal</vt:lpstr>
      <vt:lpstr>Objectives</vt:lpstr>
      <vt:lpstr>PowerPoint Presentation</vt:lpstr>
      <vt:lpstr>PowerPoint Presentation</vt:lpstr>
      <vt:lpstr>Abnormal nucleus image (D.I. value)</vt:lpstr>
      <vt:lpstr>Cell population distribution</vt:lpstr>
      <vt:lpstr>Summary statistics</vt:lpstr>
      <vt:lpstr>PowerPoint Presentation</vt:lpstr>
      <vt:lpstr>Two prediction model fitting</vt:lpstr>
      <vt:lpstr>PowerPoint Presentation</vt:lpstr>
      <vt:lpstr>One sample data</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lpstr>PowerPoint Presentation</vt:lpstr>
      <vt:lpstr>PowerPoint Presentation</vt:lpstr>
      <vt:lpstr>Alleviate the impact from the “normal” cell population</vt:lpstr>
      <vt:lpstr>PowerPoint Presentation</vt:lpstr>
      <vt:lpstr>PowerPoint Presentation</vt:lpstr>
      <vt:lpstr>Stripping a population from a mixture  --from left to right</vt:lpstr>
      <vt:lpstr>The left-most population</vt:lpstr>
      <vt:lpstr>PowerPoint Presentation</vt:lpstr>
      <vt:lpstr>PowerPoint Presentation</vt:lpstr>
      <vt:lpstr>PowerPoint Presentation</vt:lpstr>
      <vt:lpstr>PowerPoint Presentation</vt:lpstr>
      <vt:lpstr>PowerPoint Presentation</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sysprep</cp:lastModifiedBy>
  <cp:revision>55</cp:revision>
  <dcterms:created xsi:type="dcterms:W3CDTF">2014-03-05T19:53:22Z</dcterms:created>
  <dcterms:modified xsi:type="dcterms:W3CDTF">2014-05-05T20:30:21Z</dcterms:modified>
</cp:coreProperties>
</file>