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82" r:id="rId2"/>
    <p:sldId id="306" r:id="rId3"/>
    <p:sldId id="284" r:id="rId4"/>
    <p:sldId id="301" r:id="rId5"/>
    <p:sldId id="310" r:id="rId6"/>
    <p:sldId id="265" r:id="rId7"/>
    <p:sldId id="267" r:id="rId8"/>
    <p:sldId id="266" r:id="rId9"/>
    <p:sldId id="292" r:id="rId10"/>
    <p:sldId id="311" r:id="rId11"/>
    <p:sldId id="273" r:id="rId12"/>
    <p:sldId id="274" r:id="rId13"/>
    <p:sldId id="308" r:id="rId14"/>
    <p:sldId id="309" r:id="rId15"/>
    <p:sldId id="307" r:id="rId16"/>
    <p:sldId id="305" r:id="rId17"/>
    <p:sldId id="283" r:id="rId18"/>
    <p:sldId id="285" r:id="rId19"/>
    <p:sldId id="286" r:id="rId20"/>
    <p:sldId id="287" r:id="rId21"/>
    <p:sldId id="288" r:id="rId22"/>
    <p:sldId id="289" r:id="rId23"/>
    <p:sldId id="290" r:id="rId24"/>
    <p:sldId id="291" r:id="rId25"/>
    <p:sldId id="293" r:id="rId26"/>
    <p:sldId id="294" r:id="rId27"/>
    <p:sldId id="295" r:id="rId28"/>
    <p:sldId id="296" r:id="rId29"/>
    <p:sldId id="297" r:id="rId30"/>
    <p:sldId id="298" r:id="rId31"/>
    <p:sldId id="299" r:id="rId32"/>
    <p:sldId id="300" r:id="rId33"/>
    <p:sldId id="263" r:id="rId34"/>
    <p:sldId id="264" r:id="rId35"/>
    <p:sldId id="268" r:id="rId36"/>
    <p:sldId id="269" r:id="rId37"/>
    <p:sldId id="270" r:id="rId38"/>
    <p:sldId id="256" r:id="rId39"/>
    <p:sldId id="258" r:id="rId40"/>
    <p:sldId id="259" r:id="rId41"/>
    <p:sldId id="271" r:id="rId42"/>
    <p:sldId id="275" r:id="rId43"/>
    <p:sldId id="280" r:id="rId44"/>
    <p:sldId id="276" r:id="rId45"/>
    <p:sldId id="277" r:id="rId46"/>
    <p:sldId id="278" r:id="rId47"/>
    <p:sldId id="279" r:id="rId48"/>
    <p:sldId id="281" r:id="rId49"/>
    <p:sldId id="302" r:id="rId50"/>
    <p:sldId id="303" r:id="rId51"/>
    <p:sldId id="30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504" y="-1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87C12A-3CDD-FF4A-9F90-E15CB567C633}" type="datetimeFigureOut">
              <a:rPr lang="en-US" smtClean="0"/>
              <a:t>5/2/14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35CE77-D0C3-3041-BB92-C1410868516E}" type="slidenum">
              <a:rPr lang="en-US" smtClean="0"/>
              <a:t>‹#›</a:t>
            </a:fld>
            <a:endParaRPr lang="en-US"/>
          </a:p>
        </p:txBody>
      </p:sp>
    </p:spTree>
    <p:extLst>
      <p:ext uri="{BB962C8B-B14F-4D97-AF65-F5344CB8AC3E}">
        <p14:creationId xmlns:p14="http://schemas.microsoft.com/office/powerpoint/2010/main" val="39159284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1 DNA imaging data</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4</a:t>
            </a:fld>
            <a:endParaRPr lang="en-US"/>
          </a:p>
        </p:txBody>
      </p:sp>
    </p:spTree>
    <p:extLst>
      <p:ext uri="{BB962C8B-B14F-4D97-AF65-F5344CB8AC3E}">
        <p14:creationId xmlns:p14="http://schemas.microsoft.com/office/powerpoint/2010/main" val="21196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 Kernel</a:t>
            </a:r>
            <a:r>
              <a:rPr lang="en-US" baseline="0" dirty="0" smtClean="0"/>
              <a:t> density smoothed density plots on D.I. values </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49</a:t>
            </a:fld>
            <a:endParaRPr lang="en-US"/>
          </a:p>
        </p:txBody>
      </p:sp>
    </p:spTree>
    <p:extLst>
      <p:ext uri="{BB962C8B-B14F-4D97-AF65-F5344CB8AC3E}">
        <p14:creationId xmlns:p14="http://schemas.microsoft.com/office/powerpoint/2010/main" val="274718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 Data</a:t>
            </a:r>
            <a:r>
              <a:rPr lang="en-US" baseline="0" dirty="0" smtClean="0"/>
              <a:t> cleaning results from </a:t>
            </a:r>
            <a:r>
              <a:rPr lang="en-US" baseline="0" dirty="0" err="1" smtClean="0"/>
              <a:t>ExGCRn</a:t>
            </a:r>
            <a:r>
              <a:rPr lang="en-US" baseline="0" dirty="0" smtClean="0"/>
              <a:t> procedure</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50</a:t>
            </a:fld>
            <a:endParaRPr lang="en-US"/>
          </a:p>
        </p:txBody>
      </p:sp>
    </p:spTree>
    <p:extLst>
      <p:ext uri="{BB962C8B-B14F-4D97-AF65-F5344CB8AC3E}">
        <p14:creationId xmlns:p14="http://schemas.microsoft.com/office/powerpoint/2010/main" val="309472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43381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79593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37677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68322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E9F20-9478-42F4-9FF4-33D5845E5FEA}" type="datetimeFigureOut">
              <a:rPr lang="en-US" smtClean="0"/>
              <a:t>5/2/14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264782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AE9F20-9478-42F4-9FF4-33D5845E5FEA}" type="datetimeFigureOut">
              <a:rPr lang="en-US" smtClean="0"/>
              <a:t>5/2/14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7755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AE9F20-9478-42F4-9FF4-33D5845E5FEA}" type="datetimeFigureOut">
              <a:rPr lang="en-US" smtClean="0"/>
              <a:t>5/2/14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220943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AE9F20-9478-42F4-9FF4-33D5845E5FEA}" type="datetimeFigureOut">
              <a:rPr lang="en-US" smtClean="0"/>
              <a:t>5/2/14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123080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E9F20-9478-42F4-9FF4-33D5845E5FEA}" type="datetimeFigureOut">
              <a:rPr lang="en-US" smtClean="0"/>
              <a:t>5/2/14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00038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9F20-9478-42F4-9FF4-33D5845E5FEA}" type="datetimeFigureOut">
              <a:rPr lang="en-US" smtClean="0"/>
              <a:t>5/2/14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4156082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9F20-9478-42F4-9FF4-33D5845E5FEA}" type="datetimeFigureOut">
              <a:rPr lang="en-US" smtClean="0"/>
              <a:t>5/2/14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032752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9F20-9478-42F4-9FF4-33D5845E5FEA}" type="datetimeFigureOut">
              <a:rPr lang="en-US" smtClean="0"/>
              <a:t>5/2/14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C913B-DA4B-442C-812C-B230543FDBA7}" type="slidenum">
              <a:rPr lang="en-US" smtClean="0"/>
              <a:t>‹#›</a:t>
            </a:fld>
            <a:endParaRPr lang="en-US"/>
          </a:p>
        </p:txBody>
      </p:sp>
    </p:spTree>
    <p:extLst>
      <p:ext uri="{BB962C8B-B14F-4D97-AF65-F5344CB8AC3E}">
        <p14:creationId xmlns:p14="http://schemas.microsoft.com/office/powerpoint/2010/main" val="27470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4.jpeg"/><Relationship Id="rId5" Type="http://schemas.openxmlformats.org/officeDocument/2006/relationships/image" Target="../media/image25.jpeg"/><Relationship Id="rId6"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image" Target="../media/image2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eg"/><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4.jpeg"/><Relationship Id="rId5" Type="http://schemas.openxmlformats.org/officeDocument/2006/relationships/image" Target="../media/image25.jpeg"/><Relationship Id="rId6"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image" Target="../media/image2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jpeg"/><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jpeg"/><Relationship Id="rId3"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jpeg"/><Relationship Id="rId3" Type="http://schemas.openxmlformats.org/officeDocument/2006/relationships/image" Target="../media/image42.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jpeg"/><Relationship Id="rId3"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jpeg"/></Relationships>
</file>

<file path=ppt/slides/_rels/slide49.xml.rels><?xml version="1.0" encoding="UTF-8" standalone="yes"?>
<Relationships xmlns="http://schemas.openxmlformats.org/package/2006/relationships"><Relationship Id="rId3" Type="http://schemas.openxmlformats.org/officeDocument/2006/relationships/image" Target="../media/image36.jpeg"/><Relationship Id="rId4" Type="http://schemas.openxmlformats.org/officeDocument/2006/relationships/image" Target="../media/image37.png"/><Relationship Id="rId5" Type="http://schemas.openxmlformats.org/officeDocument/2006/relationships/image" Target="../media/image10.jpeg"/><Relationship Id="rId6" Type="http://schemas.openxmlformats.org/officeDocument/2006/relationships/image" Target="../media/image14.jpeg"/><Relationship Id="rId7"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jpeg"/><Relationship Id="rId4" Type="http://schemas.openxmlformats.org/officeDocument/2006/relationships/image" Target="../media/image44.jpeg"/><Relationship Id="rId5" Type="http://schemas.openxmlformats.org/officeDocument/2006/relationships/image" Target="../media/image45.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1" Type="http://schemas.openxmlformats.org/officeDocument/2006/relationships/slideLayout" Target="../slideLayouts/slideLayout7.xml"/><Relationship Id="rId2"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1" Type="http://schemas.openxmlformats.org/officeDocument/2006/relationships/slideLayout" Target="../slideLayouts/slideLayout7.xml"/><Relationship Id="rId2"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jpeg"/><Relationship Id="rId3"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Early Detection of Malignant and Pre-</a:t>
            </a:r>
            <a:r>
              <a:rPr lang="en-US" b="1" dirty="0" smtClean="0"/>
              <a:t>malignant</a:t>
            </a:r>
            <a:endParaRPr lang="en-US" dirty="0"/>
          </a:p>
        </p:txBody>
      </p:sp>
      <p:sp>
        <p:nvSpPr>
          <p:cNvPr id="3" name="Subtitle 2"/>
          <p:cNvSpPr>
            <a:spLocks noGrp="1"/>
          </p:cNvSpPr>
          <p:nvPr>
            <p:ph type="subTitle" idx="1"/>
          </p:nvPr>
        </p:nvSpPr>
        <p:spPr/>
        <p:txBody>
          <a:bodyPr/>
          <a:lstStyle/>
          <a:p>
            <a:r>
              <a:rPr lang="en-US" b="1" dirty="0" smtClean="0"/>
              <a:t>DNA </a:t>
            </a:r>
            <a:r>
              <a:rPr lang="en-US" b="1" dirty="0"/>
              <a:t>Image </a:t>
            </a:r>
            <a:r>
              <a:rPr lang="en-US" b="1" dirty="0" err="1"/>
              <a:t>Cytometry</a:t>
            </a:r>
            <a:endParaRPr lang="en-US" dirty="0" smtClean="0"/>
          </a:p>
          <a:p>
            <a:r>
              <a:rPr lang="en-US" dirty="0" smtClean="0"/>
              <a:t>Jianying Li</a:t>
            </a:r>
            <a:endParaRPr lang="en-US" dirty="0"/>
          </a:p>
        </p:txBody>
      </p:sp>
    </p:spTree>
    <p:extLst>
      <p:ext uri="{BB962C8B-B14F-4D97-AF65-F5344CB8AC3E}">
        <p14:creationId xmlns:p14="http://schemas.microsoft.com/office/powerpoint/2010/main" val="31009048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in the data analysis</a:t>
            </a:r>
            <a:endParaRPr lang="en-US" dirty="0"/>
          </a:p>
        </p:txBody>
      </p:sp>
      <p:sp>
        <p:nvSpPr>
          <p:cNvPr id="3" name="Content Placeholder 2"/>
          <p:cNvSpPr>
            <a:spLocks noGrp="1"/>
          </p:cNvSpPr>
          <p:nvPr>
            <p:ph idx="1"/>
          </p:nvPr>
        </p:nvSpPr>
        <p:spPr/>
        <p:txBody>
          <a:bodyPr/>
          <a:lstStyle/>
          <a:p>
            <a:r>
              <a:rPr lang="en-US" dirty="0" smtClean="0"/>
              <a:t>Mixture of three cell populations</a:t>
            </a:r>
          </a:p>
          <a:p>
            <a:pPr lvl="1"/>
            <a:r>
              <a:rPr lang="en-US" dirty="0" smtClean="0"/>
              <a:t>Normal cell population (diploid)</a:t>
            </a:r>
          </a:p>
          <a:p>
            <a:pPr lvl="1"/>
            <a:r>
              <a:rPr lang="en-US" dirty="0" smtClean="0"/>
              <a:t>Mitotic cell population (4n)</a:t>
            </a:r>
          </a:p>
          <a:p>
            <a:pPr lvl="1"/>
            <a:r>
              <a:rPr lang="en-US" dirty="0" smtClean="0"/>
              <a:t>Carcinoma (aneuploidy cell)</a:t>
            </a:r>
          </a:p>
          <a:p>
            <a:r>
              <a:rPr lang="en-US" dirty="0" smtClean="0"/>
              <a:t>Two non-informative cell populations take the main density</a:t>
            </a:r>
          </a:p>
          <a:p>
            <a:r>
              <a:rPr lang="en-US" dirty="0" smtClean="0"/>
              <a:t>Signal is largely washed out/saturated</a:t>
            </a:r>
          </a:p>
          <a:p>
            <a:r>
              <a:rPr lang="en-US" dirty="0" smtClean="0"/>
              <a:t>Extreme challenge with “OLK” samples  </a:t>
            </a:r>
            <a:endParaRPr lang="en-US" dirty="0"/>
          </a:p>
        </p:txBody>
      </p:sp>
    </p:spTree>
    <p:extLst>
      <p:ext uri="{BB962C8B-B14F-4D97-AF65-F5344CB8AC3E}">
        <p14:creationId xmlns:p14="http://schemas.microsoft.com/office/powerpoint/2010/main" val="290875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X:\myGit\mixturemodel\thirdDraft\two_pop_10_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251" y="62346"/>
            <a:ext cx="6791908"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575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X:\myGit\mixturemodel\thirdDraft\mixed_densit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707" y="0"/>
            <a:ext cx="6868221"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7210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p>
        </p:txBody>
      </p:sp>
      <p:sp>
        <p:nvSpPr>
          <p:cNvPr id="3" name="Content Placeholder 2"/>
          <p:cNvSpPr>
            <a:spLocks noGrp="1"/>
          </p:cNvSpPr>
          <p:nvPr>
            <p:ph idx="1"/>
          </p:nvPr>
        </p:nvSpPr>
        <p:spPr/>
        <p:txBody>
          <a:bodyPr>
            <a:normAutofit fontScale="85000" lnSpcReduction="10000"/>
          </a:bodyPr>
          <a:lstStyle/>
          <a:p>
            <a:r>
              <a:rPr lang="en-US" b="1" i="1" dirty="0"/>
              <a:t>Expert </a:t>
            </a:r>
            <a:r>
              <a:rPr lang="en-US" b="1" i="1" dirty="0" smtClean="0"/>
              <a:t>input</a:t>
            </a:r>
          </a:p>
          <a:p>
            <a:pPr lvl="1"/>
            <a:r>
              <a:rPr lang="en-US" dirty="0" smtClean="0"/>
              <a:t>Param1</a:t>
            </a:r>
            <a:r>
              <a:rPr lang="en-US" dirty="0"/>
              <a:t>: Threshold for aneuploidy </a:t>
            </a:r>
            <a:r>
              <a:rPr lang="en-US" dirty="0" smtClean="0"/>
              <a:t>D.I.</a:t>
            </a:r>
            <a:endParaRPr lang="en-US" dirty="0"/>
          </a:p>
          <a:p>
            <a:pPr lvl="1"/>
            <a:r>
              <a:rPr lang="en-US" dirty="0" smtClean="0"/>
              <a:t>Param2</a:t>
            </a:r>
            <a:r>
              <a:rPr lang="en-US" dirty="0"/>
              <a:t>: Mean D.I. value for mitotic cell </a:t>
            </a:r>
            <a:r>
              <a:rPr lang="en-US" dirty="0" smtClean="0"/>
              <a:t>population</a:t>
            </a:r>
          </a:p>
          <a:p>
            <a:pPr lvl="1"/>
            <a:r>
              <a:rPr lang="en-US" dirty="0" smtClean="0"/>
              <a:t>Param3</a:t>
            </a:r>
            <a:r>
              <a:rPr lang="en-US" dirty="0"/>
              <a:t>: Standard deviation for mitotic and aneuploidy </a:t>
            </a:r>
            <a:r>
              <a:rPr lang="en-US" dirty="0" smtClean="0"/>
              <a:t>cell populations</a:t>
            </a:r>
          </a:p>
          <a:p>
            <a:pPr lvl="1"/>
            <a:r>
              <a:rPr lang="en-US" dirty="0" smtClean="0"/>
              <a:t>Param4</a:t>
            </a:r>
            <a:r>
              <a:rPr lang="en-US" dirty="0"/>
              <a:t>: Ratio of normal cell (both normal and mitotic) vs. aneuploidy when three populations </a:t>
            </a:r>
            <a:r>
              <a:rPr lang="en-US" dirty="0" smtClean="0"/>
              <a:t>observed</a:t>
            </a:r>
          </a:p>
          <a:p>
            <a:pPr lvl="1"/>
            <a:r>
              <a:rPr lang="en-US" dirty="0" smtClean="0"/>
              <a:t>Param5</a:t>
            </a:r>
            <a:r>
              <a:rPr lang="en-US" dirty="0"/>
              <a:t>: Ratio of normal cell (both normal and mitotic) vs. aneuploidy when no aneuploidy population </a:t>
            </a:r>
            <a:r>
              <a:rPr lang="en-US" dirty="0" smtClean="0"/>
              <a:t>observed</a:t>
            </a:r>
          </a:p>
          <a:p>
            <a:pPr lvl="1"/>
            <a:r>
              <a:rPr lang="en-US" dirty="0" smtClean="0"/>
              <a:t>Param6</a:t>
            </a:r>
            <a:r>
              <a:rPr lang="en-US" dirty="0"/>
              <a:t>: Ratio of normal cell vs. mitotic population when no aneuploidy population observed</a:t>
            </a:r>
          </a:p>
          <a:p>
            <a:endParaRPr lang="en-US" dirty="0"/>
          </a:p>
        </p:txBody>
      </p:sp>
    </p:spTree>
    <p:extLst>
      <p:ext uri="{BB962C8B-B14F-4D97-AF65-F5344CB8AC3E}">
        <p14:creationId xmlns:p14="http://schemas.microsoft.com/office/powerpoint/2010/main" val="9187748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r>
              <a:rPr lang="en-US" sz="3600" dirty="0" smtClean="0"/>
              <a:t>–cont.</a:t>
            </a:r>
            <a:endParaRPr lang="en-US" sz="3600" dirty="0"/>
          </a:p>
        </p:txBody>
      </p:sp>
      <p:sp>
        <p:nvSpPr>
          <p:cNvPr id="3" name="Content Placeholder 2"/>
          <p:cNvSpPr>
            <a:spLocks noGrp="1"/>
          </p:cNvSpPr>
          <p:nvPr>
            <p:ph idx="1"/>
          </p:nvPr>
        </p:nvSpPr>
        <p:spPr/>
        <p:txBody>
          <a:bodyPr>
            <a:normAutofit fontScale="40000" lnSpcReduction="20000"/>
          </a:bodyPr>
          <a:lstStyle/>
          <a:p>
            <a:r>
              <a:rPr lang="en-US" b="1" i="1" dirty="0"/>
              <a:t>Stripping the normal </a:t>
            </a:r>
            <a:r>
              <a:rPr lang="en-US" b="1" i="1" dirty="0" smtClean="0"/>
              <a:t>population</a:t>
            </a:r>
            <a:endParaRPr lang="en-US" dirty="0"/>
          </a:p>
          <a:p>
            <a:pPr lvl="1"/>
            <a:r>
              <a:rPr lang="en-US" dirty="0" smtClean="0"/>
              <a:t>Step 1	 Derive </a:t>
            </a:r>
            <a:r>
              <a:rPr lang="en-US" dirty="0"/>
              <a:t>the probability density function with kernel density estimation smoothing </a:t>
            </a:r>
            <a:endParaRPr lang="en-US" dirty="0" smtClean="0"/>
          </a:p>
          <a:p>
            <a:pPr lvl="1"/>
            <a:r>
              <a:rPr lang="en-US" dirty="0" smtClean="0"/>
              <a:t>Step </a:t>
            </a:r>
            <a:r>
              <a:rPr lang="en-US" dirty="0"/>
              <a:t>2	Determine the mode of the normal cell population </a:t>
            </a:r>
            <a:endParaRPr lang="en-US" dirty="0" smtClean="0"/>
          </a:p>
          <a:p>
            <a:pPr lvl="1"/>
            <a:r>
              <a:rPr lang="en-US" dirty="0" smtClean="0"/>
              <a:t>Step </a:t>
            </a:r>
            <a:r>
              <a:rPr lang="en-US" dirty="0"/>
              <a:t>3	</a:t>
            </a:r>
            <a:endParaRPr lang="en-US" dirty="0" smtClean="0"/>
          </a:p>
          <a:p>
            <a:pPr lvl="2"/>
            <a:r>
              <a:rPr lang="en-US" dirty="0" smtClean="0"/>
              <a:t>(</a:t>
            </a:r>
            <a:r>
              <a:rPr lang="en-US" dirty="0"/>
              <a:t>a) Use the data to the left side of the </a:t>
            </a:r>
            <a:r>
              <a:rPr lang="en-US" dirty="0" smtClean="0"/>
              <a:t>mode</a:t>
            </a:r>
          </a:p>
          <a:p>
            <a:pPr lvl="2"/>
            <a:r>
              <a:rPr lang="en-US" dirty="0" smtClean="0"/>
              <a:t>(</a:t>
            </a:r>
            <a:r>
              <a:rPr lang="en-US" dirty="0"/>
              <a:t>b) Estimate the mean and standard deviation of the normal </a:t>
            </a:r>
            <a:r>
              <a:rPr lang="en-US" dirty="0" smtClean="0"/>
              <a:t>population</a:t>
            </a:r>
          </a:p>
          <a:p>
            <a:pPr lvl="1"/>
            <a:r>
              <a:rPr lang="en-US" dirty="0" smtClean="0"/>
              <a:t>Step </a:t>
            </a:r>
            <a:r>
              <a:rPr lang="en-US" dirty="0"/>
              <a:t>4	Remove the data point to the left the </a:t>
            </a:r>
            <a:r>
              <a:rPr lang="en-US" dirty="0" smtClean="0"/>
              <a:t>mode</a:t>
            </a:r>
          </a:p>
          <a:p>
            <a:pPr lvl="1"/>
            <a:r>
              <a:rPr lang="en-US" dirty="0" smtClean="0"/>
              <a:t>Step </a:t>
            </a:r>
            <a:r>
              <a:rPr lang="en-US" dirty="0"/>
              <a:t>5	</a:t>
            </a:r>
            <a:endParaRPr lang="en-US" dirty="0" smtClean="0"/>
          </a:p>
          <a:p>
            <a:pPr lvl="2"/>
            <a:r>
              <a:rPr lang="en-US" dirty="0" smtClean="0"/>
              <a:t>(</a:t>
            </a:r>
            <a:r>
              <a:rPr lang="en-US" dirty="0"/>
              <a:t>a) Find the symmetric subset of the data on the right of the </a:t>
            </a:r>
            <a:r>
              <a:rPr lang="en-US" dirty="0" smtClean="0"/>
              <a:t>mode</a:t>
            </a:r>
          </a:p>
          <a:p>
            <a:pPr lvl="2"/>
            <a:r>
              <a:rPr lang="en-US" dirty="0" smtClean="0"/>
              <a:t>(</a:t>
            </a:r>
            <a:r>
              <a:rPr lang="en-US" dirty="0"/>
              <a:t>b) Break the data on the right into equal </a:t>
            </a:r>
            <a:r>
              <a:rPr lang="en-US" b="1" dirty="0"/>
              <a:t>n</a:t>
            </a:r>
            <a:r>
              <a:rPr lang="en-US" dirty="0"/>
              <a:t> parts according to the KDE </a:t>
            </a:r>
            <a:r>
              <a:rPr lang="en-US" dirty="0" smtClean="0"/>
              <a:t>density</a:t>
            </a:r>
          </a:p>
          <a:p>
            <a:pPr marL="914400" lvl="2" indent="0">
              <a:buNone/>
            </a:pPr>
            <a:endParaRPr lang="en-US" dirty="0"/>
          </a:p>
          <a:p>
            <a:pPr lvl="1"/>
            <a:r>
              <a:rPr lang="en-US" b="1" i="1" dirty="0" err="1" smtClean="0"/>
              <a:t>Foreach</a:t>
            </a:r>
            <a:r>
              <a:rPr lang="en-US" dirty="0" smtClean="0"/>
              <a:t> </a:t>
            </a:r>
            <a:r>
              <a:rPr lang="en-US" dirty="0"/>
              <a:t>interval </a:t>
            </a:r>
          </a:p>
          <a:p>
            <a:pPr lvl="2"/>
            <a:r>
              <a:rPr lang="en-US" dirty="0" smtClean="0"/>
              <a:t>Derive </a:t>
            </a:r>
            <a:r>
              <a:rPr lang="en-US" dirty="0"/>
              <a:t>the theoretical number of data </a:t>
            </a:r>
            <a:r>
              <a:rPr lang="en-US" dirty="0" smtClean="0"/>
              <a:t>points</a:t>
            </a:r>
            <a:endParaRPr lang="en-US" dirty="0"/>
          </a:p>
          <a:p>
            <a:pPr lvl="2"/>
            <a:r>
              <a:rPr lang="en-US" dirty="0" smtClean="0"/>
              <a:t>Randomly </a:t>
            </a:r>
            <a:r>
              <a:rPr lang="en-US" dirty="0"/>
              <a:t>select candidate data points to be </a:t>
            </a:r>
            <a:r>
              <a:rPr lang="en-US" dirty="0" smtClean="0"/>
              <a:t>filtered</a:t>
            </a:r>
          </a:p>
          <a:p>
            <a:pPr lvl="2"/>
            <a:r>
              <a:rPr lang="en-US" dirty="0" smtClean="0"/>
              <a:t>Recover </a:t>
            </a:r>
            <a:r>
              <a:rPr lang="en-US" dirty="0"/>
              <a:t>missing data points due to rounding errors</a:t>
            </a:r>
          </a:p>
          <a:p>
            <a:pPr lvl="1"/>
            <a:r>
              <a:rPr lang="en-US" dirty="0" smtClean="0"/>
              <a:t>End </a:t>
            </a:r>
            <a:r>
              <a:rPr lang="en-US" dirty="0"/>
              <a:t>of</a:t>
            </a:r>
            <a:r>
              <a:rPr lang="en-US" b="1" i="1" dirty="0"/>
              <a:t> </a:t>
            </a:r>
            <a:r>
              <a:rPr lang="en-US" b="1" i="1" dirty="0" err="1"/>
              <a:t>foreach</a:t>
            </a:r>
            <a:r>
              <a:rPr lang="en-US" dirty="0"/>
              <a:t> </a:t>
            </a:r>
            <a:r>
              <a:rPr lang="en-US" dirty="0" smtClean="0"/>
              <a:t>loop</a:t>
            </a:r>
          </a:p>
          <a:p>
            <a:pPr marL="457200" lvl="1" indent="0">
              <a:buNone/>
            </a:pPr>
            <a:endParaRPr lang="en-US" dirty="0" smtClean="0"/>
          </a:p>
          <a:p>
            <a:pPr lvl="1"/>
            <a:r>
              <a:rPr lang="en-US" dirty="0" smtClean="0"/>
              <a:t>Step </a:t>
            </a:r>
            <a:r>
              <a:rPr lang="en-US" dirty="0"/>
              <a:t>6   --&gt; go back to step 1 and evaluate the stripping efficiency</a:t>
            </a:r>
          </a:p>
          <a:p>
            <a:pPr lvl="1"/>
            <a:r>
              <a:rPr lang="en-US" b="1" i="1" dirty="0" smtClean="0"/>
              <a:t>If</a:t>
            </a:r>
            <a:r>
              <a:rPr lang="en-US" i="1" dirty="0" smtClean="0"/>
              <a:t> </a:t>
            </a:r>
            <a:r>
              <a:rPr lang="en-US" dirty="0"/>
              <a:t>the first left most mode is less than the threshold</a:t>
            </a:r>
          </a:p>
          <a:p>
            <a:pPr lvl="2"/>
            <a:r>
              <a:rPr lang="en-US" dirty="0" smtClean="0"/>
              <a:t>Redo </a:t>
            </a:r>
            <a:r>
              <a:rPr lang="en-US" dirty="0"/>
              <a:t>step 2 – step 6</a:t>
            </a:r>
          </a:p>
          <a:p>
            <a:pPr lvl="1"/>
            <a:r>
              <a:rPr lang="en-US" b="1" i="1" dirty="0" smtClean="0"/>
              <a:t>Else </a:t>
            </a:r>
            <a:endParaRPr lang="en-US" dirty="0"/>
          </a:p>
          <a:p>
            <a:r>
              <a:rPr lang="en-US" dirty="0"/>
              <a:t>Finish stripping the normal population</a:t>
            </a:r>
          </a:p>
          <a:p>
            <a:r>
              <a:rPr lang="en-US" dirty="0"/>
              <a:t>Compute the mean and standard deviation from the stripped first population only</a:t>
            </a:r>
          </a:p>
          <a:p>
            <a:r>
              <a:rPr lang="en-US" dirty="0"/>
              <a:t>Store number of data points filtered</a:t>
            </a:r>
          </a:p>
          <a:p>
            <a:endParaRPr lang="en-US" dirty="0"/>
          </a:p>
        </p:txBody>
      </p:sp>
    </p:spTree>
    <p:extLst>
      <p:ext uri="{BB962C8B-B14F-4D97-AF65-F5344CB8AC3E}">
        <p14:creationId xmlns:p14="http://schemas.microsoft.com/office/powerpoint/2010/main" val="428408491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toward the standardization</a:t>
            </a:r>
            <a:endParaRPr lang="en-US" dirty="0"/>
          </a:p>
        </p:txBody>
      </p:sp>
      <p:sp>
        <p:nvSpPr>
          <p:cNvPr id="3" name="Content Placeholder 2"/>
          <p:cNvSpPr>
            <a:spLocks noGrp="1"/>
          </p:cNvSpPr>
          <p:nvPr>
            <p:ph idx="1"/>
          </p:nvPr>
        </p:nvSpPr>
        <p:spPr/>
        <p:txBody>
          <a:bodyPr/>
          <a:lstStyle/>
          <a:p>
            <a:r>
              <a:rPr lang="en-US" dirty="0" smtClean="0"/>
              <a:t>Accumulating the data in the database</a:t>
            </a:r>
          </a:p>
          <a:p>
            <a:r>
              <a:rPr lang="en-US" dirty="0" smtClean="0"/>
              <a:t>Data-driven approach data analysis</a:t>
            </a:r>
          </a:p>
          <a:p>
            <a:r>
              <a:rPr lang="en-US" dirty="0" smtClean="0"/>
              <a:t>Walking hand-in-hand with clinical doctor</a:t>
            </a:r>
          </a:p>
          <a:p>
            <a:r>
              <a:rPr lang="en-US" dirty="0" smtClean="0"/>
              <a:t>Establishing the standard protocols</a:t>
            </a:r>
            <a:endParaRPr lang="en-US" dirty="0"/>
          </a:p>
        </p:txBody>
      </p:sp>
    </p:spTree>
    <p:extLst>
      <p:ext uri="{BB962C8B-B14F-4D97-AF65-F5344CB8AC3E}">
        <p14:creationId xmlns:p14="http://schemas.microsoft.com/office/powerpoint/2010/main" val="37997121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r>
              <a:rPr lang="en-US" dirty="0"/>
              <a:t>for Liu Yao's exfoliated cell project, you may show what you have done for Liu Yao's current paper, what you plan to do if we put many other parameters of exfoliated cells (DI value, cell size, ...) and potentially new parameters (DNA methylation, gene mutation...) into data analysis in the future. Also you may paint a picture of a complete service of oral exfoliated cells starting from samples collection, sample analysis, data acquisition, data analysis, recommendation of further lab analysis, recommendation of clinical follow-up and therapy, ... Our goal is the feed them a vision that we and they can work continuously for &gt;10 years.</a:t>
            </a:r>
          </a:p>
        </p:txBody>
      </p:sp>
    </p:spTree>
    <p:extLst>
      <p:ext uri="{BB962C8B-B14F-4D97-AF65-F5344CB8AC3E}">
        <p14:creationId xmlns:p14="http://schemas.microsoft.com/office/powerpoint/2010/main" val="16852408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Understanding and unveiling the biological mechanism of oral squamous cell carcinoma</a:t>
            </a:r>
          </a:p>
          <a:p>
            <a:r>
              <a:rPr lang="en-US" dirty="0" smtClean="0"/>
              <a:t>Leveraging nuclei stain imaging technology (</a:t>
            </a:r>
            <a:r>
              <a:rPr lang="en-US" dirty="0" err="1" smtClean="0"/>
              <a:t>Feulgen</a:t>
            </a:r>
            <a:r>
              <a:rPr lang="en-US" dirty="0" smtClean="0"/>
              <a:t> staining)</a:t>
            </a:r>
          </a:p>
          <a:p>
            <a:r>
              <a:rPr lang="en-US" dirty="0" smtClean="0"/>
              <a:t>Extracting the determining digitized information</a:t>
            </a:r>
          </a:p>
          <a:p>
            <a:r>
              <a:rPr lang="en-US" dirty="0" smtClean="0"/>
              <a:t>Developing data processing protocol</a:t>
            </a:r>
          </a:p>
          <a:p>
            <a:r>
              <a:rPr lang="en-US" dirty="0" smtClean="0"/>
              <a:t>Building predicting model for detecting abnormal cell dividing – cancer diagnosis</a:t>
            </a:r>
          </a:p>
          <a:p>
            <a:r>
              <a:rPr lang="en-US" dirty="0" smtClean="0"/>
              <a:t>Establishing the standard for oral cancer early diagnosis</a:t>
            </a:r>
            <a:endParaRPr lang="en-US" dirty="0"/>
          </a:p>
        </p:txBody>
      </p:sp>
    </p:spTree>
    <p:extLst>
      <p:ext uri="{BB962C8B-B14F-4D97-AF65-F5344CB8AC3E}">
        <p14:creationId xmlns:p14="http://schemas.microsoft.com/office/powerpoint/2010/main" val="24223431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4243" y="65586"/>
            <a:ext cx="8699352" cy="6340593"/>
            <a:chOff x="344243" y="65586"/>
            <a:chExt cx="8699352" cy="6340593"/>
          </a:xfrm>
        </p:grpSpPr>
        <p:sp>
          <p:nvSpPr>
            <p:cNvPr id="2" name="Can 1"/>
            <p:cNvSpPr/>
            <p:nvPr/>
          </p:nvSpPr>
          <p:spPr>
            <a:xfrm>
              <a:off x="398033" y="2936842"/>
              <a:ext cx="1936376" cy="19041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Raw </a:t>
              </a:r>
              <a:r>
                <a:rPr lang="en-US" sz="2800" b="1" dirty="0" err="1" smtClean="0">
                  <a:solidFill>
                    <a:schemeClr val="tx1"/>
                  </a:solidFill>
                </a:rPr>
                <a:t>dataDB</a:t>
              </a:r>
              <a:endParaRPr lang="en-US" sz="2800" b="1" dirty="0">
                <a:solidFill>
                  <a:schemeClr val="tx1"/>
                </a:solidFill>
              </a:endParaRPr>
            </a:p>
          </p:txBody>
        </p:sp>
        <p:pic>
          <p:nvPicPr>
            <p:cNvPr id="2050" name="Picture 2" descr="http://botanika.biologija.org/exp/imaging/exp-mikroskop_e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3" y="301500"/>
              <a:ext cx="2168076" cy="1808795"/>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118792" y="2110294"/>
              <a:ext cx="516370" cy="783515"/>
            </a:xfrm>
            <a:prstGeom prst="down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a:off x="2334409" y="3711391"/>
              <a:ext cx="1161826" cy="451821"/>
            </a:xfrm>
            <a:prstGeom prst="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urved Up Arrow 6"/>
            <p:cNvSpPr/>
            <p:nvPr/>
          </p:nvSpPr>
          <p:spPr>
            <a:xfrm flipH="1">
              <a:off x="1031489" y="4959275"/>
              <a:ext cx="3767665" cy="1065008"/>
            </a:xfrm>
            <a:prstGeom prst="curved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052" name="Picture 4" descr="http://www.whatthetech.com/blog/wp-content/uploads/2010/08/low-energy-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767" y="65586"/>
              <a:ext cx="3040828" cy="22806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TL1vyvDK-khOKgJPbNXXTjZPJ0QWOGj8NS5Ek1ahIgw1Dvg2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740" y="4577379"/>
              <a:ext cx="249555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539267" y="3030235"/>
              <a:ext cx="2431227" cy="1857149"/>
              <a:chOff x="1645920" y="1602889"/>
              <a:chExt cx="2431227" cy="1857149"/>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Striped Right Arrow 7"/>
            <p:cNvSpPr/>
            <p:nvPr/>
          </p:nvSpPr>
          <p:spPr>
            <a:xfrm rot="-1920000">
              <a:off x="5009088" y="2458269"/>
              <a:ext cx="1345915" cy="491530"/>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triped Right Arrow 14"/>
            <p:cNvSpPr/>
            <p:nvPr/>
          </p:nvSpPr>
          <p:spPr>
            <a:xfrm rot="1740000">
              <a:off x="5753232" y="4630506"/>
              <a:ext cx="742533" cy="485702"/>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1542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51062" y="989700"/>
            <a:ext cx="6863385" cy="4970036"/>
            <a:chOff x="1645920" y="1602889"/>
            <a:chExt cx="2431227" cy="1857149"/>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7551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Nucleus DNA staining for early detection</a:t>
            </a:r>
          </a:p>
          <a:p>
            <a:r>
              <a:rPr lang="en-US" dirty="0" smtClean="0"/>
              <a:t>Understand the data distribution nature</a:t>
            </a:r>
          </a:p>
          <a:p>
            <a:r>
              <a:rPr lang="en-US" b="1" dirty="0" smtClean="0"/>
              <a:t>Ex</a:t>
            </a:r>
            <a:r>
              <a:rPr lang="en-US" dirty="0" smtClean="0"/>
              <a:t>pert </a:t>
            </a:r>
            <a:r>
              <a:rPr lang="en-US" b="1" dirty="0"/>
              <a:t>G</a:t>
            </a:r>
            <a:r>
              <a:rPr lang="en-US" dirty="0"/>
              <a:t>uided Data </a:t>
            </a:r>
            <a:r>
              <a:rPr lang="en-US" b="1" dirty="0"/>
              <a:t>C</a:t>
            </a:r>
            <a:r>
              <a:rPr lang="en-US" dirty="0"/>
              <a:t>leaning and </a:t>
            </a:r>
            <a:r>
              <a:rPr lang="en-US" b="1" dirty="0"/>
              <a:t>R</a:t>
            </a:r>
            <a:r>
              <a:rPr lang="en-US" dirty="0"/>
              <a:t>econstructio</a:t>
            </a:r>
            <a:r>
              <a:rPr lang="en-US" b="1" dirty="0"/>
              <a:t>n </a:t>
            </a:r>
            <a:r>
              <a:rPr lang="en-US" dirty="0"/>
              <a:t>(</a:t>
            </a:r>
            <a:r>
              <a:rPr lang="en-US" b="1" dirty="0" err="1"/>
              <a:t>ExGCRn</a:t>
            </a:r>
            <a:r>
              <a:rPr lang="en-US" dirty="0"/>
              <a:t>) </a:t>
            </a:r>
            <a:endParaRPr lang="en-US" dirty="0" smtClean="0"/>
          </a:p>
          <a:p>
            <a:r>
              <a:rPr lang="en-US" dirty="0" smtClean="0"/>
              <a:t>Stretching the prediction modeling</a:t>
            </a:r>
          </a:p>
          <a:p>
            <a:r>
              <a:rPr lang="en-US" dirty="0" smtClean="0"/>
              <a:t>Integrating extra domain information</a:t>
            </a:r>
          </a:p>
          <a:p>
            <a:r>
              <a:rPr lang="en-US" dirty="0" smtClean="0"/>
              <a:t>Empower the patient</a:t>
            </a:r>
          </a:p>
          <a:p>
            <a:r>
              <a:rPr lang="en-US" dirty="0" smtClean="0"/>
              <a:t>Moving toward the standardization</a:t>
            </a:r>
            <a:endParaRPr lang="en-US" dirty="0"/>
          </a:p>
        </p:txBody>
      </p:sp>
    </p:spTree>
    <p:extLst>
      <p:ext uri="{BB962C8B-B14F-4D97-AF65-F5344CB8AC3E}">
        <p14:creationId xmlns:p14="http://schemas.microsoft.com/office/powerpoint/2010/main" val="5868427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Abnormal nucleus image (D.I. value)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1566274"/>
            <a:ext cx="534352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37690" y="6308602"/>
            <a:ext cx="6785897" cy="369332"/>
          </a:xfrm>
          <a:prstGeom prst="rect">
            <a:avLst/>
          </a:prstGeom>
          <a:noFill/>
        </p:spPr>
        <p:txBody>
          <a:bodyPr wrap="none" rtlCol="0">
            <a:spAutoFit/>
          </a:bodyPr>
          <a:lstStyle/>
          <a:p>
            <a:r>
              <a:rPr lang="en-US" dirty="0" err="1" smtClean="0"/>
              <a:t>Papanicolaou</a:t>
            </a:r>
            <a:r>
              <a:rPr lang="en-US" dirty="0" smtClean="0"/>
              <a:t> (Pap) smears and nucleus was stained with </a:t>
            </a:r>
            <a:r>
              <a:rPr lang="en-US" dirty="0" err="1" smtClean="0"/>
              <a:t>Feulgan</a:t>
            </a:r>
            <a:r>
              <a:rPr lang="en-US" dirty="0" smtClean="0"/>
              <a:t> stain</a:t>
            </a:r>
            <a:endParaRPr lang="en-US" dirty="0"/>
          </a:p>
        </p:txBody>
      </p:sp>
    </p:spTree>
    <p:extLst>
      <p:ext uri="{BB962C8B-B14F-4D97-AF65-F5344CB8AC3E}">
        <p14:creationId xmlns:p14="http://schemas.microsoft.com/office/powerpoint/2010/main" val="1521316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population distribution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1" y="2250268"/>
            <a:ext cx="4642412" cy="354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805" y="2229493"/>
            <a:ext cx="45053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438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2"/>
            <a:ext cx="8229600" cy="1143000"/>
          </a:xfrm>
        </p:spPr>
        <p:txBody>
          <a:bodyPr/>
          <a:lstStyle/>
          <a:p>
            <a:r>
              <a:rPr lang="en-US" dirty="0" smtClean="0"/>
              <a:t>Summary statistics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80791160"/>
              </p:ext>
            </p:extLst>
          </p:nvPr>
        </p:nvGraphicFramePr>
        <p:xfrm>
          <a:off x="457202" y="1330162"/>
          <a:ext cx="8331799" cy="5454030"/>
        </p:xfrm>
        <a:graphic>
          <a:graphicData uri="http://schemas.openxmlformats.org/drawingml/2006/table">
            <a:tbl>
              <a:tblPr firstRow="1" bandRow="1">
                <a:tableStyleId>{5C22544A-7EE6-4342-B048-85BDC9FD1C3A}</a:tableStyleId>
              </a:tblPr>
              <a:tblGrid>
                <a:gridCol w="1190257"/>
                <a:gridCol w="1190257"/>
                <a:gridCol w="1190257"/>
                <a:gridCol w="1190257"/>
                <a:gridCol w="1190257"/>
                <a:gridCol w="1190257"/>
                <a:gridCol w="1190257"/>
              </a:tblGrid>
              <a:tr h="0">
                <a:tc>
                  <a:txBody>
                    <a:bodyPr/>
                    <a:lstStyle/>
                    <a:p>
                      <a:pPr algn="ctr" fontAlgn="b"/>
                      <a:r>
                        <a:rPr lang="en-US" sz="1200" b="0" i="0" u="none" strike="noStrike" dirty="0">
                          <a:solidFill>
                            <a:srgbClr val="000000"/>
                          </a:solidFill>
                          <a:effectLst/>
                          <a:latin typeface="Calibri"/>
                        </a:rPr>
                        <a:t>Group</a:t>
                      </a:r>
                    </a:p>
                  </a:txBody>
                  <a:tcPr marL="9525" marR="9525" marT="9525" marB="0" anchor="b"/>
                </a:tc>
                <a:tc>
                  <a:txBody>
                    <a:bodyPr/>
                    <a:lstStyle/>
                    <a:p>
                      <a:pPr algn="ctr" fontAlgn="b"/>
                      <a:r>
                        <a:rPr lang="en-US" sz="1200" b="0" i="0" u="none" strike="noStrike">
                          <a:solidFill>
                            <a:srgbClr val="000000"/>
                          </a:solidFill>
                          <a:effectLst/>
                          <a:latin typeface="Calibri"/>
                        </a:rPr>
                        <a:t>Mean1</a:t>
                      </a:r>
                    </a:p>
                  </a:txBody>
                  <a:tcPr marL="9525" marR="9525" marT="9525" marB="0" anchor="b"/>
                </a:tc>
                <a:tc>
                  <a:txBody>
                    <a:bodyPr/>
                    <a:lstStyle/>
                    <a:p>
                      <a:pPr algn="ctr" fontAlgn="b"/>
                      <a:r>
                        <a:rPr lang="en-US" sz="1200" b="0" i="0" u="none" strike="noStrike">
                          <a:solidFill>
                            <a:srgbClr val="000000"/>
                          </a:solidFill>
                          <a:effectLst/>
                          <a:latin typeface="Calibri"/>
                        </a:rPr>
                        <a:t>SD1</a:t>
                      </a:r>
                    </a:p>
                  </a:txBody>
                  <a:tcPr marL="9525" marR="9525" marT="9525" marB="0" anchor="b"/>
                </a:tc>
                <a:tc>
                  <a:txBody>
                    <a:bodyPr/>
                    <a:lstStyle/>
                    <a:p>
                      <a:pPr algn="ctr" fontAlgn="b"/>
                      <a:r>
                        <a:rPr lang="en-US" sz="1200" b="0" i="0" u="none" strike="noStrike">
                          <a:solidFill>
                            <a:srgbClr val="000000"/>
                          </a:solidFill>
                          <a:effectLst/>
                          <a:latin typeface="Calibri"/>
                        </a:rPr>
                        <a:t>Mean2</a:t>
                      </a:r>
                    </a:p>
                  </a:txBody>
                  <a:tcPr marL="9525" marR="9525" marT="9525" marB="0" anchor="b"/>
                </a:tc>
                <a:tc>
                  <a:txBody>
                    <a:bodyPr/>
                    <a:lstStyle/>
                    <a:p>
                      <a:pPr algn="ctr" fontAlgn="b"/>
                      <a:r>
                        <a:rPr lang="en-US" sz="1200" b="0" i="0" u="none" strike="noStrike">
                          <a:solidFill>
                            <a:srgbClr val="000000"/>
                          </a:solidFill>
                          <a:effectLst/>
                          <a:latin typeface="Calibri"/>
                        </a:rPr>
                        <a:t>SD2</a:t>
                      </a:r>
                    </a:p>
                  </a:txBody>
                  <a:tcPr marL="9525" marR="9525" marT="9525" marB="0" anchor="b"/>
                </a:tc>
                <a:tc>
                  <a:txBody>
                    <a:bodyPr/>
                    <a:lstStyle/>
                    <a:p>
                      <a:pPr algn="ctr" fontAlgn="b"/>
                      <a:r>
                        <a:rPr lang="en-US" sz="1200" b="0" i="0" u="none" strike="noStrike">
                          <a:solidFill>
                            <a:srgbClr val="000000"/>
                          </a:solidFill>
                          <a:effectLst/>
                          <a:latin typeface="Calibri"/>
                        </a:rPr>
                        <a:t>Mean3</a:t>
                      </a:r>
                    </a:p>
                  </a:txBody>
                  <a:tcPr marL="9525" marR="9525" marT="9525" marB="0" anchor="b"/>
                </a:tc>
                <a:tc>
                  <a:txBody>
                    <a:bodyPr/>
                    <a:lstStyle/>
                    <a:p>
                      <a:pPr algn="ctr" fontAlgn="b"/>
                      <a:r>
                        <a:rPr lang="en-US" sz="1200" b="0" i="0" u="none" strike="noStrike">
                          <a:solidFill>
                            <a:srgbClr val="000000"/>
                          </a:solidFill>
                          <a:effectLst/>
                          <a:latin typeface="Calibri"/>
                        </a:rPr>
                        <a:t>SD3</a:t>
                      </a:r>
                    </a:p>
                  </a:txBody>
                  <a:tcPr marL="9525" marR="9525" marT="9525" marB="0" anchor="b"/>
                </a:tc>
              </a:tr>
              <a:tr h="194875">
                <a:tc>
                  <a:txBody>
                    <a:bodyPr/>
                    <a:lstStyle/>
                    <a:p>
                      <a:pPr algn="ctr" fontAlgn="b"/>
                      <a:r>
                        <a:rPr lang="en-US" sz="1200" b="0" i="0" u="none" strike="noStrike" dirty="0">
                          <a:solidFill>
                            <a:srgbClr val="000000"/>
                          </a:solidFill>
                          <a:effectLst/>
                          <a:latin typeface="Calibri"/>
                        </a:rPr>
                        <a:t>normal1</a:t>
                      </a:r>
                    </a:p>
                  </a:txBody>
                  <a:tcPr marL="9525" marR="9525" marT="9525" marB="0" anchor="b"/>
                </a:tc>
                <a:tc>
                  <a:txBody>
                    <a:bodyPr/>
                    <a:lstStyle/>
                    <a:p>
                      <a:pPr algn="ctr" fontAlgn="b"/>
                      <a:r>
                        <a:rPr lang="en-US" sz="1200" b="0" i="0" u="none" strike="noStrike">
                          <a:solidFill>
                            <a:srgbClr val="000000"/>
                          </a:solidFill>
                          <a:effectLst/>
                          <a:latin typeface="Calibri"/>
                        </a:rPr>
                        <a:t>0.96</a:t>
                      </a:r>
                    </a:p>
                  </a:txBody>
                  <a:tcPr marL="9525" marR="9525" marT="9525" marB="0" anchor="b"/>
                </a:tc>
                <a:tc>
                  <a:txBody>
                    <a:bodyPr/>
                    <a:lstStyle/>
                    <a:p>
                      <a:pPr algn="ctr" fontAlgn="b"/>
                      <a:r>
                        <a:rPr lang="en-US" sz="1200" b="0" i="0" u="none" strike="noStrike">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1.961</a:t>
                      </a:r>
                    </a:p>
                  </a:txBody>
                  <a:tcPr marL="9525" marR="9525" marT="9525" marB="0" anchor="b"/>
                </a:tc>
                <a:tc>
                  <a:txBody>
                    <a:bodyPr/>
                    <a:lstStyle/>
                    <a:p>
                      <a:pPr algn="ctr" fontAlgn="b"/>
                      <a:r>
                        <a:rPr lang="en-US" sz="1200" b="0" i="0" u="none" strike="noStrike">
                          <a:solidFill>
                            <a:srgbClr val="000000"/>
                          </a:solidFill>
                          <a:effectLst/>
                          <a:latin typeface="Calibri"/>
                        </a:rPr>
                        <a:t>0.22</a:t>
                      </a:r>
                    </a:p>
                  </a:txBody>
                  <a:tcPr marL="9525" marR="9525" marT="9525" marB="0" anchor="b"/>
                </a:tc>
                <a:tc>
                  <a:txBody>
                    <a:bodyPr/>
                    <a:lstStyle/>
                    <a:p>
                      <a:pPr algn="ctr" fontAlgn="b"/>
                      <a:r>
                        <a:rPr lang="en-US" sz="1200" b="0" i="0" u="none" strike="noStrike">
                          <a:solidFill>
                            <a:srgbClr val="000000"/>
                          </a:solidFill>
                          <a:effectLst/>
                          <a:latin typeface="Calibri"/>
                        </a:rPr>
                        <a:t>2.321</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dirty="0">
                          <a:solidFill>
                            <a:srgbClr val="000000"/>
                          </a:solidFill>
                          <a:effectLst/>
                          <a:latin typeface="Calibri"/>
                        </a:rPr>
                        <a:t>normal2</a:t>
                      </a:r>
                    </a:p>
                  </a:txBody>
                  <a:tcPr marL="9525" marR="9525" marT="9525" marB="0" anchor="b"/>
                </a:tc>
                <a:tc>
                  <a:txBody>
                    <a:bodyPr/>
                    <a:lstStyle/>
                    <a:p>
                      <a:pPr algn="ctr" fontAlgn="b"/>
                      <a:r>
                        <a:rPr lang="en-US" sz="1200" b="0" i="0" u="none" strike="noStrike" dirty="0">
                          <a:solidFill>
                            <a:srgbClr val="000000"/>
                          </a:solidFill>
                          <a:effectLst/>
                          <a:latin typeface="Calibri"/>
                        </a:rPr>
                        <a:t>0.878</a:t>
                      </a:r>
                    </a:p>
                  </a:txBody>
                  <a:tcPr marL="9525" marR="9525" marT="9525" marB="0" anchor="b"/>
                </a:tc>
                <a:tc>
                  <a:txBody>
                    <a:bodyPr/>
                    <a:lstStyle/>
                    <a:p>
                      <a:pPr algn="ctr" fontAlgn="b"/>
                      <a:r>
                        <a:rPr lang="en-US" sz="1200" b="0" i="0" u="none" strike="noStrike">
                          <a:solidFill>
                            <a:srgbClr val="000000"/>
                          </a:solidFill>
                          <a:effectLst/>
                          <a:latin typeface="Calibri"/>
                        </a:rPr>
                        <a:t>0.178</a:t>
                      </a:r>
                    </a:p>
                  </a:txBody>
                  <a:tcPr marL="9525" marR="9525" marT="9525" marB="0" anchor="b"/>
                </a:tc>
                <a:tc>
                  <a:txBody>
                    <a:bodyPr/>
                    <a:lstStyle/>
                    <a:p>
                      <a:pPr algn="ctr" fontAlgn="b"/>
                      <a:r>
                        <a:rPr lang="en-US" sz="1200" b="0" i="0" u="none" strike="noStrike">
                          <a:solidFill>
                            <a:srgbClr val="000000"/>
                          </a:solidFill>
                          <a:effectLst/>
                          <a:latin typeface="Calibri"/>
                        </a:rPr>
                        <a:t>1.675</a:t>
                      </a:r>
                    </a:p>
                  </a:txBody>
                  <a:tcPr marL="9525" marR="9525" marT="9525" marB="0" anchor="b"/>
                </a:tc>
                <a:tc>
                  <a:txBody>
                    <a:bodyPr/>
                    <a:lstStyle/>
                    <a:p>
                      <a:pPr algn="ctr" fontAlgn="b"/>
                      <a:r>
                        <a:rPr lang="en-US" sz="1200" b="0" i="0" u="none" strike="noStrike">
                          <a:solidFill>
                            <a:srgbClr val="000000"/>
                          </a:solidFill>
                          <a:effectLst/>
                          <a:latin typeface="Calibri"/>
                        </a:rPr>
                        <a:t>0.361</a:t>
                      </a:r>
                    </a:p>
                  </a:txBody>
                  <a:tcPr marL="9525" marR="9525" marT="9525" marB="0" anchor="b"/>
                </a:tc>
                <a:tc>
                  <a:txBody>
                    <a:bodyPr/>
                    <a:lstStyle/>
                    <a:p>
                      <a:pPr algn="ctr" fontAlgn="b"/>
                      <a:r>
                        <a:rPr lang="en-US" sz="1200" b="0" i="0" u="none" strike="noStrike">
                          <a:solidFill>
                            <a:srgbClr val="000000"/>
                          </a:solidFill>
                          <a:effectLst/>
                          <a:latin typeface="Calibri"/>
                        </a:rPr>
                        <a:t>2.355</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normal3</a:t>
                      </a:r>
                    </a:p>
                  </a:txBody>
                  <a:tcPr marL="9525" marR="9525" marT="9525" marB="0" anchor="b"/>
                </a:tc>
                <a:tc>
                  <a:txBody>
                    <a:bodyPr/>
                    <a:lstStyle/>
                    <a:p>
                      <a:pPr algn="ctr" fontAlgn="b"/>
                      <a:r>
                        <a:rPr lang="en-US" sz="1200" b="0" i="0" u="none" strike="noStrike" dirty="0">
                          <a:solidFill>
                            <a:srgbClr val="000000"/>
                          </a:solidFill>
                          <a:effectLst/>
                          <a:latin typeface="Calibri"/>
                        </a:rPr>
                        <a:t>0.925</a:t>
                      </a:r>
                    </a:p>
                  </a:txBody>
                  <a:tcPr marL="9525" marR="9525" marT="9525" marB="0" anchor="b"/>
                </a:tc>
                <a:tc>
                  <a:txBody>
                    <a:bodyPr/>
                    <a:lstStyle/>
                    <a:p>
                      <a:pPr algn="ctr" fontAlgn="b"/>
                      <a:r>
                        <a:rPr lang="en-US" sz="1200" b="0" i="0" u="none" strike="noStrike">
                          <a:solidFill>
                            <a:srgbClr val="000000"/>
                          </a:solidFill>
                          <a:effectLst/>
                          <a:latin typeface="Calibri"/>
                        </a:rPr>
                        <a:t>0.153</a:t>
                      </a:r>
                    </a:p>
                  </a:txBody>
                  <a:tcPr marL="9525" marR="9525" marT="9525" marB="0" anchor="b"/>
                </a:tc>
                <a:tc>
                  <a:txBody>
                    <a:bodyPr/>
                    <a:lstStyle/>
                    <a:p>
                      <a:pPr algn="ctr" fontAlgn="b"/>
                      <a:r>
                        <a:rPr lang="en-US" sz="1200" b="0" i="0" u="none" strike="noStrike">
                          <a:solidFill>
                            <a:srgbClr val="000000"/>
                          </a:solidFill>
                          <a:effectLst/>
                          <a:latin typeface="Calibri"/>
                        </a:rPr>
                        <a:t>1.642</a:t>
                      </a:r>
                    </a:p>
                  </a:txBody>
                  <a:tcPr marL="9525" marR="9525" marT="9525" marB="0" anchor="b"/>
                </a:tc>
                <a:tc>
                  <a:txBody>
                    <a:bodyPr/>
                    <a:lstStyle/>
                    <a:p>
                      <a:pPr algn="ctr" fontAlgn="b"/>
                      <a:r>
                        <a:rPr lang="en-US" sz="1200" b="0" i="0" u="none" strike="noStrike">
                          <a:solidFill>
                            <a:srgbClr val="000000"/>
                          </a:solidFill>
                          <a:effectLst/>
                          <a:latin typeface="Calibri"/>
                        </a:rPr>
                        <a:t>0.349</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normal4</a:t>
                      </a:r>
                    </a:p>
                  </a:txBody>
                  <a:tcPr marL="9525" marR="9525" marT="9525" marB="0" anchor="b"/>
                </a:tc>
                <a:tc>
                  <a:txBody>
                    <a:bodyPr/>
                    <a:lstStyle/>
                    <a:p>
                      <a:pPr algn="ctr" fontAlgn="b"/>
                      <a:r>
                        <a:rPr lang="en-US" sz="1200" b="0" i="0" u="none" strike="noStrike" dirty="0">
                          <a:solidFill>
                            <a:srgbClr val="000000"/>
                          </a:solidFill>
                          <a:effectLst/>
                          <a:latin typeface="Calibri"/>
                        </a:rPr>
                        <a:t>1.001</a:t>
                      </a:r>
                    </a:p>
                  </a:txBody>
                  <a:tcPr marL="9525" marR="9525" marT="9525" marB="0" anchor="b"/>
                </a:tc>
                <a:tc>
                  <a:txBody>
                    <a:bodyPr/>
                    <a:lstStyle/>
                    <a:p>
                      <a:pPr algn="ctr" fontAlgn="b"/>
                      <a:r>
                        <a:rPr lang="en-US" sz="1200" b="0" i="0" u="none" strike="noStrike">
                          <a:solidFill>
                            <a:srgbClr val="000000"/>
                          </a:solidFill>
                          <a:effectLst/>
                          <a:latin typeface="Calibri"/>
                        </a:rPr>
                        <a:t>0.088</a:t>
                      </a:r>
                    </a:p>
                  </a:txBody>
                  <a:tcPr marL="9525" marR="9525" marT="9525" marB="0" anchor="b"/>
                </a:tc>
                <a:tc>
                  <a:txBody>
                    <a:bodyPr/>
                    <a:lstStyle/>
                    <a:p>
                      <a:pPr algn="ctr" fontAlgn="b"/>
                      <a:r>
                        <a:rPr lang="en-US" sz="1200" b="0" i="0" u="none" strike="noStrike">
                          <a:solidFill>
                            <a:srgbClr val="000000"/>
                          </a:solidFill>
                          <a:effectLst/>
                          <a:latin typeface="Calibri"/>
                        </a:rPr>
                        <a:t>1.878</a:t>
                      </a:r>
                    </a:p>
                  </a:txBody>
                  <a:tcPr marL="9525" marR="9525" marT="9525" marB="0" anchor="b"/>
                </a:tc>
                <a:tc>
                  <a:txBody>
                    <a:bodyPr/>
                    <a:lstStyle/>
                    <a:p>
                      <a:pPr algn="ctr" fontAlgn="b"/>
                      <a:r>
                        <a:rPr lang="en-US" sz="1200" b="0" i="0" u="none" strike="noStrike">
                          <a:solidFill>
                            <a:srgbClr val="000000"/>
                          </a:solidFill>
                          <a:effectLst/>
                          <a:latin typeface="Calibri"/>
                        </a:rPr>
                        <a:t>0.237</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normal5</a:t>
                      </a:r>
                    </a:p>
                  </a:txBody>
                  <a:tcPr marL="9525" marR="9525" marT="9525" marB="0" anchor="b"/>
                </a:tc>
                <a:tc>
                  <a:txBody>
                    <a:bodyPr/>
                    <a:lstStyle/>
                    <a:p>
                      <a:pPr algn="ctr" fontAlgn="b"/>
                      <a:r>
                        <a:rPr lang="en-US" sz="1200" b="0" i="0" u="none" strike="noStrike">
                          <a:solidFill>
                            <a:srgbClr val="000000"/>
                          </a:solidFill>
                          <a:effectLst/>
                          <a:latin typeface="Calibri"/>
                        </a:rPr>
                        <a:t>0.96</a:t>
                      </a:r>
                    </a:p>
                  </a:txBody>
                  <a:tcPr marL="9525" marR="9525" marT="9525" marB="0" anchor="b"/>
                </a:tc>
                <a:tc>
                  <a:txBody>
                    <a:bodyPr/>
                    <a:lstStyle/>
                    <a:p>
                      <a:pPr algn="ctr" fontAlgn="b"/>
                      <a:r>
                        <a:rPr lang="en-US" sz="1200" b="0" i="0" u="none" strike="noStrike" dirty="0">
                          <a:solidFill>
                            <a:srgbClr val="000000"/>
                          </a:solidFill>
                          <a:effectLst/>
                          <a:latin typeface="Calibri"/>
                        </a:rPr>
                        <a:t>0.133</a:t>
                      </a:r>
                    </a:p>
                  </a:txBody>
                  <a:tcPr marL="9525" marR="9525" marT="9525" marB="0" anchor="b"/>
                </a:tc>
                <a:tc>
                  <a:txBody>
                    <a:bodyPr/>
                    <a:lstStyle/>
                    <a:p>
                      <a:pPr algn="ctr" fontAlgn="b"/>
                      <a:r>
                        <a:rPr lang="en-US" sz="1200" b="0" i="0" u="none" strike="noStrike">
                          <a:solidFill>
                            <a:srgbClr val="000000"/>
                          </a:solidFill>
                          <a:effectLst/>
                          <a:latin typeface="Calibri"/>
                        </a:rPr>
                        <a:t>1.778</a:t>
                      </a:r>
                    </a:p>
                  </a:txBody>
                  <a:tcPr marL="9525" marR="9525" marT="9525" marB="0" anchor="b"/>
                </a:tc>
                <a:tc>
                  <a:txBody>
                    <a:bodyPr/>
                    <a:lstStyle/>
                    <a:p>
                      <a:pPr algn="ctr" fontAlgn="b"/>
                      <a:r>
                        <a:rPr lang="en-US" sz="1200" b="0" i="0" u="none" strike="noStrike">
                          <a:solidFill>
                            <a:srgbClr val="000000"/>
                          </a:solidFill>
                          <a:effectLst/>
                          <a:latin typeface="Calibri"/>
                        </a:rPr>
                        <a:t>0.267</a:t>
                      </a:r>
                    </a:p>
                  </a:txBody>
                  <a:tcPr marL="9525" marR="9525" marT="9525" marB="0" anchor="b"/>
                </a:tc>
                <a:tc>
                  <a:txBody>
                    <a:bodyPr/>
                    <a:lstStyle/>
                    <a:p>
                      <a:pPr algn="ctr" fontAlgn="b"/>
                      <a:r>
                        <a:rPr lang="en-US" sz="1200" b="0" i="0" u="none" strike="noStrike">
                          <a:solidFill>
                            <a:srgbClr val="000000"/>
                          </a:solidFill>
                          <a:effectLst/>
                          <a:latin typeface="Calibri"/>
                        </a:rPr>
                        <a:t>2.307</a:t>
                      </a:r>
                    </a:p>
                  </a:txBody>
                  <a:tcPr marL="9525" marR="9525" marT="9525" marB="0" anchor="b"/>
                </a:tc>
                <a:tc>
                  <a:txBody>
                    <a:bodyPr/>
                    <a:lstStyle/>
                    <a:p>
                      <a:pPr algn="ctr" fontAlgn="b"/>
                      <a:r>
                        <a:rPr lang="en-US" sz="1200" b="0" i="0" u="none" strike="noStrike">
                          <a:solidFill>
                            <a:srgbClr val="000000"/>
                          </a:solidFill>
                          <a:effectLst/>
                          <a:latin typeface="Calibri"/>
                        </a:rPr>
                        <a:t>0.009</a:t>
                      </a:r>
                    </a:p>
                  </a:txBody>
                  <a:tcPr marL="9525" marR="9525" marT="9525" marB="0" anchor="b"/>
                </a:tc>
              </a:tr>
              <a:tr h="194875">
                <a:tc>
                  <a:txBody>
                    <a:bodyPr/>
                    <a:lstStyle/>
                    <a:p>
                      <a:pPr algn="ctr" fontAlgn="b"/>
                      <a:r>
                        <a:rPr lang="en-US" sz="1200" b="0" i="0" u="none" strike="noStrike">
                          <a:solidFill>
                            <a:srgbClr val="000000"/>
                          </a:solidFill>
                          <a:effectLst/>
                          <a:latin typeface="Calibri"/>
                        </a:rPr>
                        <a:t>normal6</a:t>
                      </a:r>
                    </a:p>
                  </a:txBody>
                  <a:tcPr marL="9525" marR="9525" marT="9525" marB="0" anchor="b"/>
                </a:tc>
                <a:tc>
                  <a:txBody>
                    <a:bodyPr/>
                    <a:lstStyle/>
                    <a:p>
                      <a:pPr algn="ctr" fontAlgn="b"/>
                      <a:r>
                        <a:rPr lang="en-US" sz="1200" b="0" i="0" u="none" strike="noStrike">
                          <a:solidFill>
                            <a:srgbClr val="000000"/>
                          </a:solidFill>
                          <a:effectLst/>
                          <a:latin typeface="Calibri"/>
                        </a:rPr>
                        <a:t>0.974</a:t>
                      </a:r>
                    </a:p>
                  </a:txBody>
                  <a:tcPr marL="9525" marR="9525" marT="9525" marB="0" anchor="b"/>
                </a:tc>
                <a:tc>
                  <a:txBody>
                    <a:bodyPr/>
                    <a:lstStyle/>
                    <a:p>
                      <a:pPr algn="ctr" fontAlgn="b"/>
                      <a:r>
                        <a:rPr lang="en-US" sz="1200" b="0" i="0" u="none" strike="noStrike" dirty="0">
                          <a:solidFill>
                            <a:srgbClr val="000000"/>
                          </a:solidFill>
                          <a:effectLst/>
                          <a:latin typeface="Calibri"/>
                        </a:rPr>
                        <a:t>0.1</a:t>
                      </a:r>
                    </a:p>
                  </a:txBody>
                  <a:tcPr marL="9525" marR="9525" marT="9525" marB="0" anchor="b"/>
                </a:tc>
                <a:tc>
                  <a:txBody>
                    <a:bodyPr/>
                    <a:lstStyle/>
                    <a:p>
                      <a:pPr algn="ctr" fontAlgn="b"/>
                      <a:r>
                        <a:rPr lang="en-US" sz="1200" b="0" i="0" u="none" strike="noStrike">
                          <a:solidFill>
                            <a:srgbClr val="000000"/>
                          </a:solidFill>
                          <a:effectLst/>
                          <a:latin typeface="Calibri"/>
                        </a:rPr>
                        <a:t>1.588</a:t>
                      </a:r>
                    </a:p>
                  </a:txBody>
                  <a:tcPr marL="9525" marR="9525" marT="9525" marB="0" anchor="b"/>
                </a:tc>
                <a:tc>
                  <a:txBody>
                    <a:bodyPr/>
                    <a:lstStyle/>
                    <a:p>
                      <a:pPr algn="ctr" fontAlgn="b"/>
                      <a:r>
                        <a:rPr lang="en-US" sz="1200" b="0" i="0" u="none" strike="noStrike">
                          <a:solidFill>
                            <a:srgbClr val="000000"/>
                          </a:solidFill>
                          <a:effectLst/>
                          <a:latin typeface="Calibri"/>
                        </a:rPr>
                        <a:t>0.32</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normal7</a:t>
                      </a:r>
                    </a:p>
                  </a:txBody>
                  <a:tcPr marL="9525" marR="9525" marT="9525" marB="0" anchor="b"/>
                </a:tc>
                <a:tc>
                  <a:txBody>
                    <a:bodyPr/>
                    <a:lstStyle/>
                    <a:p>
                      <a:pPr algn="ctr" fontAlgn="b"/>
                      <a:r>
                        <a:rPr lang="en-US" sz="1200" b="0" i="0" u="none" strike="noStrike">
                          <a:solidFill>
                            <a:srgbClr val="000000"/>
                          </a:solidFill>
                          <a:effectLst/>
                          <a:latin typeface="Calibri"/>
                        </a:rPr>
                        <a:t>0.888</a:t>
                      </a:r>
                    </a:p>
                  </a:txBody>
                  <a:tcPr marL="9525" marR="9525" marT="9525" marB="0" anchor="b"/>
                </a:tc>
                <a:tc>
                  <a:txBody>
                    <a:bodyPr/>
                    <a:lstStyle/>
                    <a:p>
                      <a:pPr algn="ctr" fontAlgn="b"/>
                      <a:r>
                        <a:rPr lang="en-US" sz="1200" b="0" i="0" u="none" strike="noStrike" dirty="0">
                          <a:solidFill>
                            <a:srgbClr val="000000"/>
                          </a:solidFill>
                          <a:effectLst/>
                          <a:latin typeface="Calibri"/>
                        </a:rPr>
                        <a:t>0.182</a:t>
                      </a:r>
                    </a:p>
                  </a:txBody>
                  <a:tcPr marL="9525" marR="9525" marT="9525" marB="0" anchor="b"/>
                </a:tc>
                <a:tc>
                  <a:txBody>
                    <a:bodyPr/>
                    <a:lstStyle/>
                    <a:p>
                      <a:pPr algn="ctr" fontAlgn="b"/>
                      <a:r>
                        <a:rPr lang="en-US" sz="1200" b="0" i="0" u="none" strike="noStrike">
                          <a:solidFill>
                            <a:srgbClr val="000000"/>
                          </a:solidFill>
                          <a:effectLst/>
                          <a:latin typeface="Calibri"/>
                        </a:rPr>
                        <a:t>1.407</a:t>
                      </a:r>
                    </a:p>
                  </a:txBody>
                  <a:tcPr marL="9525" marR="9525" marT="9525" marB="0" anchor="b"/>
                </a:tc>
                <a:tc>
                  <a:txBody>
                    <a:bodyPr/>
                    <a:lstStyle/>
                    <a:p>
                      <a:pPr algn="ctr" fontAlgn="b"/>
                      <a:r>
                        <a:rPr lang="en-US" sz="1200" b="0" i="0" u="none" strike="noStrike">
                          <a:solidFill>
                            <a:srgbClr val="000000"/>
                          </a:solidFill>
                          <a:effectLst/>
                          <a:latin typeface="Calibri"/>
                        </a:rPr>
                        <a:t>0.278</a:t>
                      </a:r>
                    </a:p>
                  </a:txBody>
                  <a:tcPr marL="9525" marR="9525" marT="9525" marB="0" anchor="b"/>
                </a:tc>
                <a:tc>
                  <a:txBody>
                    <a:bodyPr/>
                    <a:lstStyle/>
                    <a:p>
                      <a:pPr algn="ctr" fontAlgn="b"/>
                      <a:r>
                        <a:rPr lang="en-US" sz="1200" b="0" i="0" u="none" strike="noStrike">
                          <a:solidFill>
                            <a:srgbClr val="000000"/>
                          </a:solidFill>
                          <a:effectLst/>
                          <a:latin typeface="Calibri"/>
                        </a:rPr>
                        <a:t>2.391</a:t>
                      </a:r>
                    </a:p>
                  </a:txBody>
                  <a:tcPr marL="9525" marR="9525" marT="9525" marB="0" anchor="b"/>
                </a:tc>
                <a:tc>
                  <a:txBody>
                    <a:bodyPr/>
                    <a:lstStyle/>
                    <a:p>
                      <a:pPr algn="ctr" fontAlgn="b"/>
                      <a:r>
                        <a:rPr lang="en-US" sz="1200" b="0" i="0" u="none" strike="noStrike">
                          <a:solidFill>
                            <a:srgbClr val="000000"/>
                          </a:solidFill>
                          <a:effectLst/>
                          <a:latin typeface="Calibri"/>
                        </a:rPr>
                        <a:t>0.046</a:t>
                      </a:r>
                    </a:p>
                  </a:txBody>
                  <a:tcPr marL="9525" marR="9525" marT="9525" marB="0" anchor="b"/>
                </a:tc>
              </a:tr>
              <a:tr h="194875">
                <a:tc>
                  <a:txBody>
                    <a:bodyPr/>
                    <a:lstStyle/>
                    <a:p>
                      <a:pPr algn="ctr" fontAlgn="b"/>
                      <a:r>
                        <a:rPr lang="en-US" sz="1200" b="0" i="0" u="none" strike="noStrike">
                          <a:solidFill>
                            <a:srgbClr val="000000"/>
                          </a:solidFill>
                          <a:effectLst/>
                          <a:latin typeface="Calibri"/>
                        </a:rPr>
                        <a:t>normal8</a:t>
                      </a:r>
                    </a:p>
                  </a:txBody>
                  <a:tcPr marL="9525" marR="9525" marT="9525" marB="0" anchor="b"/>
                </a:tc>
                <a:tc>
                  <a:txBody>
                    <a:bodyPr/>
                    <a:lstStyle/>
                    <a:p>
                      <a:pPr algn="ctr" fontAlgn="b"/>
                      <a:r>
                        <a:rPr lang="en-US" sz="1200" b="0" i="0" u="none" strike="noStrike">
                          <a:solidFill>
                            <a:srgbClr val="000000"/>
                          </a:solidFill>
                          <a:effectLst/>
                          <a:latin typeface="Calibri"/>
                        </a:rPr>
                        <a:t>0.963</a:t>
                      </a:r>
                    </a:p>
                  </a:txBody>
                  <a:tcPr marL="9525" marR="9525" marT="9525" marB="0" anchor="b"/>
                </a:tc>
                <a:tc>
                  <a:txBody>
                    <a:bodyPr/>
                    <a:lstStyle/>
                    <a:p>
                      <a:pPr algn="ctr" fontAlgn="b"/>
                      <a:r>
                        <a:rPr lang="en-US" sz="1200" b="0" i="0" u="none" strike="noStrike" dirty="0">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1.71</a:t>
                      </a:r>
                    </a:p>
                  </a:txBody>
                  <a:tcPr marL="9525" marR="9525" marT="9525" marB="0" anchor="b"/>
                </a:tc>
                <a:tc>
                  <a:txBody>
                    <a:bodyPr/>
                    <a:lstStyle/>
                    <a:p>
                      <a:pPr algn="ctr" fontAlgn="b"/>
                      <a:r>
                        <a:rPr lang="en-US" sz="1200" b="0" i="0" u="none" strike="noStrike">
                          <a:solidFill>
                            <a:srgbClr val="000000"/>
                          </a:solidFill>
                          <a:effectLst/>
                          <a:latin typeface="Calibri"/>
                        </a:rPr>
                        <a:t>0.256</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normal9</a:t>
                      </a:r>
                    </a:p>
                  </a:txBody>
                  <a:tcPr marL="9525" marR="9525" marT="9525" marB="0" anchor="b"/>
                </a:tc>
                <a:tc>
                  <a:txBody>
                    <a:bodyPr/>
                    <a:lstStyle/>
                    <a:p>
                      <a:pPr algn="ctr" fontAlgn="b"/>
                      <a:r>
                        <a:rPr lang="en-US" sz="1200" b="0" i="0" u="none" strike="noStrike">
                          <a:solidFill>
                            <a:srgbClr val="000000"/>
                          </a:solidFill>
                          <a:effectLst/>
                          <a:latin typeface="Calibri"/>
                        </a:rPr>
                        <a:t>0.995</a:t>
                      </a:r>
                    </a:p>
                  </a:txBody>
                  <a:tcPr marL="9525" marR="9525" marT="9525" marB="0" anchor="b"/>
                </a:tc>
                <a:tc>
                  <a:txBody>
                    <a:bodyPr/>
                    <a:lstStyle/>
                    <a:p>
                      <a:pPr algn="ctr" fontAlgn="b"/>
                      <a:r>
                        <a:rPr lang="en-US" sz="1200" b="0" i="0" u="none" strike="noStrike">
                          <a:solidFill>
                            <a:srgbClr val="000000"/>
                          </a:solidFill>
                          <a:effectLst/>
                          <a:latin typeface="Calibri"/>
                        </a:rPr>
                        <a:t>0.085</a:t>
                      </a:r>
                    </a:p>
                  </a:txBody>
                  <a:tcPr marL="9525" marR="9525" marT="9525" marB="0" anchor="b"/>
                </a:tc>
                <a:tc>
                  <a:txBody>
                    <a:bodyPr/>
                    <a:lstStyle/>
                    <a:p>
                      <a:pPr algn="ctr" fontAlgn="b"/>
                      <a:r>
                        <a:rPr lang="en-US" sz="1200" b="0" i="0" u="none" strike="noStrike" dirty="0">
                          <a:solidFill>
                            <a:srgbClr val="000000"/>
                          </a:solidFill>
                          <a:effectLst/>
                          <a:latin typeface="Calibri"/>
                        </a:rPr>
                        <a:t>1.434</a:t>
                      </a:r>
                    </a:p>
                  </a:txBody>
                  <a:tcPr marL="9525" marR="9525" marT="9525" marB="0" anchor="b"/>
                </a:tc>
                <a:tc>
                  <a:txBody>
                    <a:bodyPr/>
                    <a:lstStyle/>
                    <a:p>
                      <a:pPr algn="ctr" fontAlgn="b"/>
                      <a:r>
                        <a:rPr lang="en-US" sz="1200" b="0" i="0" u="none" strike="noStrike">
                          <a:solidFill>
                            <a:srgbClr val="000000"/>
                          </a:solidFill>
                          <a:effectLst/>
                          <a:latin typeface="Calibri"/>
                        </a:rPr>
                        <a:t>0.294</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OLK1</a:t>
                      </a:r>
                    </a:p>
                  </a:txBody>
                  <a:tcPr marL="9525" marR="9525" marT="9525" marB="0" anchor="b"/>
                </a:tc>
                <a:tc>
                  <a:txBody>
                    <a:bodyPr/>
                    <a:lstStyle/>
                    <a:p>
                      <a:pPr algn="ctr" fontAlgn="b"/>
                      <a:r>
                        <a:rPr lang="en-US" sz="1200" b="0" i="0" u="none" strike="noStrike">
                          <a:solidFill>
                            <a:srgbClr val="000000"/>
                          </a:solidFill>
                          <a:effectLst/>
                          <a:latin typeface="Calibri"/>
                        </a:rPr>
                        <a:t>0.751</a:t>
                      </a:r>
                    </a:p>
                  </a:txBody>
                  <a:tcPr marL="9525" marR="9525" marT="9525" marB="0" anchor="b"/>
                </a:tc>
                <a:tc>
                  <a:txBody>
                    <a:bodyPr/>
                    <a:lstStyle/>
                    <a:p>
                      <a:pPr algn="ctr" fontAlgn="b"/>
                      <a:r>
                        <a:rPr lang="en-US" sz="1200" b="0" i="0" u="none" strike="noStrike">
                          <a:solidFill>
                            <a:srgbClr val="000000"/>
                          </a:solidFill>
                          <a:effectLst/>
                          <a:latin typeface="Calibri"/>
                        </a:rPr>
                        <a:t>0.137</a:t>
                      </a:r>
                    </a:p>
                  </a:txBody>
                  <a:tcPr marL="9525" marR="9525" marT="9525" marB="0" anchor="b"/>
                </a:tc>
                <a:tc>
                  <a:txBody>
                    <a:bodyPr/>
                    <a:lstStyle/>
                    <a:p>
                      <a:pPr algn="ctr" fontAlgn="b"/>
                      <a:r>
                        <a:rPr lang="en-US" sz="1200" b="0" i="0" u="none" strike="noStrike" dirty="0">
                          <a:solidFill>
                            <a:srgbClr val="000000"/>
                          </a:solidFill>
                          <a:effectLst/>
                          <a:latin typeface="Calibri"/>
                        </a:rPr>
                        <a:t>1.578</a:t>
                      </a:r>
                    </a:p>
                  </a:txBody>
                  <a:tcPr marL="9525" marR="9525" marT="9525" marB="0" anchor="b"/>
                </a:tc>
                <a:tc>
                  <a:txBody>
                    <a:bodyPr/>
                    <a:lstStyle/>
                    <a:p>
                      <a:pPr algn="ctr" fontAlgn="b"/>
                      <a:r>
                        <a:rPr lang="en-US" sz="1200" b="0" i="0" u="none" strike="noStrike">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3.675</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OLK2</a:t>
                      </a:r>
                    </a:p>
                  </a:txBody>
                  <a:tcPr marL="9525" marR="9525" marT="9525" marB="0" anchor="b"/>
                </a:tc>
                <a:tc>
                  <a:txBody>
                    <a:bodyPr/>
                    <a:lstStyle/>
                    <a:p>
                      <a:pPr algn="ctr" fontAlgn="b"/>
                      <a:r>
                        <a:rPr lang="en-US" sz="1200" b="0" i="0" u="none" strike="noStrike">
                          <a:solidFill>
                            <a:srgbClr val="000000"/>
                          </a:solidFill>
                          <a:effectLst/>
                          <a:latin typeface="Calibri"/>
                        </a:rPr>
                        <a:t>0.959</a:t>
                      </a:r>
                    </a:p>
                  </a:txBody>
                  <a:tcPr marL="9525" marR="9525" marT="9525" marB="0" anchor="b"/>
                </a:tc>
                <a:tc>
                  <a:txBody>
                    <a:bodyPr/>
                    <a:lstStyle/>
                    <a:p>
                      <a:pPr algn="ctr" fontAlgn="b"/>
                      <a:r>
                        <a:rPr lang="en-US" sz="1200" b="0" i="0" u="none" strike="noStrike">
                          <a:solidFill>
                            <a:srgbClr val="000000"/>
                          </a:solidFill>
                          <a:effectLst/>
                          <a:latin typeface="Calibri"/>
                        </a:rPr>
                        <a:t>0.117</a:t>
                      </a:r>
                    </a:p>
                  </a:txBody>
                  <a:tcPr marL="9525" marR="9525" marT="9525" marB="0" anchor="b"/>
                </a:tc>
                <a:tc>
                  <a:txBody>
                    <a:bodyPr/>
                    <a:lstStyle/>
                    <a:p>
                      <a:pPr algn="ctr" fontAlgn="b"/>
                      <a:r>
                        <a:rPr lang="en-US" sz="1200" b="0" i="0" u="none" strike="noStrike" dirty="0">
                          <a:solidFill>
                            <a:srgbClr val="000000"/>
                          </a:solidFill>
                          <a:effectLst/>
                          <a:latin typeface="Calibri"/>
                        </a:rPr>
                        <a:t>1.718</a:t>
                      </a:r>
                    </a:p>
                  </a:txBody>
                  <a:tcPr marL="9525" marR="9525" marT="9525" marB="0" anchor="b"/>
                </a:tc>
                <a:tc>
                  <a:txBody>
                    <a:bodyPr/>
                    <a:lstStyle/>
                    <a:p>
                      <a:pPr algn="ctr" fontAlgn="b"/>
                      <a:r>
                        <a:rPr lang="en-US" sz="1200" b="0" i="0" u="none" strike="noStrike">
                          <a:solidFill>
                            <a:srgbClr val="000000"/>
                          </a:solidFill>
                          <a:effectLst/>
                          <a:latin typeface="Calibri"/>
                        </a:rPr>
                        <a:t>0.368</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OLK3</a:t>
                      </a:r>
                    </a:p>
                  </a:txBody>
                  <a:tcPr marL="9525" marR="9525" marT="9525" marB="0" anchor="b"/>
                </a:tc>
                <a:tc>
                  <a:txBody>
                    <a:bodyPr/>
                    <a:lstStyle/>
                    <a:p>
                      <a:pPr algn="ctr" fontAlgn="b"/>
                      <a:r>
                        <a:rPr lang="en-US" sz="1200" b="0" i="0" u="none" strike="noStrike">
                          <a:solidFill>
                            <a:srgbClr val="000000"/>
                          </a:solidFill>
                          <a:effectLst/>
                          <a:latin typeface="Calibri"/>
                        </a:rPr>
                        <a:t>0.94</a:t>
                      </a:r>
                    </a:p>
                  </a:txBody>
                  <a:tcPr marL="9525" marR="9525" marT="9525" marB="0" anchor="b"/>
                </a:tc>
                <a:tc>
                  <a:txBody>
                    <a:bodyPr/>
                    <a:lstStyle/>
                    <a:p>
                      <a:pPr algn="ctr" fontAlgn="b"/>
                      <a:r>
                        <a:rPr lang="en-US" sz="1200" b="0" i="0" u="none" strike="noStrike">
                          <a:solidFill>
                            <a:srgbClr val="000000"/>
                          </a:solidFill>
                          <a:effectLst/>
                          <a:latin typeface="Calibri"/>
                        </a:rPr>
                        <a:t>0.14</a:t>
                      </a:r>
                    </a:p>
                  </a:txBody>
                  <a:tcPr marL="9525" marR="9525" marT="9525" marB="0" anchor="b"/>
                </a:tc>
                <a:tc>
                  <a:txBody>
                    <a:bodyPr/>
                    <a:lstStyle/>
                    <a:p>
                      <a:pPr algn="ctr" fontAlgn="b"/>
                      <a:r>
                        <a:rPr lang="en-US" sz="1200" b="0" i="0" u="none" strike="noStrike" dirty="0">
                          <a:solidFill>
                            <a:srgbClr val="000000"/>
                          </a:solidFill>
                          <a:effectLst/>
                          <a:latin typeface="Calibri"/>
                        </a:rPr>
                        <a:t>1.938</a:t>
                      </a:r>
                    </a:p>
                  </a:txBody>
                  <a:tcPr marL="9525" marR="9525" marT="9525" marB="0" anchor="b"/>
                </a:tc>
                <a:tc>
                  <a:txBody>
                    <a:bodyPr/>
                    <a:lstStyle/>
                    <a:p>
                      <a:pPr algn="ctr" fontAlgn="b"/>
                      <a:r>
                        <a:rPr lang="en-US" sz="1200" b="0" i="0" u="none" strike="noStrike" dirty="0">
                          <a:solidFill>
                            <a:srgbClr val="000000"/>
                          </a:solidFill>
                          <a:effectLst/>
                          <a:latin typeface="Calibri"/>
                        </a:rPr>
                        <a:t>0.19</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OLK4</a:t>
                      </a:r>
                    </a:p>
                  </a:txBody>
                  <a:tcPr marL="9525" marR="9525" marT="9525" marB="0" anchor="b"/>
                </a:tc>
                <a:tc>
                  <a:txBody>
                    <a:bodyPr/>
                    <a:lstStyle/>
                    <a:p>
                      <a:pPr algn="ctr" fontAlgn="b"/>
                      <a:r>
                        <a:rPr lang="en-US" sz="1200" b="0" i="0" u="none" strike="noStrike">
                          <a:solidFill>
                            <a:srgbClr val="000000"/>
                          </a:solidFill>
                          <a:effectLst/>
                          <a:latin typeface="Calibri"/>
                        </a:rPr>
                        <a:t>0.992</a:t>
                      </a:r>
                    </a:p>
                  </a:txBody>
                  <a:tcPr marL="9525" marR="9525" marT="9525" marB="0" anchor="b"/>
                </a:tc>
                <a:tc>
                  <a:txBody>
                    <a:bodyPr/>
                    <a:lstStyle/>
                    <a:p>
                      <a:pPr algn="ctr" fontAlgn="b"/>
                      <a:r>
                        <a:rPr lang="en-US" sz="1200" b="0" i="0" u="none" strike="noStrike">
                          <a:solidFill>
                            <a:srgbClr val="000000"/>
                          </a:solidFill>
                          <a:effectLst/>
                          <a:latin typeface="Calibri"/>
                        </a:rPr>
                        <a:t>0.074</a:t>
                      </a:r>
                    </a:p>
                  </a:txBody>
                  <a:tcPr marL="9525" marR="9525" marT="9525" marB="0" anchor="b"/>
                </a:tc>
                <a:tc>
                  <a:txBody>
                    <a:bodyPr/>
                    <a:lstStyle/>
                    <a:p>
                      <a:pPr algn="ctr" fontAlgn="b"/>
                      <a:r>
                        <a:rPr lang="en-US" sz="1200" b="0" i="0" u="none" strike="noStrike" dirty="0">
                          <a:solidFill>
                            <a:srgbClr val="000000"/>
                          </a:solidFill>
                          <a:effectLst/>
                          <a:latin typeface="Calibri"/>
                        </a:rPr>
                        <a:t>1.66</a:t>
                      </a:r>
                    </a:p>
                  </a:txBody>
                  <a:tcPr marL="9525" marR="9525" marT="9525" marB="0" anchor="b"/>
                </a:tc>
                <a:tc>
                  <a:txBody>
                    <a:bodyPr/>
                    <a:lstStyle/>
                    <a:p>
                      <a:pPr algn="ctr" fontAlgn="b"/>
                      <a:r>
                        <a:rPr lang="en-US" sz="1200" b="0" i="0" u="none" strike="noStrike" dirty="0">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3.2</a:t>
                      </a:r>
                    </a:p>
                  </a:txBody>
                  <a:tcPr marL="9525" marR="9525" marT="9525" marB="0" anchor="b"/>
                </a:tc>
                <a:tc>
                  <a:txBody>
                    <a:bodyPr/>
                    <a:lstStyle/>
                    <a:p>
                      <a:pPr algn="ctr" fontAlgn="b"/>
                      <a:r>
                        <a:rPr lang="en-US" sz="1200" b="0" i="0" u="none" strike="noStrike">
                          <a:solidFill>
                            <a:srgbClr val="000000"/>
                          </a:solidFill>
                          <a:effectLst/>
                          <a:latin typeface="Calibri"/>
                        </a:rPr>
                        <a:t>0.261</a:t>
                      </a:r>
                    </a:p>
                  </a:txBody>
                  <a:tcPr marL="9525" marR="9525" marT="9525" marB="0" anchor="b"/>
                </a:tc>
              </a:tr>
              <a:tr h="194875">
                <a:tc>
                  <a:txBody>
                    <a:bodyPr/>
                    <a:lstStyle/>
                    <a:p>
                      <a:pPr algn="ctr" fontAlgn="b"/>
                      <a:r>
                        <a:rPr lang="en-US" sz="1200" b="0" i="0" u="none" strike="noStrike">
                          <a:solidFill>
                            <a:srgbClr val="000000"/>
                          </a:solidFill>
                          <a:effectLst/>
                          <a:latin typeface="Calibri"/>
                        </a:rPr>
                        <a:t>OLK5</a:t>
                      </a:r>
                    </a:p>
                  </a:txBody>
                  <a:tcPr marL="9525" marR="9525" marT="9525" marB="0" anchor="b"/>
                </a:tc>
                <a:tc>
                  <a:txBody>
                    <a:bodyPr/>
                    <a:lstStyle/>
                    <a:p>
                      <a:pPr algn="ctr" fontAlgn="b"/>
                      <a:r>
                        <a:rPr lang="en-US" sz="1200" b="0" i="0" u="none" strike="noStrike">
                          <a:solidFill>
                            <a:srgbClr val="000000"/>
                          </a:solidFill>
                          <a:effectLst/>
                          <a:latin typeface="Calibri"/>
                        </a:rPr>
                        <a:t>0.912</a:t>
                      </a:r>
                    </a:p>
                  </a:txBody>
                  <a:tcPr marL="9525" marR="9525" marT="9525" marB="0" anchor="b"/>
                </a:tc>
                <a:tc>
                  <a:txBody>
                    <a:bodyPr/>
                    <a:lstStyle/>
                    <a:p>
                      <a:pPr algn="ctr" fontAlgn="b"/>
                      <a:r>
                        <a:rPr lang="en-US" sz="1200" b="0" i="0" u="none" strike="noStrike">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1.818</a:t>
                      </a:r>
                    </a:p>
                  </a:txBody>
                  <a:tcPr marL="9525" marR="9525" marT="9525" marB="0" anchor="b"/>
                </a:tc>
                <a:tc>
                  <a:txBody>
                    <a:bodyPr/>
                    <a:lstStyle/>
                    <a:p>
                      <a:pPr algn="ctr" fontAlgn="b"/>
                      <a:r>
                        <a:rPr lang="en-US" sz="1200" b="0" i="0" u="none" strike="noStrike" dirty="0">
                          <a:solidFill>
                            <a:srgbClr val="000000"/>
                          </a:solidFill>
                          <a:effectLst/>
                          <a:latin typeface="Calibri"/>
                        </a:rPr>
                        <a:t>0.272</a:t>
                      </a:r>
                    </a:p>
                  </a:txBody>
                  <a:tcPr marL="9525" marR="9525" marT="9525" marB="0" anchor="b"/>
                </a:tc>
                <a:tc>
                  <a:txBody>
                    <a:bodyPr/>
                    <a:lstStyle/>
                    <a:p>
                      <a:pPr algn="ctr" fontAlgn="b"/>
                      <a:r>
                        <a:rPr lang="en-US" sz="1200" b="0" i="0" u="none" strike="noStrike">
                          <a:solidFill>
                            <a:srgbClr val="000000"/>
                          </a:solidFill>
                          <a:effectLst/>
                          <a:latin typeface="Calibri"/>
                        </a:rPr>
                        <a:t>3.366</a:t>
                      </a:r>
                    </a:p>
                  </a:txBody>
                  <a:tcPr marL="9525" marR="9525" marT="9525" marB="0" anchor="b"/>
                </a:tc>
                <a:tc>
                  <a:txBody>
                    <a:bodyPr/>
                    <a:lstStyle/>
                    <a:p>
                      <a:pPr algn="ctr" fontAlgn="b"/>
                      <a:r>
                        <a:rPr lang="en-US" sz="1200" b="0" i="0" u="none" strike="noStrike">
                          <a:solidFill>
                            <a:srgbClr val="000000"/>
                          </a:solidFill>
                          <a:effectLst/>
                          <a:latin typeface="Calibri"/>
                        </a:rPr>
                        <a:t>0.808</a:t>
                      </a:r>
                    </a:p>
                  </a:txBody>
                  <a:tcPr marL="9525" marR="9525" marT="9525" marB="0" anchor="b"/>
                </a:tc>
              </a:tr>
              <a:tr h="194875">
                <a:tc>
                  <a:txBody>
                    <a:bodyPr/>
                    <a:lstStyle/>
                    <a:p>
                      <a:pPr algn="ctr" fontAlgn="b"/>
                      <a:r>
                        <a:rPr lang="en-US" sz="1200" b="0" i="0" u="none" strike="noStrike">
                          <a:solidFill>
                            <a:srgbClr val="000000"/>
                          </a:solidFill>
                          <a:effectLst/>
                          <a:latin typeface="Calibri"/>
                        </a:rPr>
                        <a:t>OLK6</a:t>
                      </a:r>
                    </a:p>
                  </a:txBody>
                  <a:tcPr marL="9525" marR="9525" marT="9525" marB="0" anchor="b"/>
                </a:tc>
                <a:tc>
                  <a:txBody>
                    <a:bodyPr/>
                    <a:lstStyle/>
                    <a:p>
                      <a:pPr algn="ctr" fontAlgn="b"/>
                      <a:r>
                        <a:rPr lang="en-US" sz="1200" b="0" i="0" u="none" strike="noStrike">
                          <a:solidFill>
                            <a:srgbClr val="000000"/>
                          </a:solidFill>
                          <a:effectLst/>
                          <a:latin typeface="Calibri"/>
                        </a:rPr>
                        <a:t>0.949</a:t>
                      </a:r>
                    </a:p>
                  </a:txBody>
                  <a:tcPr marL="9525" marR="9525" marT="9525" marB="0" anchor="b"/>
                </a:tc>
                <a:tc>
                  <a:txBody>
                    <a:bodyPr/>
                    <a:lstStyle/>
                    <a:p>
                      <a:pPr algn="ctr" fontAlgn="b"/>
                      <a:r>
                        <a:rPr lang="en-US" sz="1200" b="0" i="0" u="none" strike="noStrike">
                          <a:solidFill>
                            <a:srgbClr val="000000"/>
                          </a:solidFill>
                          <a:effectLst/>
                          <a:latin typeface="Calibri"/>
                        </a:rPr>
                        <a:t>0.138</a:t>
                      </a:r>
                    </a:p>
                  </a:txBody>
                  <a:tcPr marL="9525" marR="9525" marT="9525" marB="0" anchor="b"/>
                </a:tc>
                <a:tc>
                  <a:txBody>
                    <a:bodyPr/>
                    <a:lstStyle/>
                    <a:p>
                      <a:pPr algn="ctr" fontAlgn="b"/>
                      <a:r>
                        <a:rPr lang="en-US" sz="1200" b="0" i="0" u="none" strike="noStrike">
                          <a:solidFill>
                            <a:srgbClr val="000000"/>
                          </a:solidFill>
                          <a:effectLst/>
                          <a:latin typeface="Calibri"/>
                        </a:rPr>
                        <a:t>1.798</a:t>
                      </a:r>
                    </a:p>
                  </a:txBody>
                  <a:tcPr marL="9525" marR="9525" marT="9525" marB="0" anchor="b"/>
                </a:tc>
                <a:tc>
                  <a:txBody>
                    <a:bodyPr/>
                    <a:lstStyle/>
                    <a:p>
                      <a:pPr algn="ctr" fontAlgn="b"/>
                      <a:r>
                        <a:rPr lang="en-US" sz="1200" b="0" i="0" u="none" strike="noStrike" dirty="0">
                          <a:solidFill>
                            <a:srgbClr val="000000"/>
                          </a:solidFill>
                          <a:effectLst/>
                          <a:latin typeface="Calibri"/>
                        </a:rPr>
                        <a:t>0.315</a:t>
                      </a:r>
                    </a:p>
                  </a:txBody>
                  <a:tcPr marL="9525" marR="9525" marT="9525" marB="0" anchor="b"/>
                </a:tc>
                <a:tc>
                  <a:txBody>
                    <a:bodyPr/>
                    <a:lstStyle/>
                    <a:p>
                      <a:pPr algn="ctr" fontAlgn="b"/>
                      <a:r>
                        <a:rPr lang="en-US" sz="1200" b="0" i="0" u="none" strike="noStrike">
                          <a:solidFill>
                            <a:srgbClr val="000000"/>
                          </a:solidFill>
                          <a:effectLst/>
                          <a:latin typeface="Calibri"/>
                        </a:rPr>
                        <a:t>2.332</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OLK7</a:t>
                      </a:r>
                    </a:p>
                  </a:txBody>
                  <a:tcPr marL="9525" marR="9525" marT="9525" marB="0" anchor="b"/>
                </a:tc>
                <a:tc>
                  <a:txBody>
                    <a:bodyPr/>
                    <a:lstStyle/>
                    <a:p>
                      <a:pPr algn="ctr" fontAlgn="b"/>
                      <a:r>
                        <a:rPr lang="en-US" sz="1200" b="0" i="0" u="none" strike="noStrike">
                          <a:solidFill>
                            <a:srgbClr val="000000"/>
                          </a:solidFill>
                          <a:effectLst/>
                          <a:latin typeface="Calibri"/>
                        </a:rPr>
                        <a:t>0.95</a:t>
                      </a:r>
                    </a:p>
                  </a:txBody>
                  <a:tcPr marL="9525" marR="9525" marT="9525" marB="0" anchor="b"/>
                </a:tc>
                <a:tc>
                  <a:txBody>
                    <a:bodyPr/>
                    <a:lstStyle/>
                    <a:p>
                      <a:pPr algn="ctr" fontAlgn="b"/>
                      <a:r>
                        <a:rPr lang="en-US" sz="1200" b="0" i="0" u="none" strike="noStrike">
                          <a:solidFill>
                            <a:srgbClr val="000000"/>
                          </a:solidFill>
                          <a:effectLst/>
                          <a:latin typeface="Calibri"/>
                        </a:rPr>
                        <a:t>0.129</a:t>
                      </a:r>
                    </a:p>
                  </a:txBody>
                  <a:tcPr marL="9525" marR="9525" marT="9525" marB="0" anchor="b"/>
                </a:tc>
                <a:tc>
                  <a:txBody>
                    <a:bodyPr/>
                    <a:lstStyle/>
                    <a:p>
                      <a:pPr algn="ctr" fontAlgn="b"/>
                      <a:r>
                        <a:rPr lang="en-US" sz="1200" b="0" i="0" u="none" strike="noStrike">
                          <a:solidFill>
                            <a:srgbClr val="000000"/>
                          </a:solidFill>
                          <a:effectLst/>
                          <a:latin typeface="Calibri"/>
                        </a:rPr>
                        <a:t>1.771</a:t>
                      </a:r>
                    </a:p>
                  </a:txBody>
                  <a:tcPr marL="9525" marR="9525" marT="9525" marB="0" anchor="b"/>
                </a:tc>
                <a:tc>
                  <a:txBody>
                    <a:bodyPr/>
                    <a:lstStyle/>
                    <a:p>
                      <a:pPr algn="ctr" fontAlgn="b"/>
                      <a:r>
                        <a:rPr lang="en-US" sz="1200" b="0" i="0" u="none" strike="noStrike" dirty="0">
                          <a:solidFill>
                            <a:srgbClr val="000000"/>
                          </a:solidFill>
                          <a:effectLst/>
                          <a:latin typeface="Calibri"/>
                        </a:rPr>
                        <a:t>0.27</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OLK8</a:t>
                      </a:r>
                    </a:p>
                  </a:txBody>
                  <a:tcPr marL="9525" marR="9525" marT="9525" marB="0" anchor="b"/>
                </a:tc>
                <a:tc>
                  <a:txBody>
                    <a:bodyPr/>
                    <a:lstStyle/>
                    <a:p>
                      <a:pPr algn="ctr" fontAlgn="b"/>
                      <a:r>
                        <a:rPr lang="en-US" sz="1200" b="0" i="0" u="none" strike="noStrike">
                          <a:solidFill>
                            <a:srgbClr val="000000"/>
                          </a:solidFill>
                          <a:effectLst/>
                          <a:latin typeface="Calibri"/>
                        </a:rPr>
                        <a:t>0.925</a:t>
                      </a:r>
                    </a:p>
                  </a:txBody>
                  <a:tcPr marL="9525" marR="9525" marT="9525" marB="0" anchor="b"/>
                </a:tc>
                <a:tc>
                  <a:txBody>
                    <a:bodyPr/>
                    <a:lstStyle/>
                    <a:p>
                      <a:pPr algn="ctr" fontAlgn="b"/>
                      <a:r>
                        <a:rPr lang="en-US" sz="1200" b="0" i="0" u="none" strike="noStrike">
                          <a:solidFill>
                            <a:srgbClr val="000000"/>
                          </a:solidFill>
                          <a:effectLst/>
                          <a:latin typeface="Calibri"/>
                        </a:rPr>
                        <a:t>0.15</a:t>
                      </a:r>
                    </a:p>
                  </a:txBody>
                  <a:tcPr marL="9525" marR="9525" marT="9525" marB="0" anchor="b"/>
                </a:tc>
                <a:tc>
                  <a:txBody>
                    <a:bodyPr/>
                    <a:lstStyle/>
                    <a:p>
                      <a:pPr algn="ctr" fontAlgn="b"/>
                      <a:r>
                        <a:rPr lang="en-US" sz="1200" b="0" i="0" u="none" strike="noStrike">
                          <a:solidFill>
                            <a:srgbClr val="000000"/>
                          </a:solidFill>
                          <a:effectLst/>
                          <a:latin typeface="Calibri"/>
                        </a:rPr>
                        <a:t>1.696</a:t>
                      </a:r>
                    </a:p>
                  </a:txBody>
                  <a:tcPr marL="9525" marR="9525" marT="9525" marB="0" anchor="b"/>
                </a:tc>
                <a:tc>
                  <a:txBody>
                    <a:bodyPr/>
                    <a:lstStyle/>
                    <a:p>
                      <a:pPr algn="ctr" fontAlgn="b"/>
                      <a:r>
                        <a:rPr lang="en-US" sz="1200" b="0" i="0" u="none" strike="noStrike" dirty="0">
                          <a:solidFill>
                            <a:srgbClr val="000000"/>
                          </a:solidFill>
                          <a:effectLst/>
                          <a:latin typeface="Calibri"/>
                        </a:rPr>
                        <a:t>0.358</a:t>
                      </a:r>
                    </a:p>
                  </a:txBody>
                  <a:tcPr marL="9525" marR="9525" marT="9525" marB="0" anchor="b"/>
                </a:tc>
                <a:tc>
                  <a:txBody>
                    <a:bodyPr/>
                    <a:lstStyle/>
                    <a:p>
                      <a:pPr algn="ctr" fontAlgn="b"/>
                      <a:r>
                        <a:rPr lang="en-US" sz="1200" b="0" i="0" u="none" strike="noStrike">
                          <a:solidFill>
                            <a:srgbClr val="000000"/>
                          </a:solidFill>
                          <a:effectLst/>
                          <a:latin typeface="Calibri"/>
                        </a:rPr>
                        <a:t>2.42</a:t>
                      </a:r>
                    </a:p>
                  </a:txBody>
                  <a:tcPr marL="9525" marR="9525" marT="9525" marB="0" anchor="b"/>
                </a:tc>
                <a:tc>
                  <a:txBody>
                    <a:bodyPr/>
                    <a:lstStyle/>
                    <a:p>
                      <a:pPr algn="ctr" fontAlgn="b"/>
                      <a:r>
                        <a:rPr lang="en-US" sz="1200" b="0" i="0" u="none" strike="noStrike">
                          <a:solidFill>
                            <a:srgbClr val="000000"/>
                          </a:solidFill>
                          <a:effectLst/>
                          <a:latin typeface="Calibri"/>
                        </a:rPr>
                        <a:t>0.057</a:t>
                      </a:r>
                    </a:p>
                  </a:txBody>
                  <a:tcPr marL="9525" marR="9525" marT="9525" marB="0" anchor="b"/>
                </a:tc>
              </a:tr>
              <a:tr h="194875">
                <a:tc>
                  <a:txBody>
                    <a:bodyPr/>
                    <a:lstStyle/>
                    <a:p>
                      <a:pPr algn="ctr" fontAlgn="b"/>
                      <a:r>
                        <a:rPr lang="en-US" sz="1200" b="0" i="0" u="none" strike="noStrike">
                          <a:solidFill>
                            <a:srgbClr val="000000"/>
                          </a:solidFill>
                          <a:effectLst/>
                          <a:latin typeface="Calibri"/>
                        </a:rPr>
                        <a:t>OLK9</a:t>
                      </a:r>
                    </a:p>
                  </a:txBody>
                  <a:tcPr marL="9525" marR="9525" marT="9525" marB="0" anchor="b"/>
                </a:tc>
                <a:tc>
                  <a:txBody>
                    <a:bodyPr/>
                    <a:lstStyle/>
                    <a:p>
                      <a:pPr algn="ctr" fontAlgn="b"/>
                      <a:r>
                        <a:rPr lang="en-US" sz="1200" b="0" i="0" u="none" strike="noStrike">
                          <a:solidFill>
                            <a:srgbClr val="000000"/>
                          </a:solidFill>
                          <a:effectLst/>
                          <a:latin typeface="Calibri"/>
                        </a:rPr>
                        <a:t>0.898</a:t>
                      </a:r>
                    </a:p>
                  </a:txBody>
                  <a:tcPr marL="9525" marR="9525" marT="9525" marB="0" anchor="b"/>
                </a:tc>
                <a:tc>
                  <a:txBody>
                    <a:bodyPr/>
                    <a:lstStyle/>
                    <a:p>
                      <a:pPr algn="ctr" fontAlgn="b"/>
                      <a:r>
                        <a:rPr lang="en-US" sz="1200" b="0" i="0" u="none" strike="noStrike">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1.54</a:t>
                      </a:r>
                    </a:p>
                  </a:txBody>
                  <a:tcPr marL="9525" marR="9525" marT="9525" marB="0" anchor="b"/>
                </a:tc>
                <a:tc>
                  <a:txBody>
                    <a:bodyPr/>
                    <a:lstStyle/>
                    <a:p>
                      <a:pPr algn="ctr" fontAlgn="b"/>
                      <a:r>
                        <a:rPr lang="en-US" sz="1200" b="0" i="0" u="none" strike="noStrike" dirty="0">
                          <a:solidFill>
                            <a:srgbClr val="000000"/>
                          </a:solidFill>
                          <a:effectLst/>
                          <a:latin typeface="Calibri"/>
                        </a:rPr>
                        <a:t>0.391</a:t>
                      </a:r>
                    </a:p>
                  </a:txBody>
                  <a:tcPr marL="9525" marR="9525" marT="9525" marB="0" anchor="b"/>
                </a:tc>
                <a:tc>
                  <a:txBody>
                    <a:bodyPr/>
                    <a:lstStyle/>
                    <a:p>
                      <a:pPr algn="ctr" fontAlgn="b"/>
                      <a:r>
                        <a:rPr lang="en-US" sz="1200" b="0" i="0" u="none" strike="noStrike" dirty="0">
                          <a:solidFill>
                            <a:srgbClr val="000000"/>
                          </a:solidFill>
                          <a:effectLst/>
                          <a:latin typeface="Calibri"/>
                        </a:rPr>
                        <a:t>2.483</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OSCC1</a:t>
                      </a:r>
                    </a:p>
                  </a:txBody>
                  <a:tcPr marL="9525" marR="9525" marT="9525" marB="0" anchor="b"/>
                </a:tc>
                <a:tc>
                  <a:txBody>
                    <a:bodyPr/>
                    <a:lstStyle/>
                    <a:p>
                      <a:pPr algn="ctr" fontAlgn="b"/>
                      <a:r>
                        <a:rPr lang="en-US" sz="1200" b="0" i="0" u="none" strike="noStrike">
                          <a:solidFill>
                            <a:srgbClr val="000000"/>
                          </a:solidFill>
                          <a:effectLst/>
                          <a:latin typeface="Calibri"/>
                        </a:rPr>
                        <a:t>0.979</a:t>
                      </a:r>
                    </a:p>
                  </a:txBody>
                  <a:tcPr marL="9525" marR="9525" marT="9525" marB="0" anchor="b"/>
                </a:tc>
                <a:tc>
                  <a:txBody>
                    <a:bodyPr/>
                    <a:lstStyle/>
                    <a:p>
                      <a:pPr algn="ctr" fontAlgn="b"/>
                      <a:r>
                        <a:rPr lang="en-US" sz="1200" b="0" i="0" u="none" strike="noStrike">
                          <a:solidFill>
                            <a:srgbClr val="000000"/>
                          </a:solidFill>
                          <a:effectLst/>
                          <a:latin typeface="Calibri"/>
                        </a:rPr>
                        <a:t>0.096</a:t>
                      </a:r>
                    </a:p>
                  </a:txBody>
                  <a:tcPr marL="9525" marR="9525" marT="9525" marB="0" anchor="b"/>
                </a:tc>
                <a:tc>
                  <a:txBody>
                    <a:bodyPr/>
                    <a:lstStyle/>
                    <a:p>
                      <a:pPr algn="ctr" fontAlgn="b"/>
                      <a:r>
                        <a:rPr lang="en-US" sz="1200" b="0" i="0" u="none" strike="noStrike">
                          <a:solidFill>
                            <a:srgbClr val="000000"/>
                          </a:solidFill>
                          <a:effectLst/>
                          <a:latin typeface="Calibri"/>
                        </a:rPr>
                        <a:t>1.959</a:t>
                      </a:r>
                    </a:p>
                  </a:txBody>
                  <a:tcPr marL="9525" marR="9525" marT="9525" marB="0" anchor="b"/>
                </a:tc>
                <a:tc>
                  <a:txBody>
                    <a:bodyPr/>
                    <a:lstStyle/>
                    <a:p>
                      <a:pPr algn="ctr" fontAlgn="b"/>
                      <a:r>
                        <a:rPr lang="en-US" sz="1200" b="0" i="0" u="none" strike="noStrike">
                          <a:solidFill>
                            <a:srgbClr val="000000"/>
                          </a:solidFill>
                          <a:effectLst/>
                          <a:latin typeface="Calibri"/>
                        </a:rPr>
                        <a:t>0.278</a:t>
                      </a:r>
                    </a:p>
                  </a:txBody>
                  <a:tcPr marL="9525" marR="9525" marT="9525" marB="0" anchor="b"/>
                </a:tc>
                <a:tc>
                  <a:txBody>
                    <a:bodyPr/>
                    <a:lstStyle/>
                    <a:p>
                      <a:pPr algn="ctr" fontAlgn="b"/>
                      <a:r>
                        <a:rPr lang="en-US" sz="1200" b="0" i="0" u="none" strike="noStrike">
                          <a:solidFill>
                            <a:srgbClr val="000000"/>
                          </a:solidFill>
                          <a:effectLst/>
                          <a:latin typeface="Calibri"/>
                        </a:rPr>
                        <a:t>2.41</a:t>
                      </a:r>
                    </a:p>
                  </a:txBody>
                  <a:tcPr marL="9525" marR="9525" marT="9525" marB="0" anchor="b"/>
                </a:tc>
                <a:tc>
                  <a:txBody>
                    <a:bodyPr/>
                    <a:lstStyle/>
                    <a:p>
                      <a:pPr algn="ctr" fontAlgn="b"/>
                      <a:r>
                        <a:rPr lang="en-US" sz="1200" b="0" i="0" u="none" strike="noStrike" dirty="0">
                          <a:solidFill>
                            <a:srgbClr val="000000"/>
                          </a:solidFill>
                          <a:effectLst/>
                          <a:latin typeface="Calibri"/>
                        </a:rPr>
                        <a:t>0.289</a:t>
                      </a:r>
                    </a:p>
                  </a:txBody>
                  <a:tcPr marL="9525" marR="9525" marT="9525" marB="0" anchor="b"/>
                </a:tc>
              </a:tr>
              <a:tr h="194875">
                <a:tc>
                  <a:txBody>
                    <a:bodyPr/>
                    <a:lstStyle/>
                    <a:p>
                      <a:pPr algn="ctr" fontAlgn="b"/>
                      <a:r>
                        <a:rPr lang="en-US" sz="1200" b="0" i="0" u="none" strike="noStrike">
                          <a:solidFill>
                            <a:srgbClr val="000000"/>
                          </a:solidFill>
                          <a:effectLst/>
                          <a:latin typeface="Calibri"/>
                        </a:rPr>
                        <a:t>OSCC2</a:t>
                      </a:r>
                    </a:p>
                  </a:txBody>
                  <a:tcPr marL="9525" marR="9525" marT="9525" marB="0" anchor="b"/>
                </a:tc>
                <a:tc>
                  <a:txBody>
                    <a:bodyPr/>
                    <a:lstStyle/>
                    <a:p>
                      <a:pPr algn="ctr" fontAlgn="b"/>
                      <a:r>
                        <a:rPr lang="en-US" sz="1200" b="0" i="0" u="none" strike="noStrike">
                          <a:solidFill>
                            <a:srgbClr val="000000"/>
                          </a:solidFill>
                          <a:effectLst/>
                          <a:latin typeface="Calibri"/>
                        </a:rPr>
                        <a:t>0.911</a:t>
                      </a:r>
                    </a:p>
                  </a:txBody>
                  <a:tcPr marL="9525" marR="9525" marT="9525" marB="0" anchor="b"/>
                </a:tc>
                <a:tc>
                  <a:txBody>
                    <a:bodyPr/>
                    <a:lstStyle/>
                    <a:p>
                      <a:pPr algn="ctr" fontAlgn="b"/>
                      <a:r>
                        <a:rPr lang="en-US" sz="1200" b="0" i="0" u="none" strike="noStrike">
                          <a:solidFill>
                            <a:srgbClr val="000000"/>
                          </a:solidFill>
                          <a:effectLst/>
                          <a:latin typeface="Calibri"/>
                        </a:rPr>
                        <a:t>0.128</a:t>
                      </a:r>
                    </a:p>
                  </a:txBody>
                  <a:tcPr marL="9525" marR="9525" marT="9525" marB="0" anchor="b"/>
                </a:tc>
                <a:tc>
                  <a:txBody>
                    <a:bodyPr/>
                    <a:lstStyle/>
                    <a:p>
                      <a:pPr algn="ctr" fontAlgn="b"/>
                      <a:r>
                        <a:rPr lang="en-US" sz="1200" b="0" i="0" u="none" strike="noStrike">
                          <a:solidFill>
                            <a:srgbClr val="000000"/>
                          </a:solidFill>
                          <a:effectLst/>
                          <a:latin typeface="Calibri"/>
                        </a:rPr>
                        <a:t>1.604</a:t>
                      </a:r>
                    </a:p>
                  </a:txBody>
                  <a:tcPr marL="9525" marR="9525" marT="9525" marB="0" anchor="b"/>
                </a:tc>
                <a:tc>
                  <a:txBody>
                    <a:bodyPr/>
                    <a:lstStyle/>
                    <a:p>
                      <a:pPr algn="ctr" fontAlgn="b"/>
                      <a:r>
                        <a:rPr lang="en-US" sz="1200" b="0" i="0" u="none" strike="noStrike">
                          <a:solidFill>
                            <a:srgbClr val="000000"/>
                          </a:solidFill>
                          <a:effectLst/>
                          <a:latin typeface="Calibri"/>
                        </a:rPr>
                        <a:t>0.193</a:t>
                      </a:r>
                    </a:p>
                  </a:txBody>
                  <a:tcPr marL="9525" marR="9525" marT="9525" marB="0" anchor="b"/>
                </a:tc>
                <a:tc>
                  <a:txBody>
                    <a:bodyPr/>
                    <a:lstStyle/>
                    <a:p>
                      <a:pPr algn="ctr" fontAlgn="b"/>
                      <a:r>
                        <a:rPr lang="en-US" sz="1200" b="0" i="0" u="none" strike="noStrike" dirty="0">
                          <a:solidFill>
                            <a:srgbClr val="000000"/>
                          </a:solidFill>
                          <a:effectLst/>
                          <a:latin typeface="Calibri"/>
                        </a:rPr>
                        <a:t>3.185</a:t>
                      </a:r>
                    </a:p>
                  </a:txBody>
                  <a:tcPr marL="9525" marR="9525" marT="9525" marB="0" anchor="b"/>
                </a:tc>
                <a:tc>
                  <a:txBody>
                    <a:bodyPr/>
                    <a:lstStyle/>
                    <a:p>
                      <a:pPr algn="ctr" fontAlgn="b"/>
                      <a:r>
                        <a:rPr lang="en-US" sz="1200" b="0" i="0" u="none" strike="noStrike">
                          <a:solidFill>
                            <a:srgbClr val="000000"/>
                          </a:solidFill>
                          <a:effectLst/>
                          <a:latin typeface="Calibri"/>
                        </a:rPr>
                        <a:t>0.734</a:t>
                      </a:r>
                    </a:p>
                  </a:txBody>
                  <a:tcPr marL="9525" marR="9525" marT="9525" marB="0" anchor="b"/>
                </a:tc>
              </a:tr>
              <a:tr h="194875">
                <a:tc>
                  <a:txBody>
                    <a:bodyPr/>
                    <a:lstStyle/>
                    <a:p>
                      <a:pPr algn="ctr" fontAlgn="b"/>
                      <a:r>
                        <a:rPr lang="en-US" sz="1200" b="0" i="0" u="none" strike="noStrike">
                          <a:solidFill>
                            <a:srgbClr val="000000"/>
                          </a:solidFill>
                          <a:effectLst/>
                          <a:latin typeface="Calibri"/>
                        </a:rPr>
                        <a:t>OSCC3</a:t>
                      </a:r>
                    </a:p>
                  </a:txBody>
                  <a:tcPr marL="9525" marR="9525" marT="9525" marB="0" anchor="b"/>
                </a:tc>
                <a:tc>
                  <a:txBody>
                    <a:bodyPr/>
                    <a:lstStyle/>
                    <a:p>
                      <a:pPr algn="ctr" fontAlgn="b"/>
                      <a:r>
                        <a:rPr lang="en-US" sz="1200" b="0" i="0" u="none" strike="noStrike">
                          <a:solidFill>
                            <a:srgbClr val="000000"/>
                          </a:solidFill>
                          <a:effectLst/>
                          <a:latin typeface="Calibri"/>
                        </a:rPr>
                        <a:t>0.88</a:t>
                      </a:r>
                    </a:p>
                  </a:txBody>
                  <a:tcPr marL="9525" marR="9525" marT="9525" marB="0" anchor="b"/>
                </a:tc>
                <a:tc>
                  <a:txBody>
                    <a:bodyPr/>
                    <a:lstStyle/>
                    <a:p>
                      <a:pPr algn="ctr" fontAlgn="b"/>
                      <a:r>
                        <a:rPr lang="en-US" sz="1200" b="0" i="0" u="none" strike="noStrike">
                          <a:solidFill>
                            <a:srgbClr val="000000"/>
                          </a:solidFill>
                          <a:effectLst/>
                          <a:latin typeface="Calibri"/>
                        </a:rPr>
                        <a:t>0.14</a:t>
                      </a:r>
                    </a:p>
                  </a:txBody>
                  <a:tcPr marL="9525" marR="9525" marT="9525" marB="0" anchor="b"/>
                </a:tc>
                <a:tc>
                  <a:txBody>
                    <a:bodyPr/>
                    <a:lstStyle/>
                    <a:p>
                      <a:pPr algn="ctr" fontAlgn="b"/>
                      <a:r>
                        <a:rPr lang="en-US" sz="1200" b="0" i="0" u="none" strike="noStrike">
                          <a:solidFill>
                            <a:srgbClr val="000000"/>
                          </a:solidFill>
                          <a:effectLst/>
                          <a:latin typeface="Calibri"/>
                        </a:rPr>
                        <a:t>1.564</a:t>
                      </a:r>
                    </a:p>
                  </a:txBody>
                  <a:tcPr marL="9525" marR="9525" marT="9525" marB="0" anchor="b"/>
                </a:tc>
                <a:tc>
                  <a:txBody>
                    <a:bodyPr/>
                    <a:lstStyle/>
                    <a:p>
                      <a:pPr algn="ctr" fontAlgn="b"/>
                      <a:r>
                        <a:rPr lang="en-US" sz="1200" b="0" i="0" u="none" strike="noStrike">
                          <a:solidFill>
                            <a:srgbClr val="000000"/>
                          </a:solidFill>
                          <a:effectLst/>
                          <a:latin typeface="Calibri"/>
                        </a:rPr>
                        <a:t>0.327</a:t>
                      </a:r>
                    </a:p>
                  </a:txBody>
                  <a:tcPr marL="9525" marR="9525" marT="9525" marB="0" anchor="b"/>
                </a:tc>
                <a:tc>
                  <a:txBody>
                    <a:bodyPr/>
                    <a:lstStyle/>
                    <a:p>
                      <a:pPr algn="ctr" fontAlgn="b"/>
                      <a:r>
                        <a:rPr lang="en-US" sz="1200" b="0" i="0" u="none" strike="noStrike" dirty="0">
                          <a:solidFill>
                            <a:srgbClr val="000000"/>
                          </a:solidFill>
                          <a:effectLst/>
                          <a:latin typeface="Calibri"/>
                        </a:rPr>
                        <a:t>2.393</a:t>
                      </a:r>
                    </a:p>
                  </a:txBody>
                  <a:tcPr marL="9525" marR="9525" marT="9525" marB="0" anchor="b"/>
                </a:tc>
                <a:tc>
                  <a:txBody>
                    <a:bodyPr/>
                    <a:lstStyle/>
                    <a:p>
                      <a:pPr algn="ctr" fontAlgn="b"/>
                      <a:r>
                        <a:rPr lang="en-US" sz="1200" b="0" i="0" u="none" strike="noStrike" dirty="0">
                          <a:solidFill>
                            <a:srgbClr val="000000"/>
                          </a:solidFill>
                          <a:effectLst/>
                          <a:latin typeface="Calibri"/>
                        </a:rPr>
                        <a:t>0.127</a:t>
                      </a:r>
                    </a:p>
                  </a:txBody>
                  <a:tcPr marL="9525" marR="9525" marT="9525" marB="0" anchor="b"/>
                </a:tc>
              </a:tr>
              <a:tr h="194875">
                <a:tc>
                  <a:txBody>
                    <a:bodyPr/>
                    <a:lstStyle/>
                    <a:p>
                      <a:pPr algn="ctr" fontAlgn="b"/>
                      <a:r>
                        <a:rPr lang="en-US" sz="1200" b="0" i="0" u="none" strike="noStrike">
                          <a:solidFill>
                            <a:srgbClr val="000000"/>
                          </a:solidFill>
                          <a:effectLst/>
                          <a:latin typeface="Calibri"/>
                        </a:rPr>
                        <a:t>OSCC4</a:t>
                      </a:r>
                    </a:p>
                  </a:txBody>
                  <a:tcPr marL="9525" marR="9525" marT="9525" marB="0" anchor="b"/>
                </a:tc>
                <a:tc>
                  <a:txBody>
                    <a:bodyPr/>
                    <a:lstStyle/>
                    <a:p>
                      <a:pPr algn="ctr" fontAlgn="b"/>
                      <a:r>
                        <a:rPr lang="en-US" sz="1200" b="0" i="0" u="none" strike="noStrike">
                          <a:solidFill>
                            <a:srgbClr val="000000"/>
                          </a:solidFill>
                          <a:effectLst/>
                          <a:latin typeface="Calibri"/>
                        </a:rPr>
                        <a:t>0.989</a:t>
                      </a:r>
                    </a:p>
                  </a:txBody>
                  <a:tcPr marL="9525" marR="9525" marT="9525" marB="0" anchor="b"/>
                </a:tc>
                <a:tc>
                  <a:txBody>
                    <a:bodyPr/>
                    <a:lstStyle/>
                    <a:p>
                      <a:pPr algn="ctr" fontAlgn="b"/>
                      <a:r>
                        <a:rPr lang="en-US" sz="1200" b="0" i="0" u="none" strike="noStrike">
                          <a:solidFill>
                            <a:srgbClr val="000000"/>
                          </a:solidFill>
                          <a:effectLst/>
                          <a:latin typeface="Calibri"/>
                        </a:rPr>
                        <a:t>0.147</a:t>
                      </a:r>
                    </a:p>
                  </a:txBody>
                  <a:tcPr marL="9525" marR="9525" marT="9525" marB="0" anchor="b"/>
                </a:tc>
                <a:tc>
                  <a:txBody>
                    <a:bodyPr/>
                    <a:lstStyle/>
                    <a:p>
                      <a:pPr algn="ctr" fontAlgn="b"/>
                      <a:r>
                        <a:rPr lang="en-US" sz="1200" b="0" i="0" u="none" strike="noStrike">
                          <a:solidFill>
                            <a:srgbClr val="000000"/>
                          </a:solidFill>
                          <a:effectLst/>
                          <a:latin typeface="Calibri"/>
                        </a:rPr>
                        <a:t>1.848</a:t>
                      </a:r>
                    </a:p>
                  </a:txBody>
                  <a:tcPr marL="9525" marR="9525" marT="9525" marB="0" anchor="b"/>
                </a:tc>
                <a:tc>
                  <a:txBody>
                    <a:bodyPr/>
                    <a:lstStyle/>
                    <a:p>
                      <a:pPr algn="ctr" fontAlgn="b"/>
                      <a:r>
                        <a:rPr lang="en-US" sz="1200" b="0" i="0" u="none" strike="noStrike">
                          <a:solidFill>
                            <a:srgbClr val="000000"/>
                          </a:solidFill>
                          <a:effectLst/>
                          <a:latin typeface="Calibri"/>
                        </a:rPr>
                        <a:t>0.179</a:t>
                      </a:r>
                    </a:p>
                  </a:txBody>
                  <a:tcPr marL="9525" marR="9525" marT="9525" marB="0" anchor="b"/>
                </a:tc>
                <a:tc>
                  <a:txBody>
                    <a:bodyPr/>
                    <a:lstStyle/>
                    <a:p>
                      <a:pPr algn="ctr" fontAlgn="b"/>
                      <a:r>
                        <a:rPr lang="en-US" sz="1200" b="0" i="0" u="none" strike="noStrike" dirty="0">
                          <a:solidFill>
                            <a:srgbClr val="000000"/>
                          </a:solidFill>
                          <a:effectLst/>
                          <a:latin typeface="Calibri"/>
                        </a:rPr>
                        <a:t>2.613</a:t>
                      </a:r>
                    </a:p>
                  </a:txBody>
                  <a:tcPr marL="9525" marR="9525" marT="9525" marB="0" anchor="b"/>
                </a:tc>
                <a:tc>
                  <a:txBody>
                    <a:bodyPr/>
                    <a:lstStyle/>
                    <a:p>
                      <a:pPr algn="ctr" fontAlgn="b"/>
                      <a:r>
                        <a:rPr lang="en-US" sz="1200" b="0" i="0" u="none" strike="noStrike">
                          <a:solidFill>
                            <a:srgbClr val="000000"/>
                          </a:solidFill>
                          <a:effectLst/>
                          <a:latin typeface="Calibri"/>
                        </a:rPr>
                        <a:t>0.442</a:t>
                      </a:r>
                    </a:p>
                  </a:txBody>
                  <a:tcPr marL="9525" marR="9525" marT="9525" marB="0" anchor="b"/>
                </a:tc>
              </a:tr>
              <a:tr h="194875">
                <a:tc>
                  <a:txBody>
                    <a:bodyPr/>
                    <a:lstStyle/>
                    <a:p>
                      <a:pPr algn="ctr" fontAlgn="b"/>
                      <a:r>
                        <a:rPr lang="en-US" sz="1200" b="0" i="0" u="none" strike="noStrike">
                          <a:solidFill>
                            <a:srgbClr val="000000"/>
                          </a:solidFill>
                          <a:effectLst/>
                          <a:latin typeface="Calibri"/>
                        </a:rPr>
                        <a:t>OSCC5</a:t>
                      </a:r>
                    </a:p>
                  </a:txBody>
                  <a:tcPr marL="9525" marR="9525" marT="9525" marB="0" anchor="b"/>
                </a:tc>
                <a:tc>
                  <a:txBody>
                    <a:bodyPr/>
                    <a:lstStyle/>
                    <a:p>
                      <a:pPr algn="ctr" fontAlgn="b"/>
                      <a:r>
                        <a:rPr lang="en-US" sz="1200" b="0" i="0" u="none" strike="noStrike">
                          <a:solidFill>
                            <a:srgbClr val="000000"/>
                          </a:solidFill>
                          <a:effectLst/>
                          <a:latin typeface="Calibri"/>
                        </a:rPr>
                        <a:t>0.991</a:t>
                      </a:r>
                    </a:p>
                  </a:txBody>
                  <a:tcPr marL="9525" marR="9525" marT="9525" marB="0" anchor="b"/>
                </a:tc>
                <a:tc>
                  <a:txBody>
                    <a:bodyPr/>
                    <a:lstStyle/>
                    <a:p>
                      <a:pPr algn="ctr" fontAlgn="b"/>
                      <a:r>
                        <a:rPr lang="en-US" sz="1200" b="0" i="0" u="none" strike="noStrike">
                          <a:solidFill>
                            <a:srgbClr val="000000"/>
                          </a:solidFill>
                          <a:effectLst/>
                          <a:latin typeface="Calibri"/>
                        </a:rPr>
                        <a:t>0.091</a:t>
                      </a:r>
                    </a:p>
                  </a:txBody>
                  <a:tcPr marL="9525" marR="9525" marT="9525" marB="0" anchor="b"/>
                </a:tc>
                <a:tc>
                  <a:txBody>
                    <a:bodyPr/>
                    <a:lstStyle/>
                    <a:p>
                      <a:pPr algn="ctr" fontAlgn="b"/>
                      <a:r>
                        <a:rPr lang="en-US" sz="1200" b="0" i="0" u="none" strike="noStrike">
                          <a:solidFill>
                            <a:srgbClr val="000000"/>
                          </a:solidFill>
                          <a:effectLst/>
                          <a:latin typeface="Calibri"/>
                        </a:rPr>
                        <a:t>1.596</a:t>
                      </a:r>
                    </a:p>
                  </a:txBody>
                  <a:tcPr marL="9525" marR="9525" marT="9525" marB="0" anchor="b"/>
                </a:tc>
                <a:tc>
                  <a:txBody>
                    <a:bodyPr/>
                    <a:lstStyle/>
                    <a:p>
                      <a:pPr algn="ctr" fontAlgn="b"/>
                      <a:r>
                        <a:rPr lang="en-US" sz="1200" b="0" i="0" u="none" strike="noStrike">
                          <a:solidFill>
                            <a:srgbClr val="000000"/>
                          </a:solidFill>
                          <a:effectLst/>
                          <a:latin typeface="Calibri"/>
                        </a:rPr>
                        <a:t>0.123</a:t>
                      </a:r>
                    </a:p>
                  </a:txBody>
                  <a:tcPr marL="9525" marR="9525" marT="9525" marB="0" anchor="b"/>
                </a:tc>
                <a:tc>
                  <a:txBody>
                    <a:bodyPr/>
                    <a:lstStyle/>
                    <a:p>
                      <a:pPr algn="ctr" fontAlgn="b"/>
                      <a:r>
                        <a:rPr lang="en-US" sz="1200" b="0" i="0" u="none" strike="noStrike" dirty="0">
                          <a:solidFill>
                            <a:srgbClr val="000000"/>
                          </a:solidFill>
                          <a:effectLst/>
                          <a:latin typeface="Calibri"/>
                        </a:rPr>
                        <a:t>2.772</a:t>
                      </a:r>
                    </a:p>
                  </a:txBody>
                  <a:tcPr marL="9525" marR="9525" marT="9525" marB="0" anchor="b"/>
                </a:tc>
                <a:tc>
                  <a:txBody>
                    <a:bodyPr/>
                    <a:lstStyle/>
                    <a:p>
                      <a:pPr algn="ctr" fontAlgn="b"/>
                      <a:r>
                        <a:rPr lang="en-US" sz="1200" b="0" i="0" u="none" strike="noStrike" dirty="0">
                          <a:solidFill>
                            <a:srgbClr val="000000"/>
                          </a:solidFill>
                          <a:effectLst/>
                          <a:latin typeface="Calibri"/>
                        </a:rPr>
                        <a:t>0.396</a:t>
                      </a:r>
                    </a:p>
                  </a:txBody>
                  <a:tcPr marL="9525" marR="9525" marT="9525" marB="0" anchor="b"/>
                </a:tc>
              </a:tr>
              <a:tr h="194875">
                <a:tc>
                  <a:txBody>
                    <a:bodyPr/>
                    <a:lstStyle/>
                    <a:p>
                      <a:pPr algn="ctr" fontAlgn="b"/>
                      <a:r>
                        <a:rPr lang="en-US" sz="1200" b="0" i="0" u="none" strike="noStrike">
                          <a:solidFill>
                            <a:srgbClr val="000000"/>
                          </a:solidFill>
                          <a:effectLst/>
                          <a:latin typeface="Calibri"/>
                        </a:rPr>
                        <a:t>OSCC6</a:t>
                      </a:r>
                    </a:p>
                  </a:txBody>
                  <a:tcPr marL="9525" marR="9525" marT="9525" marB="0" anchor="b"/>
                </a:tc>
                <a:tc>
                  <a:txBody>
                    <a:bodyPr/>
                    <a:lstStyle/>
                    <a:p>
                      <a:pPr algn="ctr" fontAlgn="b"/>
                      <a:r>
                        <a:rPr lang="en-US" sz="1200" b="0" i="0" u="none" strike="noStrike">
                          <a:solidFill>
                            <a:srgbClr val="000000"/>
                          </a:solidFill>
                          <a:effectLst/>
                          <a:latin typeface="Calibri"/>
                        </a:rPr>
                        <a:t>0.955</a:t>
                      </a:r>
                    </a:p>
                  </a:txBody>
                  <a:tcPr marL="9525" marR="9525" marT="9525" marB="0" anchor="b"/>
                </a:tc>
                <a:tc>
                  <a:txBody>
                    <a:bodyPr/>
                    <a:lstStyle/>
                    <a:p>
                      <a:pPr algn="ctr" fontAlgn="b"/>
                      <a:r>
                        <a:rPr lang="en-US" sz="1200" b="0" i="0" u="none" strike="noStrike">
                          <a:solidFill>
                            <a:srgbClr val="000000"/>
                          </a:solidFill>
                          <a:effectLst/>
                          <a:latin typeface="Calibri"/>
                        </a:rPr>
                        <a:t>0.955</a:t>
                      </a:r>
                    </a:p>
                  </a:txBody>
                  <a:tcPr marL="9525" marR="9525" marT="9525" marB="0" anchor="b"/>
                </a:tc>
                <a:tc>
                  <a:txBody>
                    <a:bodyPr/>
                    <a:lstStyle/>
                    <a:p>
                      <a:pPr algn="ctr" fontAlgn="b"/>
                      <a:r>
                        <a:rPr lang="en-US" sz="1200" b="0" i="0" u="none" strike="noStrike">
                          <a:solidFill>
                            <a:srgbClr val="000000"/>
                          </a:solidFill>
                          <a:effectLst/>
                          <a:latin typeface="Calibri"/>
                        </a:rPr>
                        <a:t>1.855</a:t>
                      </a:r>
                    </a:p>
                  </a:txBody>
                  <a:tcPr marL="9525" marR="9525" marT="9525" marB="0" anchor="b"/>
                </a:tc>
                <a:tc>
                  <a:txBody>
                    <a:bodyPr/>
                    <a:lstStyle/>
                    <a:p>
                      <a:pPr algn="ctr" fontAlgn="b"/>
                      <a:r>
                        <a:rPr lang="en-US" sz="1200" b="0" i="0" u="none" strike="noStrike">
                          <a:solidFill>
                            <a:srgbClr val="000000"/>
                          </a:solidFill>
                          <a:effectLst/>
                          <a:latin typeface="Calibri"/>
                        </a:rPr>
                        <a:t>0.299</a:t>
                      </a:r>
                    </a:p>
                  </a:txBody>
                  <a:tcPr marL="9525" marR="9525" marT="9525" marB="0" anchor="b"/>
                </a:tc>
                <a:tc>
                  <a:txBody>
                    <a:bodyPr/>
                    <a:lstStyle/>
                    <a:p>
                      <a:pPr algn="ctr" fontAlgn="b"/>
                      <a:r>
                        <a:rPr lang="en-US" sz="1200" b="0" i="0" u="none" strike="noStrike">
                          <a:solidFill>
                            <a:srgbClr val="000000"/>
                          </a:solidFill>
                          <a:effectLst/>
                          <a:latin typeface="Calibri"/>
                        </a:rPr>
                        <a:t>2.441</a:t>
                      </a:r>
                    </a:p>
                  </a:txBody>
                  <a:tcPr marL="9525" marR="9525" marT="9525" marB="0" anchor="b"/>
                </a:tc>
                <a:tc>
                  <a:txBody>
                    <a:bodyPr/>
                    <a:lstStyle/>
                    <a:p>
                      <a:pPr algn="ctr" fontAlgn="b"/>
                      <a:r>
                        <a:rPr lang="en-US" sz="1200" b="0" i="0" u="none" strike="noStrike" dirty="0">
                          <a:solidFill>
                            <a:srgbClr val="000000"/>
                          </a:solidFill>
                          <a:effectLst/>
                          <a:latin typeface="Calibri"/>
                        </a:rPr>
                        <a:t>0.233</a:t>
                      </a:r>
                    </a:p>
                  </a:txBody>
                  <a:tcPr marL="9525" marR="9525" marT="9525" marB="0" anchor="b"/>
                </a:tc>
              </a:tr>
              <a:tr h="194875">
                <a:tc>
                  <a:txBody>
                    <a:bodyPr/>
                    <a:lstStyle/>
                    <a:p>
                      <a:pPr algn="ctr" fontAlgn="b"/>
                      <a:r>
                        <a:rPr lang="en-US" sz="1200" b="0" i="0" u="none" strike="noStrike">
                          <a:solidFill>
                            <a:srgbClr val="000000"/>
                          </a:solidFill>
                          <a:effectLst/>
                          <a:latin typeface="Calibri"/>
                        </a:rPr>
                        <a:t>OSCC7</a:t>
                      </a:r>
                    </a:p>
                  </a:txBody>
                  <a:tcPr marL="9525" marR="9525" marT="9525" marB="0" anchor="b"/>
                </a:tc>
                <a:tc>
                  <a:txBody>
                    <a:bodyPr/>
                    <a:lstStyle/>
                    <a:p>
                      <a:pPr algn="ctr" fontAlgn="b"/>
                      <a:r>
                        <a:rPr lang="en-US" sz="1200" b="0" i="0" u="none" strike="noStrike">
                          <a:solidFill>
                            <a:srgbClr val="000000"/>
                          </a:solidFill>
                          <a:effectLst/>
                          <a:latin typeface="Calibri"/>
                        </a:rPr>
                        <a:t>0.983</a:t>
                      </a:r>
                    </a:p>
                  </a:txBody>
                  <a:tcPr marL="9525" marR="9525" marT="9525" marB="0" anchor="b"/>
                </a:tc>
                <a:tc>
                  <a:txBody>
                    <a:bodyPr/>
                    <a:lstStyle/>
                    <a:p>
                      <a:pPr algn="ctr" fontAlgn="b"/>
                      <a:r>
                        <a:rPr lang="en-US" sz="1200" b="0" i="0" u="none" strike="noStrike">
                          <a:solidFill>
                            <a:srgbClr val="000000"/>
                          </a:solidFill>
                          <a:effectLst/>
                          <a:latin typeface="Calibri"/>
                        </a:rPr>
                        <a:t>0.099</a:t>
                      </a:r>
                    </a:p>
                  </a:txBody>
                  <a:tcPr marL="9525" marR="9525" marT="9525" marB="0" anchor="b"/>
                </a:tc>
                <a:tc>
                  <a:txBody>
                    <a:bodyPr/>
                    <a:lstStyle/>
                    <a:p>
                      <a:pPr algn="ctr" fontAlgn="b"/>
                      <a:r>
                        <a:rPr lang="en-US" sz="1200" b="0" i="0" u="none" strike="noStrike">
                          <a:solidFill>
                            <a:srgbClr val="000000"/>
                          </a:solidFill>
                          <a:effectLst/>
                          <a:latin typeface="Calibri"/>
                        </a:rPr>
                        <a:t>1.579</a:t>
                      </a:r>
                    </a:p>
                  </a:txBody>
                  <a:tcPr marL="9525" marR="9525" marT="9525" marB="0" anchor="b"/>
                </a:tc>
                <a:tc>
                  <a:txBody>
                    <a:bodyPr/>
                    <a:lstStyle/>
                    <a:p>
                      <a:pPr algn="ctr" fontAlgn="b"/>
                      <a:r>
                        <a:rPr lang="en-US" sz="1200" b="0" i="0" u="none" strike="noStrike">
                          <a:solidFill>
                            <a:srgbClr val="000000"/>
                          </a:solidFill>
                          <a:effectLst/>
                          <a:latin typeface="Calibri"/>
                        </a:rPr>
                        <a:t>0.148</a:t>
                      </a:r>
                    </a:p>
                  </a:txBody>
                  <a:tcPr marL="9525" marR="9525" marT="9525" marB="0" anchor="b"/>
                </a:tc>
                <a:tc>
                  <a:txBody>
                    <a:bodyPr/>
                    <a:lstStyle/>
                    <a:p>
                      <a:pPr algn="ctr" fontAlgn="b"/>
                      <a:r>
                        <a:rPr lang="en-US" sz="1200" b="0" i="0" u="none" strike="noStrike">
                          <a:solidFill>
                            <a:srgbClr val="000000"/>
                          </a:solidFill>
                          <a:effectLst/>
                          <a:latin typeface="Calibri"/>
                        </a:rPr>
                        <a:t>3.2</a:t>
                      </a:r>
                    </a:p>
                  </a:txBody>
                  <a:tcPr marL="9525" marR="9525" marT="9525" marB="0" anchor="b"/>
                </a:tc>
                <a:tc>
                  <a:txBody>
                    <a:bodyPr/>
                    <a:lstStyle/>
                    <a:p>
                      <a:pPr algn="ctr" fontAlgn="b"/>
                      <a:r>
                        <a:rPr lang="en-US" sz="1200" b="0" i="0" u="none" strike="noStrike" dirty="0">
                          <a:solidFill>
                            <a:srgbClr val="000000"/>
                          </a:solidFill>
                          <a:effectLst/>
                          <a:latin typeface="Calibri"/>
                        </a:rPr>
                        <a:t>0.265</a:t>
                      </a:r>
                    </a:p>
                  </a:txBody>
                  <a:tcPr marL="9525" marR="9525" marT="9525" marB="0" anchor="b"/>
                </a:tc>
              </a:tr>
              <a:tr h="194875">
                <a:tc>
                  <a:txBody>
                    <a:bodyPr/>
                    <a:lstStyle/>
                    <a:p>
                      <a:pPr algn="ctr" fontAlgn="b"/>
                      <a:r>
                        <a:rPr lang="en-US" sz="1200" b="0" i="0" u="none" strike="noStrike">
                          <a:solidFill>
                            <a:srgbClr val="000000"/>
                          </a:solidFill>
                          <a:effectLst/>
                          <a:latin typeface="Calibri"/>
                        </a:rPr>
                        <a:t>OSCC8</a:t>
                      </a:r>
                    </a:p>
                  </a:txBody>
                  <a:tcPr marL="9525" marR="9525" marT="9525" marB="0" anchor="b"/>
                </a:tc>
                <a:tc>
                  <a:txBody>
                    <a:bodyPr/>
                    <a:lstStyle/>
                    <a:p>
                      <a:pPr algn="ctr" fontAlgn="b"/>
                      <a:r>
                        <a:rPr lang="en-US" sz="1200" b="0" i="0" u="none" strike="noStrike">
                          <a:solidFill>
                            <a:srgbClr val="000000"/>
                          </a:solidFill>
                          <a:effectLst/>
                          <a:latin typeface="Calibri"/>
                        </a:rPr>
                        <a:t>0.871</a:t>
                      </a:r>
                    </a:p>
                  </a:txBody>
                  <a:tcPr marL="9525" marR="9525" marT="9525" marB="0" anchor="b"/>
                </a:tc>
                <a:tc>
                  <a:txBody>
                    <a:bodyPr/>
                    <a:lstStyle/>
                    <a:p>
                      <a:pPr algn="ctr" fontAlgn="b"/>
                      <a:r>
                        <a:rPr lang="en-US" sz="1200" b="0" i="0" u="none" strike="noStrike">
                          <a:solidFill>
                            <a:srgbClr val="000000"/>
                          </a:solidFill>
                          <a:effectLst/>
                          <a:latin typeface="Calibri"/>
                        </a:rPr>
                        <a:t>0.211</a:t>
                      </a:r>
                    </a:p>
                  </a:txBody>
                  <a:tcPr marL="9525" marR="9525" marT="9525" marB="0" anchor="b"/>
                </a:tc>
                <a:tc>
                  <a:txBody>
                    <a:bodyPr/>
                    <a:lstStyle/>
                    <a:p>
                      <a:pPr algn="ctr" fontAlgn="b"/>
                      <a:r>
                        <a:rPr lang="en-US" sz="1200" b="0" i="0" u="none" strike="noStrike">
                          <a:solidFill>
                            <a:srgbClr val="000000"/>
                          </a:solidFill>
                          <a:effectLst/>
                          <a:latin typeface="Calibri"/>
                        </a:rPr>
                        <a:t>1.402</a:t>
                      </a:r>
                    </a:p>
                  </a:txBody>
                  <a:tcPr marL="9525" marR="9525" marT="9525" marB="0" anchor="b"/>
                </a:tc>
                <a:tc>
                  <a:txBody>
                    <a:bodyPr/>
                    <a:lstStyle/>
                    <a:p>
                      <a:pPr algn="ctr" fontAlgn="b"/>
                      <a:r>
                        <a:rPr lang="en-US" sz="1200" b="0" i="0" u="none" strike="noStrike">
                          <a:solidFill>
                            <a:srgbClr val="000000"/>
                          </a:solidFill>
                          <a:effectLst/>
                          <a:latin typeface="Calibri"/>
                        </a:rPr>
                        <a:t>0.121</a:t>
                      </a:r>
                    </a:p>
                  </a:txBody>
                  <a:tcPr marL="9525" marR="9525" marT="9525" marB="0" anchor="b"/>
                </a:tc>
                <a:tc>
                  <a:txBody>
                    <a:bodyPr/>
                    <a:lstStyle/>
                    <a:p>
                      <a:pPr algn="ctr" fontAlgn="b"/>
                      <a:r>
                        <a:rPr lang="en-US" sz="1200" b="0" i="0" u="none" strike="noStrike">
                          <a:solidFill>
                            <a:srgbClr val="000000"/>
                          </a:solidFill>
                          <a:effectLst/>
                          <a:latin typeface="Calibri"/>
                        </a:rPr>
                        <a:t>2.743</a:t>
                      </a:r>
                    </a:p>
                  </a:txBody>
                  <a:tcPr marL="9525" marR="9525" marT="9525" marB="0" anchor="b"/>
                </a:tc>
                <a:tc>
                  <a:txBody>
                    <a:bodyPr/>
                    <a:lstStyle/>
                    <a:p>
                      <a:pPr algn="ctr" fontAlgn="b"/>
                      <a:r>
                        <a:rPr lang="en-US" sz="1200" b="0" i="0" u="none" strike="noStrike" dirty="0">
                          <a:solidFill>
                            <a:srgbClr val="000000"/>
                          </a:solidFill>
                          <a:effectLst/>
                          <a:latin typeface="Calibri"/>
                        </a:rPr>
                        <a:t>0.263</a:t>
                      </a:r>
                    </a:p>
                  </a:txBody>
                  <a:tcPr marL="9525" marR="9525" marT="9525" marB="0" anchor="b"/>
                </a:tc>
              </a:tr>
              <a:tr h="194875">
                <a:tc>
                  <a:txBody>
                    <a:bodyPr/>
                    <a:lstStyle/>
                    <a:p>
                      <a:pPr algn="ctr" fontAlgn="b"/>
                      <a:r>
                        <a:rPr lang="en-US" sz="1200" b="0" i="0" u="none" strike="noStrike">
                          <a:solidFill>
                            <a:srgbClr val="000000"/>
                          </a:solidFill>
                          <a:effectLst/>
                          <a:latin typeface="Calibri"/>
                        </a:rPr>
                        <a:t>OSCC9</a:t>
                      </a:r>
                    </a:p>
                  </a:txBody>
                  <a:tcPr marL="9525" marR="9525" marT="9525" marB="0" anchor="b"/>
                </a:tc>
                <a:tc>
                  <a:txBody>
                    <a:bodyPr/>
                    <a:lstStyle/>
                    <a:p>
                      <a:pPr algn="ctr" fontAlgn="b"/>
                      <a:r>
                        <a:rPr lang="en-US" sz="1200" b="0" i="0" u="none" strike="noStrike">
                          <a:solidFill>
                            <a:srgbClr val="000000"/>
                          </a:solidFill>
                          <a:effectLst/>
                          <a:latin typeface="Calibri"/>
                        </a:rPr>
                        <a:t>0.884</a:t>
                      </a:r>
                    </a:p>
                  </a:txBody>
                  <a:tcPr marL="9525" marR="9525" marT="9525" marB="0" anchor="b"/>
                </a:tc>
                <a:tc>
                  <a:txBody>
                    <a:bodyPr/>
                    <a:lstStyle/>
                    <a:p>
                      <a:pPr algn="ctr" fontAlgn="b"/>
                      <a:r>
                        <a:rPr lang="en-US" sz="1200" b="0" i="0" u="none" strike="noStrike">
                          <a:solidFill>
                            <a:srgbClr val="000000"/>
                          </a:solidFill>
                          <a:effectLst/>
                          <a:latin typeface="Calibri"/>
                        </a:rPr>
                        <a:t>0.104</a:t>
                      </a:r>
                    </a:p>
                  </a:txBody>
                  <a:tcPr marL="9525" marR="9525" marT="9525" marB="0" anchor="b"/>
                </a:tc>
                <a:tc>
                  <a:txBody>
                    <a:bodyPr/>
                    <a:lstStyle/>
                    <a:p>
                      <a:pPr algn="ctr" fontAlgn="b"/>
                      <a:r>
                        <a:rPr lang="en-US" sz="1200" b="0" i="0" u="none" strike="noStrike">
                          <a:solidFill>
                            <a:srgbClr val="000000"/>
                          </a:solidFill>
                          <a:effectLst/>
                          <a:latin typeface="Calibri"/>
                        </a:rPr>
                        <a:t>1.694</a:t>
                      </a:r>
                    </a:p>
                  </a:txBody>
                  <a:tcPr marL="9525" marR="9525" marT="9525" marB="0" anchor="b"/>
                </a:tc>
                <a:tc>
                  <a:txBody>
                    <a:bodyPr/>
                    <a:lstStyle/>
                    <a:p>
                      <a:pPr algn="ctr" fontAlgn="b"/>
                      <a:r>
                        <a:rPr lang="en-US" sz="1200" b="0" i="0" u="none" strike="noStrike">
                          <a:solidFill>
                            <a:srgbClr val="000000"/>
                          </a:solidFill>
                          <a:effectLst/>
                          <a:latin typeface="Calibri"/>
                        </a:rPr>
                        <a:t>0.225</a:t>
                      </a:r>
                    </a:p>
                  </a:txBody>
                  <a:tcPr marL="9525" marR="9525" marT="9525" marB="0" anchor="b"/>
                </a:tc>
                <a:tc>
                  <a:txBody>
                    <a:bodyPr/>
                    <a:lstStyle/>
                    <a:p>
                      <a:pPr algn="ctr" fontAlgn="b"/>
                      <a:r>
                        <a:rPr lang="en-US" sz="1200" b="0" i="0" u="none" strike="noStrike">
                          <a:solidFill>
                            <a:srgbClr val="000000"/>
                          </a:solidFill>
                          <a:effectLst/>
                          <a:latin typeface="Calibri"/>
                        </a:rPr>
                        <a:t>2.605</a:t>
                      </a:r>
                    </a:p>
                  </a:txBody>
                  <a:tcPr marL="9525" marR="9525" marT="9525" marB="0" anchor="b"/>
                </a:tc>
                <a:tc>
                  <a:txBody>
                    <a:bodyPr/>
                    <a:lstStyle/>
                    <a:p>
                      <a:pPr algn="ctr" fontAlgn="b"/>
                      <a:r>
                        <a:rPr lang="en-US" sz="1200" b="0" i="0" u="none" strike="noStrike" dirty="0">
                          <a:solidFill>
                            <a:srgbClr val="000000"/>
                          </a:solidFill>
                          <a:effectLst/>
                          <a:latin typeface="Calibri"/>
                        </a:rPr>
                        <a:t>0.238</a:t>
                      </a:r>
                    </a:p>
                  </a:txBody>
                  <a:tcPr marL="9525" marR="9525" marT="9525" marB="0" anchor="b"/>
                </a:tc>
              </a:tr>
            </a:tbl>
          </a:graphicData>
        </a:graphic>
      </p:graphicFrame>
    </p:spTree>
    <p:extLst>
      <p:ext uri="{BB962C8B-B14F-4D97-AF65-F5344CB8AC3E}">
        <p14:creationId xmlns:p14="http://schemas.microsoft.com/office/powerpoint/2010/main" val="4166929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67301881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prediction model fitting</a:t>
            </a:r>
            <a:endParaRPr lang="en-US" dirty="0"/>
          </a:p>
        </p:txBody>
      </p:sp>
      <p:sp>
        <p:nvSpPr>
          <p:cNvPr id="4" name="Content Placeholder 3"/>
          <p:cNvSpPr>
            <a:spLocks noGrp="1"/>
          </p:cNvSpPr>
          <p:nvPr>
            <p:ph sz="half" idx="2"/>
          </p:nvPr>
        </p:nvSpPr>
        <p:spPr>
          <a:xfrm>
            <a:off x="457200" y="1535113"/>
            <a:ext cx="3888889" cy="4591050"/>
          </a:xfrm>
        </p:spPr>
        <p:txBody>
          <a:bodyPr/>
          <a:lstStyle/>
          <a:p>
            <a:r>
              <a:rPr lang="en-US" dirty="0" smtClean="0"/>
              <a:t>Data was randomly separated to training and testing (</a:t>
            </a:r>
            <a:r>
              <a:rPr lang="en-US" dirty="0"/>
              <a:t>7:2) </a:t>
            </a:r>
            <a:endParaRPr lang="en-US" dirty="0" smtClean="0"/>
          </a:p>
          <a:p>
            <a:r>
              <a:rPr lang="en-US" dirty="0" smtClean="0"/>
              <a:t>Two models were tested</a:t>
            </a:r>
          </a:p>
          <a:p>
            <a:pPr lvl="1"/>
            <a:r>
              <a:rPr lang="en-US" dirty="0" err="1" smtClean="0"/>
              <a:t>NaïveBayes</a:t>
            </a:r>
            <a:endParaRPr lang="en-US" dirty="0" smtClean="0"/>
          </a:p>
          <a:p>
            <a:pPr lvl="1"/>
            <a:r>
              <a:rPr lang="en-US" dirty="0" smtClean="0"/>
              <a:t>SVM</a:t>
            </a:r>
          </a:p>
          <a:p>
            <a:r>
              <a:rPr lang="en-US" dirty="0" smtClean="0"/>
              <a:t>Prediction was applied on the testing data</a:t>
            </a:r>
          </a:p>
          <a:p>
            <a:r>
              <a:rPr lang="en-US" dirty="0" smtClean="0"/>
              <a:t>And, the results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401" y="1637230"/>
            <a:ext cx="4068400" cy="436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953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73089253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sample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134" y="1318572"/>
            <a:ext cx="5518673" cy="5510461"/>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375" y="1983104"/>
            <a:ext cx="20669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28972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trial – step one</a:t>
            </a:r>
            <a:endParaRPr lang="en-US" dirty="0"/>
          </a:p>
        </p:txBody>
      </p:sp>
      <p:sp>
        <p:nvSpPr>
          <p:cNvPr id="3" name="Content Placeholder 2"/>
          <p:cNvSpPr>
            <a:spLocks noGrp="1"/>
          </p:cNvSpPr>
          <p:nvPr>
            <p:ph idx="1"/>
          </p:nvPr>
        </p:nvSpPr>
        <p:spPr/>
        <p:txBody>
          <a:bodyPr/>
          <a:lstStyle/>
          <a:p>
            <a:r>
              <a:rPr lang="en-US" dirty="0" smtClean="0"/>
              <a:t>Three basic clusters of cell populations</a:t>
            </a:r>
          </a:p>
          <a:p>
            <a:pPr lvl="1"/>
            <a:r>
              <a:rPr lang="en-US" dirty="0" smtClean="0"/>
              <a:t>D.I. value: 0.9 – 1.249</a:t>
            </a:r>
          </a:p>
          <a:p>
            <a:pPr lvl="1"/>
            <a:r>
              <a:rPr lang="en-US" dirty="0" smtClean="0"/>
              <a:t>D.I. value: 1.250 – 2.299</a:t>
            </a:r>
          </a:p>
          <a:p>
            <a:pPr lvl="1"/>
            <a:r>
              <a:rPr lang="en-US" dirty="0" smtClean="0"/>
              <a:t>D.I. value: &gt; 2.300</a:t>
            </a:r>
          </a:p>
          <a:p>
            <a:r>
              <a:rPr lang="en-US" dirty="0" smtClean="0"/>
              <a:t>Assuming equal C.V. across three populations, and estimated from “normal sample”: </a:t>
            </a:r>
          </a:p>
          <a:p>
            <a:r>
              <a:rPr lang="en-US" dirty="0" smtClean="0"/>
              <a:t>Three means: 1.001, 2.002, 3.003</a:t>
            </a:r>
          </a:p>
          <a:p>
            <a:endParaRPr lang="en-US" dirty="0" smtClean="0"/>
          </a:p>
        </p:txBody>
      </p:sp>
    </p:spTree>
    <p:extLst>
      <p:ext uri="{BB962C8B-B14F-4D97-AF65-F5344CB8AC3E}">
        <p14:creationId xmlns:p14="http://schemas.microsoft.com/office/powerpoint/2010/main" val="194860273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50605689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0717194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723900"/>
            <a:ext cx="714375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62294" y="77569"/>
            <a:ext cx="8619411" cy="646331"/>
          </a:xfrm>
          <a:prstGeom prst="rect">
            <a:avLst/>
          </a:prstGeom>
          <a:noFill/>
        </p:spPr>
        <p:txBody>
          <a:bodyPr wrap="none" rtlCol="0">
            <a:spAutoFit/>
          </a:bodyPr>
          <a:lstStyle/>
          <a:p>
            <a:r>
              <a:rPr lang="en-US" b="1" dirty="0"/>
              <a:t>Photomicrograph of moderately well differentiated OSCC showing large tumor nucleus </a:t>
            </a:r>
            <a:endParaRPr lang="en-US" b="1" dirty="0" smtClean="0"/>
          </a:p>
          <a:p>
            <a:r>
              <a:rPr lang="en-US" b="1" dirty="0" smtClean="0"/>
              <a:t>with </a:t>
            </a:r>
            <a:r>
              <a:rPr lang="en-US" b="1" dirty="0"/>
              <a:t>multiple prominent nucleoli (blue arrow) and abnormal mitotic figure (black arrow)</a:t>
            </a:r>
            <a:endParaRPr lang="en-US" dirty="0"/>
          </a:p>
        </p:txBody>
      </p:sp>
      <p:sp>
        <p:nvSpPr>
          <p:cNvPr id="3" name="TextBox 2"/>
          <p:cNvSpPr txBox="1"/>
          <p:nvPr/>
        </p:nvSpPr>
        <p:spPr>
          <a:xfrm>
            <a:off x="796611" y="6138606"/>
            <a:ext cx="7547194" cy="646331"/>
          </a:xfrm>
          <a:prstGeom prst="rect">
            <a:avLst/>
          </a:prstGeom>
          <a:noFill/>
        </p:spPr>
        <p:txBody>
          <a:bodyPr wrap="none" rtlCol="0">
            <a:spAutoFit/>
          </a:bodyPr>
          <a:lstStyle/>
          <a:p>
            <a:r>
              <a:rPr lang="en-US" dirty="0" smtClean="0"/>
              <a:t>DB </a:t>
            </a:r>
            <a:r>
              <a:rPr lang="en-US" dirty="0" err="1" smtClean="0"/>
              <a:t>Nandini</a:t>
            </a:r>
            <a:r>
              <a:rPr lang="en-US" dirty="0" smtClean="0"/>
              <a:t> and RV </a:t>
            </a:r>
            <a:r>
              <a:rPr lang="en-US" dirty="0" err="1" smtClean="0"/>
              <a:t>Subramanyam</a:t>
            </a:r>
            <a:r>
              <a:rPr lang="en-US" dirty="0"/>
              <a:t>, 2011, Nuclear features in oral </a:t>
            </a:r>
            <a:r>
              <a:rPr lang="en-US" dirty="0" smtClean="0"/>
              <a:t>squamous</a:t>
            </a:r>
          </a:p>
          <a:p>
            <a:r>
              <a:rPr lang="en-US" dirty="0" smtClean="0"/>
              <a:t> </a:t>
            </a:r>
            <a:r>
              <a:rPr lang="en-US" dirty="0"/>
              <a:t>cell carcinoma: A computer-assisted microscopic </a:t>
            </a:r>
            <a:r>
              <a:rPr lang="en-US" dirty="0" smtClean="0"/>
              <a:t>study, V.15:2, 177-181,JOMFP</a:t>
            </a:r>
            <a:endParaRPr lang="en-US" dirty="0"/>
          </a:p>
        </p:txBody>
      </p:sp>
    </p:spTree>
    <p:extLst>
      <p:ext uri="{BB962C8B-B14F-4D97-AF65-F5344CB8AC3E}">
        <p14:creationId xmlns:p14="http://schemas.microsoft.com/office/powerpoint/2010/main" val="315376497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hurdle</a:t>
            </a:r>
            <a:endParaRPr lang="en-US" dirty="0"/>
          </a:p>
        </p:txBody>
      </p:sp>
      <p:sp>
        <p:nvSpPr>
          <p:cNvPr id="3" name="Content Placeholder 2"/>
          <p:cNvSpPr>
            <a:spLocks noGrp="1"/>
          </p:cNvSpPr>
          <p:nvPr>
            <p:ph idx="1"/>
          </p:nvPr>
        </p:nvSpPr>
        <p:spPr/>
        <p:txBody>
          <a:bodyPr/>
          <a:lstStyle/>
          <a:p>
            <a:r>
              <a:rPr lang="en-US" dirty="0" smtClean="0"/>
              <a:t>Too much information from “normal” cluster</a:t>
            </a:r>
          </a:p>
          <a:p>
            <a:r>
              <a:rPr lang="en-US" dirty="0" smtClean="0"/>
              <a:t>Possible to detect the “mitotic” stage</a:t>
            </a:r>
          </a:p>
          <a:p>
            <a:r>
              <a:rPr lang="en-US" dirty="0" smtClean="0"/>
              <a:t>Impossible to detect “aneuploidy” stage</a:t>
            </a:r>
          </a:p>
          <a:p>
            <a:r>
              <a:rPr lang="en-US" dirty="0" smtClean="0"/>
              <a:t>Need to strip out the “normal” information first, but how?</a:t>
            </a:r>
          </a:p>
          <a:p>
            <a:pPr lvl="1"/>
            <a:r>
              <a:rPr lang="en-US" dirty="0" smtClean="0"/>
              <a:t>Don’t know</a:t>
            </a:r>
          </a:p>
          <a:p>
            <a:pPr lvl="1"/>
            <a:r>
              <a:rPr lang="en-US" dirty="0" smtClean="0"/>
              <a:t>Don’t know</a:t>
            </a:r>
          </a:p>
          <a:p>
            <a:pPr lvl="1"/>
            <a:r>
              <a:rPr lang="en-US" dirty="0" smtClean="0"/>
              <a:t>Don’t know</a:t>
            </a:r>
            <a:endParaRPr lang="en-US" dirty="0"/>
          </a:p>
        </p:txBody>
      </p:sp>
    </p:spTree>
    <p:extLst>
      <p:ext uri="{BB962C8B-B14F-4D97-AF65-F5344CB8AC3E}">
        <p14:creationId xmlns:p14="http://schemas.microsoft.com/office/powerpoint/2010/main" val="223906497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effort and future goal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Get sufficient summary statistics from ten of thousands cells (i.e. D.I. values)</a:t>
            </a:r>
          </a:p>
          <a:p>
            <a:r>
              <a:rPr lang="en-US" dirty="0" smtClean="0"/>
              <a:t>Evaluating the summary statistics</a:t>
            </a:r>
          </a:p>
          <a:p>
            <a:pPr lvl="1"/>
            <a:r>
              <a:rPr lang="en-US" dirty="0" smtClean="0"/>
              <a:t>Reflect the mixture of distribution</a:t>
            </a:r>
          </a:p>
          <a:p>
            <a:pPr lvl="1"/>
            <a:r>
              <a:rPr lang="en-US" dirty="0" smtClean="0"/>
              <a:t>Robust enough (enough information) to differentiation cell population</a:t>
            </a:r>
          </a:p>
          <a:p>
            <a:pPr lvl="1"/>
            <a:r>
              <a:rPr lang="en-US" dirty="0" smtClean="0"/>
              <a:t>Capture cell population characteristics</a:t>
            </a:r>
          </a:p>
          <a:p>
            <a:r>
              <a:rPr lang="en-US" dirty="0" smtClean="0"/>
              <a:t>Building the prediction model</a:t>
            </a:r>
          </a:p>
          <a:p>
            <a:pPr lvl="1"/>
            <a:r>
              <a:rPr lang="en-US" dirty="0" smtClean="0"/>
              <a:t>Assess model performance</a:t>
            </a:r>
          </a:p>
          <a:p>
            <a:pPr lvl="1"/>
            <a:r>
              <a:rPr lang="en-US" dirty="0" smtClean="0"/>
              <a:t>Provide accurate diagnosis guidance</a:t>
            </a:r>
          </a:p>
          <a:p>
            <a:pPr lvl="1"/>
            <a:r>
              <a:rPr lang="en-US" dirty="0" smtClean="0"/>
              <a:t>Constantly improve the model</a:t>
            </a:r>
            <a:endParaRPr lang="en-US" dirty="0"/>
          </a:p>
        </p:txBody>
      </p:sp>
    </p:spTree>
    <p:extLst>
      <p:ext uri="{BB962C8B-B14F-4D97-AF65-F5344CB8AC3E}">
        <p14:creationId xmlns:p14="http://schemas.microsoft.com/office/powerpoint/2010/main" val="428867874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4243" y="65586"/>
            <a:ext cx="8699352" cy="6340593"/>
            <a:chOff x="344243" y="65586"/>
            <a:chExt cx="8699352" cy="6340593"/>
          </a:xfrm>
        </p:grpSpPr>
        <p:sp>
          <p:nvSpPr>
            <p:cNvPr id="2" name="Can 1"/>
            <p:cNvSpPr/>
            <p:nvPr/>
          </p:nvSpPr>
          <p:spPr>
            <a:xfrm>
              <a:off x="398033" y="2936842"/>
              <a:ext cx="1936376" cy="19041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Raw </a:t>
              </a:r>
              <a:r>
                <a:rPr lang="en-US" sz="2800" b="1" dirty="0" err="1" smtClean="0">
                  <a:solidFill>
                    <a:schemeClr val="tx1"/>
                  </a:solidFill>
                </a:rPr>
                <a:t>dataDB</a:t>
              </a:r>
              <a:endParaRPr lang="en-US" sz="2800" b="1" dirty="0">
                <a:solidFill>
                  <a:schemeClr val="tx1"/>
                </a:solidFill>
              </a:endParaRPr>
            </a:p>
          </p:txBody>
        </p:sp>
        <p:pic>
          <p:nvPicPr>
            <p:cNvPr id="2050" name="Picture 2" descr="http://botanika.biologija.org/exp/imaging/exp-mikroskop_e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3" y="301500"/>
              <a:ext cx="2168076" cy="1808795"/>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118792" y="2110294"/>
              <a:ext cx="516370" cy="783515"/>
            </a:xfrm>
            <a:prstGeom prst="down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a:off x="2334409" y="3711391"/>
              <a:ext cx="1161826" cy="451821"/>
            </a:xfrm>
            <a:prstGeom prst="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urved Up Arrow 6"/>
            <p:cNvSpPr/>
            <p:nvPr/>
          </p:nvSpPr>
          <p:spPr>
            <a:xfrm flipH="1">
              <a:off x="1031489" y="4959275"/>
              <a:ext cx="3767665" cy="1065008"/>
            </a:xfrm>
            <a:prstGeom prst="curved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052" name="Picture 4" descr="http://www.whatthetech.com/blog/wp-content/uploads/2010/08/low-energy-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767" y="65586"/>
              <a:ext cx="3040828" cy="22806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TL1vyvDK-khOKgJPbNXXTjZPJ0QWOGj8NS5Ek1ahIgw1Dvg2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740" y="4577379"/>
              <a:ext cx="249555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539267" y="3030235"/>
              <a:ext cx="2431227" cy="1857149"/>
              <a:chOff x="1645920" y="1602889"/>
              <a:chExt cx="2431227" cy="1857149"/>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Striped Right Arrow 7"/>
            <p:cNvSpPr/>
            <p:nvPr/>
          </p:nvSpPr>
          <p:spPr>
            <a:xfrm rot="-1920000">
              <a:off x="5009088" y="2458269"/>
              <a:ext cx="1345915" cy="491530"/>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triped Right Arrow 14"/>
            <p:cNvSpPr/>
            <p:nvPr/>
          </p:nvSpPr>
          <p:spPr>
            <a:xfrm rot="1740000">
              <a:off x="5753232" y="4630506"/>
              <a:ext cx="742533" cy="485702"/>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9164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78946185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69827445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82003971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prediction model fitting</a:t>
            </a:r>
            <a:endParaRPr lang="en-US" dirty="0"/>
          </a:p>
        </p:txBody>
      </p:sp>
      <p:sp>
        <p:nvSpPr>
          <p:cNvPr id="4" name="Content Placeholder 3"/>
          <p:cNvSpPr>
            <a:spLocks noGrp="1"/>
          </p:cNvSpPr>
          <p:nvPr>
            <p:ph sz="half" idx="2"/>
          </p:nvPr>
        </p:nvSpPr>
        <p:spPr>
          <a:xfrm>
            <a:off x="457200" y="1535113"/>
            <a:ext cx="3888889" cy="4591050"/>
          </a:xfrm>
        </p:spPr>
        <p:txBody>
          <a:bodyPr/>
          <a:lstStyle/>
          <a:p>
            <a:r>
              <a:rPr lang="en-US" dirty="0" smtClean="0"/>
              <a:t>Data was randomly separated to training and testing (</a:t>
            </a:r>
            <a:r>
              <a:rPr lang="en-US" dirty="0"/>
              <a:t>7:2) </a:t>
            </a:r>
            <a:endParaRPr lang="en-US" dirty="0" smtClean="0"/>
          </a:p>
          <a:p>
            <a:r>
              <a:rPr lang="en-US" dirty="0" smtClean="0"/>
              <a:t>Two models were tested</a:t>
            </a:r>
          </a:p>
          <a:p>
            <a:pPr lvl="1"/>
            <a:r>
              <a:rPr lang="en-US" dirty="0" err="1" smtClean="0"/>
              <a:t>NaïveBayes</a:t>
            </a:r>
            <a:endParaRPr lang="en-US" dirty="0" smtClean="0"/>
          </a:p>
          <a:p>
            <a:pPr lvl="1"/>
            <a:r>
              <a:rPr lang="en-US" dirty="0" smtClean="0"/>
              <a:t>SVM</a:t>
            </a:r>
          </a:p>
          <a:p>
            <a:r>
              <a:rPr lang="en-US" dirty="0" smtClean="0"/>
              <a:t>Prediction was applied on the testing data</a:t>
            </a:r>
          </a:p>
          <a:p>
            <a:r>
              <a:rPr lang="en-US" dirty="0" smtClean="0"/>
              <a:t>And, the results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401" y="1637230"/>
            <a:ext cx="4068400" cy="436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912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challenges/objectives</a:t>
            </a:r>
            <a:endParaRPr lang="en-US" dirty="0"/>
          </a:p>
        </p:txBody>
      </p:sp>
      <p:sp>
        <p:nvSpPr>
          <p:cNvPr id="3" name="Content Placeholder 2"/>
          <p:cNvSpPr>
            <a:spLocks noGrp="1"/>
          </p:cNvSpPr>
          <p:nvPr>
            <p:ph idx="1"/>
          </p:nvPr>
        </p:nvSpPr>
        <p:spPr/>
        <p:txBody>
          <a:bodyPr/>
          <a:lstStyle/>
          <a:p>
            <a:r>
              <a:rPr lang="en-US" dirty="0" smtClean="0"/>
              <a:t>To alleviate the impact from the “normal” cell population</a:t>
            </a:r>
          </a:p>
          <a:p>
            <a:r>
              <a:rPr lang="en-US" dirty="0" smtClean="0"/>
              <a:t>Even, the replication cell population</a:t>
            </a:r>
          </a:p>
          <a:p>
            <a:r>
              <a:rPr lang="en-US" dirty="0"/>
              <a:t>To get the sufficient summarization of the data</a:t>
            </a:r>
          </a:p>
          <a:p>
            <a:r>
              <a:rPr lang="en-US" dirty="0" smtClean="0"/>
              <a:t>To pruning the predication model(s)</a:t>
            </a:r>
            <a:endParaRPr lang="en-US" dirty="0"/>
          </a:p>
        </p:txBody>
      </p:sp>
    </p:spTree>
    <p:extLst>
      <p:ext uri="{BB962C8B-B14F-4D97-AF65-F5344CB8AC3E}">
        <p14:creationId xmlns:p14="http://schemas.microsoft.com/office/powerpoint/2010/main" val="395976997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5232667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0496184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59" y="188017"/>
            <a:ext cx="3561908" cy="2907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92" y="3514039"/>
            <a:ext cx="3848926" cy="2939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8955" y="92320"/>
            <a:ext cx="4013604" cy="3165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7925" y="3205843"/>
            <a:ext cx="3657600" cy="3652157"/>
          </a:xfrm>
          <a:prstGeom prst="rect">
            <a:avLst/>
          </a:prstGeom>
        </p:spPr>
      </p:pic>
      <p:sp>
        <p:nvSpPr>
          <p:cNvPr id="2" name="TextBox 1"/>
          <p:cNvSpPr txBox="1"/>
          <p:nvPr/>
        </p:nvSpPr>
        <p:spPr>
          <a:xfrm>
            <a:off x="3352800" y="3886200"/>
            <a:ext cx="1442635" cy="369332"/>
          </a:xfrm>
          <a:prstGeom prst="rect">
            <a:avLst/>
          </a:prstGeom>
          <a:noFill/>
        </p:spPr>
        <p:txBody>
          <a:bodyPr wrap="none" rtlCol="0">
            <a:spAutoFit/>
          </a:bodyPr>
          <a:lstStyle/>
          <a:p>
            <a:r>
              <a:rPr lang="en-US" dirty="0" smtClean="0"/>
              <a:t>Need fix here</a:t>
            </a:r>
            <a:endParaRPr lang="en-US" dirty="0"/>
          </a:p>
        </p:txBody>
      </p:sp>
    </p:spTree>
    <p:extLst>
      <p:ext uri="{BB962C8B-B14F-4D97-AF65-F5344CB8AC3E}">
        <p14:creationId xmlns:p14="http://schemas.microsoft.com/office/powerpoint/2010/main" val="156659456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57748750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91" y="6924"/>
            <a:ext cx="8686800" cy="1020762"/>
          </a:xfrm>
        </p:spPr>
        <p:txBody>
          <a:bodyPr>
            <a:normAutofit fontScale="90000"/>
          </a:bodyPr>
          <a:lstStyle/>
          <a:p>
            <a:r>
              <a:rPr lang="en-US" sz="3200" dirty="0" smtClean="0"/>
              <a:t>Alleviate </a:t>
            </a:r>
            <a:r>
              <a:rPr lang="en-US" sz="3200" dirty="0"/>
              <a:t>the impact from the “normal” cell population</a:t>
            </a:r>
          </a:p>
        </p:txBody>
      </p:sp>
      <p:grpSp>
        <p:nvGrpSpPr>
          <p:cNvPr id="9" name="Group 8"/>
          <p:cNvGrpSpPr/>
          <p:nvPr/>
        </p:nvGrpSpPr>
        <p:grpSpPr>
          <a:xfrm>
            <a:off x="1524000" y="914400"/>
            <a:ext cx="6258620" cy="5863937"/>
            <a:chOff x="1524000" y="914400"/>
            <a:chExt cx="6258620" cy="586393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14400"/>
              <a:ext cx="6258620" cy="5863937"/>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610591"/>
              <a:ext cx="2133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49114447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6" name="Group 5"/>
          <p:cNvGrpSpPr/>
          <p:nvPr/>
        </p:nvGrpSpPr>
        <p:grpSpPr>
          <a:xfrm>
            <a:off x="1574804" y="120134"/>
            <a:ext cx="1788387" cy="1043648"/>
            <a:chOff x="1574804" y="120134"/>
            <a:chExt cx="1788387" cy="1043648"/>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74804" y="120134"/>
              <a:ext cx="593432" cy="369332"/>
            </a:xfrm>
            <a:prstGeom prst="rect">
              <a:avLst/>
            </a:prstGeom>
            <a:noFill/>
          </p:spPr>
          <p:txBody>
            <a:bodyPr wrap="none" rtlCol="0">
              <a:spAutoFit/>
            </a:bodyPr>
            <a:lstStyle/>
            <a:p>
              <a:r>
                <a:rPr lang="en-US" dirty="0" smtClean="0"/>
                <a:t>1.02</a:t>
              </a:r>
              <a:endParaRPr lang="en-US" dirty="0"/>
            </a:p>
          </p:txBody>
        </p:sp>
      </p:grpSp>
      <p:grpSp>
        <p:nvGrpSpPr>
          <p:cNvPr id="13" name="Group 12"/>
          <p:cNvGrpSpPr/>
          <p:nvPr/>
        </p:nvGrpSpPr>
        <p:grpSpPr>
          <a:xfrm>
            <a:off x="4267200" y="3344779"/>
            <a:ext cx="1121062" cy="922421"/>
            <a:chOff x="4267200" y="3344779"/>
            <a:chExt cx="1121062" cy="922421"/>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344779"/>
              <a:ext cx="593432" cy="369332"/>
            </a:xfrm>
            <a:prstGeom prst="rect">
              <a:avLst/>
            </a:prstGeom>
            <a:noFill/>
          </p:spPr>
          <p:txBody>
            <a:bodyPr wrap="none" rtlCol="0">
              <a:spAutoFit/>
            </a:bodyPr>
            <a:lstStyle/>
            <a:p>
              <a:r>
                <a:rPr lang="en-US" dirty="0" smtClean="0"/>
                <a:t>1.79</a:t>
              </a:r>
              <a:endParaRPr lang="en-US" dirty="0"/>
            </a:p>
          </p:txBody>
        </p:sp>
      </p:grpSp>
      <p:grpSp>
        <p:nvGrpSpPr>
          <p:cNvPr id="21" name="Group 20"/>
          <p:cNvGrpSpPr/>
          <p:nvPr/>
        </p:nvGrpSpPr>
        <p:grpSpPr>
          <a:xfrm>
            <a:off x="5645726" y="4357254"/>
            <a:ext cx="1632178" cy="1205346"/>
            <a:chOff x="5645726" y="4357254"/>
            <a:chExt cx="1632178" cy="1205346"/>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26" name="Group 25"/>
          <p:cNvGrpSpPr/>
          <p:nvPr/>
        </p:nvGrpSpPr>
        <p:grpSpPr>
          <a:xfrm>
            <a:off x="533400" y="3853934"/>
            <a:ext cx="2829791" cy="369332"/>
            <a:chOff x="533400" y="3853934"/>
            <a:chExt cx="2829791" cy="369332"/>
          </a:xfrm>
        </p:grpSpPr>
        <p:cxnSp>
          <p:nvCxnSpPr>
            <p:cNvPr id="23" name="Straight Arrow Connector 22"/>
            <p:cNvCxnSpPr>
              <a:stCxn id="24" idx="3"/>
            </p:cNvCxnSpPr>
            <p:nvPr/>
          </p:nvCxnSpPr>
          <p:spPr>
            <a:xfrm>
              <a:off x="1186143" y="4038600"/>
              <a:ext cx="2177048" cy="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652743" cy="369332"/>
            </a:xfrm>
            <a:prstGeom prst="rect">
              <a:avLst/>
            </a:prstGeom>
            <a:noFill/>
          </p:spPr>
          <p:txBody>
            <a:bodyPr wrap="none" rtlCol="0">
              <a:spAutoFit/>
            </a:bodyPr>
            <a:lstStyle/>
            <a:p>
              <a:r>
                <a:rPr lang="en-US" dirty="0" smtClean="0"/>
                <a:t>1788</a:t>
              </a:r>
              <a:endParaRPr lang="en-US" dirty="0"/>
            </a:p>
          </p:txBody>
        </p:sp>
      </p:grpSp>
    </p:spTree>
    <p:extLst>
      <p:ext uri="{BB962C8B-B14F-4D97-AF65-F5344CB8AC3E}">
        <p14:creationId xmlns:p14="http://schemas.microsoft.com/office/powerpoint/2010/main" val="23183435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418" y="997528"/>
            <a:ext cx="19812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18401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Stripping a population from a mixture </a:t>
            </a:r>
            <a:br>
              <a:rPr lang="en-US" dirty="0" smtClean="0"/>
            </a:br>
            <a:r>
              <a:rPr lang="en-US" dirty="0" smtClean="0"/>
              <a:t>--from left to right</a:t>
            </a:r>
            <a:endParaRPr lang="en-US" dirty="0"/>
          </a:p>
        </p:txBody>
      </p:sp>
      <p:sp>
        <p:nvSpPr>
          <p:cNvPr id="3" name="Content Placeholder 2"/>
          <p:cNvSpPr>
            <a:spLocks noGrp="1"/>
          </p:cNvSpPr>
          <p:nvPr>
            <p:ph idx="1"/>
          </p:nvPr>
        </p:nvSpPr>
        <p:spPr/>
        <p:txBody>
          <a:bodyPr/>
          <a:lstStyle/>
          <a:p>
            <a:r>
              <a:rPr lang="en-US" dirty="0" smtClean="0"/>
              <a:t>Dynamically identify the left-most peak</a:t>
            </a:r>
          </a:p>
          <a:p>
            <a:r>
              <a:rPr lang="en-US" dirty="0" smtClean="0"/>
              <a:t>Estimate the summary statistics using half of the distribution</a:t>
            </a:r>
          </a:p>
          <a:p>
            <a:r>
              <a:rPr lang="en-US" dirty="0" smtClean="0"/>
              <a:t>Stripping the data from the population</a:t>
            </a:r>
          </a:p>
          <a:p>
            <a:r>
              <a:rPr lang="en-US" dirty="0" smtClean="0"/>
              <a:t>Sequentially stripping </a:t>
            </a:r>
            <a:endParaRPr lang="en-US" dirty="0"/>
          </a:p>
        </p:txBody>
      </p:sp>
    </p:spTree>
    <p:extLst>
      <p:ext uri="{BB962C8B-B14F-4D97-AF65-F5344CB8AC3E}">
        <p14:creationId xmlns:p14="http://schemas.microsoft.com/office/powerpoint/2010/main" val="12097920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582"/>
            <a:ext cx="4571640" cy="4564837"/>
          </a:xfrm>
          <a:prstGeom prst="rect">
            <a:avLst/>
          </a:prstGeom>
        </p:spPr>
      </p:pic>
      <p:sp>
        <p:nvSpPr>
          <p:cNvPr id="4" name="Title 3"/>
          <p:cNvSpPr>
            <a:spLocks noGrp="1"/>
          </p:cNvSpPr>
          <p:nvPr>
            <p:ph type="title"/>
          </p:nvPr>
        </p:nvSpPr>
        <p:spPr/>
        <p:txBody>
          <a:bodyPr/>
          <a:lstStyle/>
          <a:p>
            <a:r>
              <a:rPr lang="en-US" dirty="0" smtClean="0"/>
              <a:t>The left-most population</a:t>
            </a:r>
            <a:endParaRPr lang="en-US" dirty="0"/>
          </a:p>
        </p:txBody>
      </p:sp>
      <p:grpSp>
        <p:nvGrpSpPr>
          <p:cNvPr id="6" name="Group 5"/>
          <p:cNvGrpSpPr/>
          <p:nvPr/>
        </p:nvGrpSpPr>
        <p:grpSpPr>
          <a:xfrm>
            <a:off x="3688773" y="1482440"/>
            <a:ext cx="5441013" cy="4564837"/>
            <a:chOff x="3688773" y="1482440"/>
            <a:chExt cx="5441013" cy="456483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146" y="1482440"/>
              <a:ext cx="4571640" cy="4564837"/>
            </a:xfrm>
            <a:prstGeom prst="rect">
              <a:avLst/>
            </a:prstGeom>
          </p:spPr>
        </p:pic>
        <p:sp>
          <p:nvSpPr>
            <p:cNvPr id="5" name="Right Arrow 4"/>
            <p:cNvSpPr/>
            <p:nvPr/>
          </p:nvSpPr>
          <p:spPr>
            <a:xfrm>
              <a:off x="3688773" y="3408218"/>
              <a:ext cx="900546" cy="609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9775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3" name="Group 2"/>
          <p:cNvGrpSpPr/>
          <p:nvPr/>
        </p:nvGrpSpPr>
        <p:grpSpPr>
          <a:xfrm>
            <a:off x="5462155" y="4281054"/>
            <a:ext cx="1632178" cy="1205346"/>
            <a:chOff x="5645726" y="4357254"/>
            <a:chExt cx="1632178" cy="1205346"/>
          </a:xfrm>
        </p:grpSpPr>
        <p:cxnSp>
          <p:nvCxnSpPr>
            <p:cNvPr id="4" name="Straight Arrow Connector 3"/>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965371"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11" name="Group 10"/>
          <p:cNvGrpSpPr/>
          <p:nvPr/>
        </p:nvGrpSpPr>
        <p:grpSpPr>
          <a:xfrm>
            <a:off x="228600" y="2289463"/>
            <a:ext cx="2428009" cy="1814946"/>
            <a:chOff x="228600" y="2289463"/>
            <a:chExt cx="2428009" cy="1814946"/>
          </a:xfrm>
        </p:grpSpPr>
        <p:cxnSp>
          <p:nvCxnSpPr>
            <p:cNvPr id="9" name="Straight Arrow Connector 8"/>
            <p:cNvCxnSpPr/>
            <p:nvPr/>
          </p:nvCxnSpPr>
          <p:spPr>
            <a:xfrm>
              <a:off x="1208809" y="2656609"/>
              <a:ext cx="1447800" cy="1447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600" y="2289463"/>
              <a:ext cx="1258999" cy="369332"/>
            </a:xfrm>
            <a:prstGeom prst="rect">
              <a:avLst/>
            </a:prstGeom>
            <a:noFill/>
          </p:spPr>
          <p:txBody>
            <a:bodyPr wrap="none" rtlCol="0">
              <a:spAutoFit/>
            </a:bodyPr>
            <a:lstStyle/>
            <a:p>
              <a:r>
                <a:rPr lang="en-US" dirty="0" smtClean="0"/>
                <a:t>The artifact</a:t>
              </a:r>
              <a:endParaRPr lang="en-US" dirty="0"/>
            </a:p>
          </p:txBody>
        </p:sp>
      </p:grpSp>
    </p:spTree>
    <p:extLst>
      <p:ext uri="{BB962C8B-B14F-4D97-AF65-F5344CB8AC3E}">
        <p14:creationId xmlns:p14="http://schemas.microsoft.com/office/powerpoint/2010/main" val="2391225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61209" y="81190"/>
            <a:ext cx="6710596" cy="6700610"/>
            <a:chOff x="1361209" y="81190"/>
            <a:chExt cx="6710596" cy="670061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Group 5"/>
          <p:cNvGrpSpPr/>
          <p:nvPr/>
        </p:nvGrpSpPr>
        <p:grpSpPr>
          <a:xfrm>
            <a:off x="5476010" y="3805989"/>
            <a:ext cx="1121062" cy="922421"/>
            <a:chOff x="4267200" y="3344779"/>
            <a:chExt cx="1121062" cy="922421"/>
          </a:xfrm>
        </p:grpSpPr>
        <p:cxnSp>
          <p:nvCxnSpPr>
            <p:cNvPr id="7" name="Straight Arrow Connector 6"/>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4830" y="3344779"/>
              <a:ext cx="593432" cy="369332"/>
            </a:xfrm>
            <a:prstGeom prst="rect">
              <a:avLst/>
            </a:prstGeom>
            <a:noFill/>
          </p:spPr>
          <p:txBody>
            <a:bodyPr wrap="none" rtlCol="0">
              <a:spAutoFit/>
            </a:bodyPr>
            <a:lstStyle/>
            <a:p>
              <a:r>
                <a:rPr lang="en-US" dirty="0" smtClean="0"/>
                <a:t>3.33</a:t>
              </a:r>
              <a:endParaRPr lang="en-US" dirty="0"/>
            </a:p>
          </p:txBody>
        </p:sp>
      </p:grpSp>
      <p:cxnSp>
        <p:nvCxnSpPr>
          <p:cNvPr id="9" name="Straight Arrow Connector 8"/>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791" y="1579326"/>
            <a:ext cx="593432" cy="369332"/>
          </a:xfrm>
          <a:prstGeom prst="rect">
            <a:avLst/>
          </a:prstGeom>
          <a:noFill/>
        </p:spPr>
        <p:txBody>
          <a:bodyPr wrap="none" rtlCol="0">
            <a:spAutoFit/>
          </a:bodyPr>
          <a:lstStyle/>
          <a:p>
            <a:r>
              <a:rPr lang="en-US" dirty="0" smtClean="0"/>
              <a:t>2.00</a:t>
            </a:r>
            <a:endParaRPr lang="en-US" dirty="0"/>
          </a:p>
        </p:txBody>
      </p:sp>
    </p:spTree>
    <p:extLst>
      <p:ext uri="{BB962C8B-B14F-4D97-AF65-F5344CB8AC3E}">
        <p14:creationId xmlns:p14="http://schemas.microsoft.com/office/powerpoint/2010/main" val="1023872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36655905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02023" y="80706"/>
            <a:ext cx="3593804" cy="3109061"/>
            <a:chOff x="1524000" y="914400"/>
            <a:chExt cx="6258620" cy="5863937"/>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914400"/>
              <a:ext cx="6258620" cy="5863937"/>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610591"/>
              <a:ext cx="2133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 name="Picture 2" descr="X:\myGit\mixturemodel\workingDir\sample_128125.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2242" y="80706"/>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X:\myGit\mixturemodel\workingDir\sample_128137.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15" y="3286035"/>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X:\myGit\mixturemodel\workingDir\sample_128114.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2035" y="3286035"/>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331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density estimation</a:t>
            </a:r>
            <a:endParaRPr lang="en-US" dirty="0"/>
          </a:p>
        </p:txBody>
      </p:sp>
      <p:sp>
        <p:nvSpPr>
          <p:cNvPr id="3" name="Content Placeholder 2"/>
          <p:cNvSpPr>
            <a:spLocks noGrp="1"/>
          </p:cNvSpPr>
          <p:nvPr>
            <p:ph idx="1"/>
          </p:nvPr>
        </p:nvSpPr>
        <p:spPr/>
        <p:txBody>
          <a:bodyPr/>
          <a:lstStyle/>
          <a:p>
            <a:r>
              <a:rPr lang="en-US" dirty="0" smtClean="0"/>
              <a:t>Standard normal was used as the kernel</a:t>
            </a:r>
          </a:p>
          <a:p>
            <a:r>
              <a:rPr lang="en-US" dirty="0" smtClean="0"/>
              <a:t>Function formula</a:t>
            </a:r>
          </a:p>
          <a:p>
            <a:endParaRPr lang="en-US" dirty="0"/>
          </a:p>
          <a:p>
            <a:endParaRPr lang="en-US" dirty="0" smtClean="0"/>
          </a:p>
          <a:p>
            <a:endParaRPr lang="en-US" dirty="0"/>
          </a:p>
          <a:p>
            <a:r>
              <a:rPr lang="en-US" dirty="0" smtClean="0"/>
              <a:t>Getting the estimated probability density function for unknown random variable</a:t>
            </a:r>
            <a:endParaRPr lang="en-US" dirty="0"/>
          </a:p>
        </p:txBody>
      </p:sp>
    </p:spTree>
    <p:extLst>
      <p:ext uri="{BB962C8B-B14F-4D97-AF65-F5344CB8AC3E}">
        <p14:creationId xmlns:p14="http://schemas.microsoft.com/office/powerpoint/2010/main" val="3634015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5065" y="1541722"/>
            <a:ext cx="4657292" cy="3995428"/>
            <a:chOff x="533400" y="101872"/>
            <a:chExt cx="7238999" cy="652276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9" y="233361"/>
              <a:ext cx="6400800" cy="6391276"/>
            </a:xfrm>
            <a:prstGeom prst="rect">
              <a:avLst/>
            </a:prstGeom>
          </p:spPr>
        </p:pic>
        <p:grpSp>
          <p:nvGrpSpPr>
            <p:cNvPr id="6" name="Group 5"/>
            <p:cNvGrpSpPr/>
            <p:nvPr/>
          </p:nvGrpSpPr>
          <p:grpSpPr>
            <a:xfrm>
              <a:off x="1418700" y="101872"/>
              <a:ext cx="1944491" cy="1061910"/>
              <a:chOff x="1418700" y="101872"/>
              <a:chExt cx="1944491" cy="1061910"/>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418700" y="101872"/>
                <a:ext cx="841922" cy="475741"/>
              </a:xfrm>
              <a:prstGeom prst="rect">
                <a:avLst/>
              </a:prstGeom>
              <a:noFill/>
            </p:spPr>
            <p:txBody>
              <a:bodyPr wrap="none" rtlCol="0">
                <a:spAutoFit/>
              </a:bodyPr>
              <a:lstStyle/>
              <a:p>
                <a:r>
                  <a:rPr lang="en-US" sz="1200" dirty="0" smtClean="0"/>
                  <a:t>1.02</a:t>
                </a:r>
                <a:endParaRPr lang="en-US" sz="1200" dirty="0"/>
              </a:p>
            </p:txBody>
          </p:sp>
        </p:grpSp>
        <p:grpSp>
          <p:nvGrpSpPr>
            <p:cNvPr id="13" name="Group 12"/>
            <p:cNvGrpSpPr/>
            <p:nvPr/>
          </p:nvGrpSpPr>
          <p:grpSpPr>
            <a:xfrm>
              <a:off x="4267200" y="3289993"/>
              <a:ext cx="1369552" cy="977207"/>
              <a:chOff x="4267200" y="3289993"/>
              <a:chExt cx="1369552" cy="977207"/>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289993"/>
                <a:ext cx="841922" cy="475741"/>
              </a:xfrm>
              <a:prstGeom prst="rect">
                <a:avLst/>
              </a:prstGeom>
              <a:noFill/>
            </p:spPr>
            <p:txBody>
              <a:bodyPr wrap="none" rtlCol="0">
                <a:spAutoFit/>
              </a:bodyPr>
              <a:lstStyle/>
              <a:p>
                <a:r>
                  <a:rPr lang="en-US" sz="1200" dirty="0" smtClean="0"/>
                  <a:t>1.79</a:t>
                </a:r>
                <a:endParaRPr lang="en-US" sz="1200" dirty="0"/>
              </a:p>
            </p:txBody>
          </p:sp>
        </p:grpSp>
        <p:grpSp>
          <p:nvGrpSpPr>
            <p:cNvPr id="21" name="Group 20"/>
            <p:cNvGrpSpPr/>
            <p:nvPr/>
          </p:nvGrpSpPr>
          <p:grpSpPr>
            <a:xfrm>
              <a:off x="5528648" y="4320730"/>
              <a:ext cx="2118627" cy="1241870"/>
              <a:chOff x="5528648" y="4320730"/>
              <a:chExt cx="2118627" cy="1241870"/>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28648" y="4320730"/>
                <a:ext cx="2118627" cy="475741"/>
              </a:xfrm>
              <a:prstGeom prst="rect">
                <a:avLst/>
              </a:prstGeom>
              <a:noFill/>
            </p:spPr>
            <p:txBody>
              <a:bodyPr wrap="none" rtlCol="0">
                <a:spAutoFit/>
              </a:bodyPr>
              <a:lstStyle/>
              <a:p>
                <a:r>
                  <a:rPr lang="en-US" sz="1200" dirty="0" smtClean="0"/>
                  <a:t>3.25, 3.57, 3.99</a:t>
                </a:r>
                <a:endParaRPr lang="en-US" sz="1200" dirty="0"/>
              </a:p>
            </p:txBody>
          </p:sp>
        </p:grpSp>
        <p:grpSp>
          <p:nvGrpSpPr>
            <p:cNvPr id="26" name="Group 25"/>
            <p:cNvGrpSpPr/>
            <p:nvPr/>
          </p:nvGrpSpPr>
          <p:grpSpPr>
            <a:xfrm>
              <a:off x="533400" y="3853934"/>
              <a:ext cx="2829791" cy="475740"/>
              <a:chOff x="533400" y="3853934"/>
              <a:chExt cx="2829791" cy="475740"/>
            </a:xfrm>
          </p:grpSpPr>
          <p:cxnSp>
            <p:nvCxnSpPr>
              <p:cNvPr id="23" name="Straight Arrow Connector 22"/>
              <p:cNvCxnSpPr>
                <a:stCxn id="24" idx="3"/>
              </p:cNvCxnSpPr>
              <p:nvPr/>
            </p:nvCxnSpPr>
            <p:spPr>
              <a:xfrm flipV="1">
                <a:off x="1448864" y="4038601"/>
                <a:ext cx="1914327" cy="53203"/>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915464" cy="475740"/>
              </a:xfrm>
              <a:prstGeom prst="rect">
                <a:avLst/>
              </a:prstGeom>
              <a:noFill/>
            </p:spPr>
            <p:txBody>
              <a:bodyPr wrap="none" rtlCol="0">
                <a:spAutoFit/>
              </a:bodyPr>
              <a:lstStyle/>
              <a:p>
                <a:r>
                  <a:rPr lang="en-US" sz="1200" dirty="0" smtClean="0"/>
                  <a:t>1788</a:t>
                </a:r>
                <a:endParaRPr lang="en-US" sz="1200" dirty="0"/>
              </a:p>
            </p:txBody>
          </p:sp>
        </p:grpSp>
      </p:grpSp>
      <p:grpSp>
        <p:nvGrpSpPr>
          <p:cNvPr id="22" name="Group 21"/>
          <p:cNvGrpSpPr/>
          <p:nvPr/>
        </p:nvGrpSpPr>
        <p:grpSpPr>
          <a:xfrm>
            <a:off x="4816548" y="1631103"/>
            <a:ext cx="4227404" cy="3914914"/>
            <a:chOff x="1361209" y="81190"/>
            <a:chExt cx="6710596" cy="6700610"/>
          </a:xfrm>
        </p:grpSpPr>
        <p:grpSp>
          <p:nvGrpSpPr>
            <p:cNvPr id="25" name="Group 24"/>
            <p:cNvGrpSpPr/>
            <p:nvPr/>
          </p:nvGrpSpPr>
          <p:grpSpPr>
            <a:xfrm>
              <a:off x="1361209" y="81190"/>
              <a:ext cx="6710596" cy="6700610"/>
              <a:chOff x="1361209" y="81190"/>
              <a:chExt cx="6710596" cy="6700610"/>
            </a:xfrm>
          </p:grpSpPr>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7" name="Group 26"/>
            <p:cNvGrpSpPr/>
            <p:nvPr/>
          </p:nvGrpSpPr>
          <p:grpSpPr>
            <a:xfrm>
              <a:off x="5476010" y="3678596"/>
              <a:ext cx="1415276" cy="1049814"/>
              <a:chOff x="4267200" y="3217386"/>
              <a:chExt cx="1415276" cy="1049814"/>
            </a:xfrm>
          </p:grpSpPr>
          <p:cxnSp>
            <p:nvCxnSpPr>
              <p:cNvPr id="30" name="Straight Arrow Connector 29"/>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811709" y="3217386"/>
                <a:ext cx="870767" cy="579455"/>
              </a:xfrm>
              <a:prstGeom prst="rect">
                <a:avLst/>
              </a:prstGeom>
              <a:noFill/>
            </p:spPr>
            <p:txBody>
              <a:bodyPr wrap="none" rtlCol="0">
                <a:spAutoFit/>
              </a:bodyPr>
              <a:lstStyle/>
              <a:p>
                <a:r>
                  <a:rPr lang="en-US" sz="1600" dirty="0" smtClean="0"/>
                  <a:t>3.33</a:t>
                </a:r>
                <a:endParaRPr lang="en-US" sz="1600" dirty="0"/>
              </a:p>
            </p:txBody>
          </p:sp>
        </p:grpSp>
        <p:cxnSp>
          <p:nvCxnSpPr>
            <p:cNvPr id="28" name="Straight Arrow Connector 27"/>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19791" y="1360937"/>
              <a:ext cx="870767" cy="579455"/>
            </a:xfrm>
            <a:prstGeom prst="rect">
              <a:avLst/>
            </a:prstGeom>
            <a:noFill/>
          </p:spPr>
          <p:txBody>
            <a:bodyPr wrap="none" rtlCol="0">
              <a:spAutoFit/>
            </a:bodyPr>
            <a:lstStyle/>
            <a:p>
              <a:r>
                <a:rPr lang="en-US" sz="1600" dirty="0" smtClean="0"/>
                <a:t>2.00</a:t>
              </a:r>
              <a:endParaRPr lang="en-US" sz="1600" dirty="0"/>
            </a:p>
          </p:txBody>
        </p:sp>
      </p:grpSp>
    </p:spTree>
    <p:extLst>
      <p:ext uri="{BB962C8B-B14F-4D97-AF65-F5344CB8AC3E}">
        <p14:creationId xmlns:p14="http://schemas.microsoft.com/office/powerpoint/2010/main" val="269981793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2558" y="1052657"/>
            <a:ext cx="2761806" cy="1477328"/>
          </a:xfrm>
          <a:prstGeom prst="rect">
            <a:avLst/>
          </a:prstGeom>
          <a:noFill/>
        </p:spPr>
        <p:txBody>
          <a:bodyPr wrap="none" rtlCol="0">
            <a:spAutoFit/>
          </a:bodyPr>
          <a:lstStyle/>
          <a:p>
            <a:r>
              <a:rPr lang="en-US" dirty="0" smtClean="0"/>
              <a:t>Need roc curve comparison</a:t>
            </a:r>
          </a:p>
          <a:p>
            <a:endParaRPr lang="en-US" dirty="0"/>
          </a:p>
          <a:p>
            <a:r>
              <a:rPr lang="en-US" dirty="0" smtClean="0"/>
              <a:t>May prediction precision</a:t>
            </a:r>
          </a:p>
          <a:p>
            <a:endParaRPr lang="en-US" dirty="0"/>
          </a:p>
          <a:p>
            <a:r>
              <a:rPr lang="en-US" smtClean="0"/>
              <a:t>Etc.</a:t>
            </a:r>
            <a:endParaRPr lang="en-US" dirty="0"/>
          </a:p>
        </p:txBody>
      </p:sp>
    </p:spTree>
    <p:extLst>
      <p:ext uri="{BB962C8B-B14F-4D97-AF65-F5344CB8AC3E}">
        <p14:creationId xmlns:p14="http://schemas.microsoft.com/office/powerpoint/2010/main" val="310239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myGit\mixturemodel\workingDir\sample_12811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82" y="6926"/>
            <a:ext cx="3352801" cy="33528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X:\myGit\mixturemodel\workingDir\sample_12812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072" y="48488"/>
            <a:ext cx="3449638" cy="34496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yGit\mixturemodel\workingDir\sample_12812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18" y="3352800"/>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X:\myGit\mixturemodel\workingDir\sample_128141.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636" y="3470780"/>
            <a:ext cx="3390902" cy="339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9011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X:\myGit\mixturemodel\workingDir\sample_12812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64"/>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X:\myGit\mixturemodel\workingDir\sample_12811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024" y="-3464"/>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X:\myGit\mixturemodel\workingDir\sample_12811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68" y="3276600"/>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X:\myGit\mixturemodel\workingDir\sample_128119.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402" y="3505055"/>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4623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X:\myGit\mixturemodel\workingDir\sample_12813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2" y="575"/>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X:\myGit\mixturemodel\workingDir\sample_12812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429"/>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X:\myGit\mixturemodel\workingDir\sample_12814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81" y="3415721"/>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X:\myGit\mixturemodel\workingDir\sample_128143.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845" y="343304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8754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8942"/>
            <a:ext cx="4572497" cy="456569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503" y="2024006"/>
            <a:ext cx="4572497" cy="4565693"/>
          </a:xfrm>
          <a:prstGeom prst="rect">
            <a:avLst/>
          </a:prstGeom>
        </p:spPr>
      </p:pic>
      <p:sp>
        <p:nvSpPr>
          <p:cNvPr id="4" name="Title 3"/>
          <p:cNvSpPr>
            <a:spLocks noGrp="1"/>
          </p:cNvSpPr>
          <p:nvPr>
            <p:ph type="title"/>
          </p:nvPr>
        </p:nvSpPr>
        <p:spPr/>
        <p:txBody>
          <a:bodyPr/>
          <a:lstStyle/>
          <a:p>
            <a:r>
              <a:rPr lang="en-US" dirty="0" smtClean="0"/>
              <a:t>Mixture of five group data</a:t>
            </a:r>
            <a:endParaRPr lang="en-US" dirty="0"/>
          </a:p>
        </p:txBody>
      </p:sp>
    </p:spTree>
    <p:extLst>
      <p:ext uri="{BB962C8B-B14F-4D97-AF65-F5344CB8AC3E}">
        <p14:creationId xmlns:p14="http://schemas.microsoft.com/office/powerpoint/2010/main" val="428166480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270</TotalTime>
  <Words>1116</Words>
  <Application>Microsoft Macintosh PowerPoint</Application>
  <PresentationFormat>On-screen Show (4:3)</PresentationFormat>
  <Paragraphs>359</Paragraphs>
  <Slides>51</Slides>
  <Notes>3</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Early Detection of Malignant and Pre-malignant</vt:lpstr>
      <vt:lpstr>Outline</vt:lpstr>
      <vt:lpstr>PowerPoint Presentation</vt:lpstr>
      <vt:lpstr>PowerPoint Presentation</vt:lpstr>
      <vt:lpstr>Kernel density estimation</vt:lpstr>
      <vt:lpstr>PowerPoint Presentation</vt:lpstr>
      <vt:lpstr>PowerPoint Presentation</vt:lpstr>
      <vt:lpstr>PowerPoint Presentation</vt:lpstr>
      <vt:lpstr>Mixture of five group data</vt:lpstr>
      <vt:lpstr>Challenge in the data analysis</vt:lpstr>
      <vt:lpstr>PowerPoint Presentation</vt:lpstr>
      <vt:lpstr>PowerPoint Presentation</vt:lpstr>
      <vt:lpstr>Expert Guided Data Cleaning and Reconstruction (ExGCRn) </vt:lpstr>
      <vt:lpstr>Expert Guided Data Cleaning and Reconstruction (ExGCRn) –cont.</vt:lpstr>
      <vt:lpstr>Moving toward the standardization</vt:lpstr>
      <vt:lpstr>Our goal</vt:lpstr>
      <vt:lpstr>Objectives</vt:lpstr>
      <vt:lpstr>PowerPoint Presentation</vt:lpstr>
      <vt:lpstr>PowerPoint Presentation</vt:lpstr>
      <vt:lpstr>Abnormal nucleus image (D.I. value)</vt:lpstr>
      <vt:lpstr>Cell population distribution</vt:lpstr>
      <vt:lpstr>Summary statistics</vt:lpstr>
      <vt:lpstr>PowerPoint Presentation</vt:lpstr>
      <vt:lpstr>Two prediction model fitting</vt:lpstr>
      <vt:lpstr>PowerPoint Presentation</vt:lpstr>
      <vt:lpstr>One sample data</vt:lpstr>
      <vt:lpstr>Our first trial – step one</vt:lpstr>
      <vt:lpstr>PowerPoint Presentation</vt:lpstr>
      <vt:lpstr>PowerPoint Presentation</vt:lpstr>
      <vt:lpstr>Our hurdle</vt:lpstr>
      <vt:lpstr>On-going effort and future goal</vt:lpstr>
      <vt:lpstr>PowerPoint Presentation</vt:lpstr>
      <vt:lpstr>PowerPoint Presentation</vt:lpstr>
      <vt:lpstr>PowerPoint Presentation</vt:lpstr>
      <vt:lpstr>PowerPoint Presentation</vt:lpstr>
      <vt:lpstr>Two prediction model fitting</vt:lpstr>
      <vt:lpstr>The challenges/objectives</vt:lpstr>
      <vt:lpstr>PowerPoint Presentation</vt:lpstr>
      <vt:lpstr>PowerPoint Presentation</vt:lpstr>
      <vt:lpstr>PowerPoint Presentation</vt:lpstr>
      <vt:lpstr>Alleviate the impact from the “normal” cell population</vt:lpstr>
      <vt:lpstr>PowerPoint Presentation</vt:lpstr>
      <vt:lpstr>PowerPoint Presentation</vt:lpstr>
      <vt:lpstr>Stripping a population from a mixture  --from left to right</vt:lpstr>
      <vt:lpstr>The left-most population</vt:lpstr>
      <vt:lpstr>PowerPoint Presentation</vt:lpstr>
      <vt:lpstr>PowerPoint Presentation</vt:lpstr>
      <vt:lpstr>PowerPoint Presentation</vt:lpstr>
      <vt:lpstr>PowerPoint Presentation</vt:lpstr>
      <vt:lpstr>PowerPoint Presentation</vt:lpstr>
      <vt:lpstr>PowerPoint Presentation</vt:lpstr>
    </vt:vector>
  </TitlesOfParts>
  <Company>NIEHS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sysprep</dc:creator>
  <cp:lastModifiedBy>Jianying Li</cp:lastModifiedBy>
  <cp:revision>42</cp:revision>
  <dcterms:created xsi:type="dcterms:W3CDTF">2014-03-05T19:53:22Z</dcterms:created>
  <dcterms:modified xsi:type="dcterms:W3CDTF">2014-05-03T03:54:58Z</dcterms:modified>
</cp:coreProperties>
</file>