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82" r:id="rId2"/>
    <p:sldId id="306" r:id="rId3"/>
    <p:sldId id="284" r:id="rId4"/>
    <p:sldId id="301" r:id="rId5"/>
    <p:sldId id="292" r:id="rId6"/>
    <p:sldId id="273" r:id="rId7"/>
    <p:sldId id="274" r:id="rId8"/>
    <p:sldId id="312" r:id="rId9"/>
    <p:sldId id="311" r:id="rId10"/>
    <p:sldId id="265" r:id="rId11"/>
    <p:sldId id="267" r:id="rId12"/>
    <p:sldId id="266" r:id="rId13"/>
    <p:sldId id="308" r:id="rId14"/>
    <p:sldId id="309" r:id="rId15"/>
    <p:sldId id="313" r:id="rId16"/>
    <p:sldId id="310" r:id="rId17"/>
    <p:sldId id="314" r:id="rId18"/>
    <p:sldId id="318" r:id="rId19"/>
    <p:sldId id="323" r:id="rId20"/>
    <p:sldId id="321" r:id="rId21"/>
    <p:sldId id="324" r:id="rId22"/>
    <p:sldId id="326" r:id="rId23"/>
    <p:sldId id="329" r:id="rId24"/>
    <p:sldId id="330" r:id="rId25"/>
    <p:sldId id="333" r:id="rId26"/>
    <p:sldId id="332" r:id="rId27"/>
    <p:sldId id="331" r:id="rId28"/>
    <p:sldId id="289" r:id="rId29"/>
    <p:sldId id="334" r:id="rId30"/>
    <p:sldId id="291" r:id="rId31"/>
    <p:sldId id="343" r:id="rId32"/>
    <p:sldId id="346" r:id="rId33"/>
    <p:sldId id="299" r:id="rId34"/>
    <p:sldId id="342" r:id="rId35"/>
    <p:sldId id="339" r:id="rId36"/>
    <p:sldId id="350" r:id="rId37"/>
    <p:sldId id="341" r:id="rId38"/>
    <p:sldId id="340" r:id="rId39"/>
    <p:sldId id="351" r:id="rId40"/>
    <p:sldId id="285" r:id="rId41"/>
    <p:sldId id="28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24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Brother\Desktop\model_assessment_v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Brother\Desktop\model_assessment_v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Brother\Desktop\model_assessment_v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Brother\Desktop\model_assessment_v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Brother\Desktop\model_assessment_v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Brother\Desktop\model_assessment_v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Brother\Desktop\model_assessment_v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gBrother\Desktop\model_assessment_v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OSCC_spe!$A$2</c:f>
              <c:strCache>
                <c:ptCount val="1"/>
                <c:pt idx="0">
                  <c:v>OSCC</c:v>
                </c:pt>
              </c:strCache>
            </c:strRef>
          </c:tx>
          <c:cat>
            <c:strRef>
              <c:f>OSCC_spe!$B$1:$G$1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OSCC_spe!$B$2:$G$2</c:f>
              <c:numCache>
                <c:formatCode>General</c:formatCode>
                <c:ptCount val="6"/>
                <c:pt idx="0">
                  <c:v>1</c:v>
                </c:pt>
                <c:pt idx="1">
                  <c:v>0.98150000000000004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0.96299999999999997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OSCC_spe!$A$3</c:f>
              <c:strCache>
                <c:ptCount val="1"/>
                <c:pt idx="0">
                  <c:v>OSCC</c:v>
                </c:pt>
              </c:strCache>
            </c:strRef>
          </c:tx>
          <c:cat>
            <c:strRef>
              <c:f>OSCC_spe!$B$1:$G$1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OSCC_spe!$B$3:$G$3</c:f>
              <c:numCache>
                <c:formatCode>General</c:formatCode>
                <c:ptCount val="6"/>
                <c:pt idx="0">
                  <c:v>0.98150000000000004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0.88890000000000002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OSCC_spe!$A$4</c:f>
              <c:strCache>
                <c:ptCount val="1"/>
                <c:pt idx="0">
                  <c:v>OSCC</c:v>
                </c:pt>
              </c:strCache>
            </c:strRef>
          </c:tx>
          <c:cat>
            <c:strRef>
              <c:f>OSCC_spe!$B$1:$G$1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OSCC_spe!$B$4:$G$4</c:f>
              <c:numCache>
                <c:formatCode>General</c:formatCode>
                <c:ptCount val="6"/>
                <c:pt idx="0">
                  <c:v>0.87039999999999995</c:v>
                </c:pt>
                <c:pt idx="1">
                  <c:v>0.98150000000000004</c:v>
                </c:pt>
                <c:pt idx="2">
                  <c:v>1</c:v>
                </c:pt>
                <c:pt idx="3">
                  <c:v>0.98150000000000004</c:v>
                </c:pt>
                <c:pt idx="4">
                  <c:v>0.98150000000000004</c:v>
                </c:pt>
                <c:pt idx="5">
                  <c:v>0.92589999999999995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OSCC_spe!$A$5</c:f>
              <c:strCache>
                <c:ptCount val="1"/>
                <c:pt idx="0">
                  <c:v>OSCC</c:v>
                </c:pt>
              </c:strCache>
            </c:strRef>
          </c:tx>
          <c:cat>
            <c:strRef>
              <c:f>OSCC_spe!$B$1:$G$1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OSCC_spe!$B$5:$G$5</c:f>
              <c:numCache>
                <c:formatCode>General</c:formatCode>
                <c:ptCount val="6"/>
                <c:pt idx="0">
                  <c:v>0.87039999999999995</c:v>
                </c:pt>
                <c:pt idx="1">
                  <c:v>0.98150000000000004</c:v>
                </c:pt>
                <c:pt idx="2">
                  <c:v>1</c:v>
                </c:pt>
                <c:pt idx="3">
                  <c:v>0.98150000000000004</c:v>
                </c:pt>
                <c:pt idx="4">
                  <c:v>0.98150000000000004</c:v>
                </c:pt>
                <c:pt idx="5">
                  <c:v>0.92589999999999995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342144"/>
        <c:axId val="52348032"/>
      </c:lineChart>
      <c:catAx>
        <c:axId val="52342144"/>
        <c:scaling>
          <c:orientation val="minMax"/>
        </c:scaling>
        <c:delete val="0"/>
        <c:axPos val="b"/>
        <c:majorTickMark val="out"/>
        <c:minorTickMark val="none"/>
        <c:tickLblPos val="nextTo"/>
        <c:crossAx val="52348032"/>
        <c:crosses val="autoZero"/>
        <c:auto val="1"/>
        <c:lblAlgn val="ctr"/>
        <c:lblOffset val="100"/>
        <c:noMultiLvlLbl val="0"/>
      </c:catAx>
      <c:valAx>
        <c:axId val="5234803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3421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OSCC_sen!$A$3</c:f>
              <c:strCache>
                <c:ptCount val="1"/>
                <c:pt idx="0">
                  <c:v>OSCC</c:v>
                </c:pt>
              </c:strCache>
            </c:strRef>
          </c:tx>
          <c:cat>
            <c:strRef>
              <c:f>OSCC_sen!$B$2:$G$2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OSCC_sen!$B$3:$G$3</c:f>
              <c:numCache>
                <c:formatCode>General</c:formatCode>
                <c:ptCount val="6"/>
                <c:pt idx="0">
                  <c:v>0.92589999999999995</c:v>
                </c:pt>
                <c:pt idx="1">
                  <c:v>0.88890000000000002</c:v>
                </c:pt>
                <c:pt idx="2">
                  <c:v>0</c:v>
                </c:pt>
                <c:pt idx="3">
                  <c:v>0.92589999999999995</c:v>
                </c:pt>
                <c:pt idx="4">
                  <c:v>0.92589999999999995</c:v>
                </c:pt>
                <c:pt idx="5">
                  <c:v>0.85189999999999999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OSCC_sen!$A$4</c:f>
              <c:strCache>
                <c:ptCount val="1"/>
                <c:pt idx="0">
                  <c:v>OSCC</c:v>
                </c:pt>
              </c:strCache>
            </c:strRef>
          </c:tx>
          <c:cat>
            <c:strRef>
              <c:f>OSCC_sen!$B$2:$G$2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OSCC_sen!$B$4:$G$4</c:f>
              <c:numCache>
                <c:formatCode>General</c:formatCode>
                <c:ptCount val="6"/>
                <c:pt idx="0">
                  <c:v>0.92589999999999995</c:v>
                </c:pt>
                <c:pt idx="1">
                  <c:v>0.92589999999999995</c:v>
                </c:pt>
                <c:pt idx="2">
                  <c:v>0</c:v>
                </c:pt>
                <c:pt idx="3">
                  <c:v>0.92589999999999995</c:v>
                </c:pt>
                <c:pt idx="4">
                  <c:v>0.92589999999999995</c:v>
                </c:pt>
                <c:pt idx="5">
                  <c:v>0.92589999999999995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OSCC_sen!$A$5</c:f>
              <c:strCache>
                <c:ptCount val="1"/>
                <c:pt idx="0">
                  <c:v>OSCC</c:v>
                </c:pt>
              </c:strCache>
            </c:strRef>
          </c:tx>
          <c:cat>
            <c:strRef>
              <c:f>OSCC_sen!$B$2:$G$2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OSCC_sen!$B$5:$G$5</c:f>
              <c:numCache>
                <c:formatCode>General</c:formatCode>
                <c:ptCount val="6"/>
                <c:pt idx="0">
                  <c:v>1</c:v>
                </c:pt>
                <c:pt idx="1">
                  <c:v>0.96299999999999997</c:v>
                </c:pt>
                <c:pt idx="2">
                  <c:v>0</c:v>
                </c:pt>
                <c:pt idx="3">
                  <c:v>0.92589999999999995</c:v>
                </c:pt>
                <c:pt idx="4">
                  <c:v>0.92589999999999995</c:v>
                </c:pt>
                <c:pt idx="5">
                  <c:v>0.92589999999999995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OSCC_sen!$A$6</c:f>
              <c:strCache>
                <c:ptCount val="1"/>
                <c:pt idx="0">
                  <c:v>OSCC</c:v>
                </c:pt>
              </c:strCache>
            </c:strRef>
          </c:tx>
          <c:cat>
            <c:strRef>
              <c:f>OSCC_sen!$B$2:$G$2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OSCC_sen!$B$6:$G$6</c:f>
              <c:numCache>
                <c:formatCode>General</c:formatCode>
                <c:ptCount val="6"/>
                <c:pt idx="0">
                  <c:v>1</c:v>
                </c:pt>
                <c:pt idx="1">
                  <c:v>0.96299999999999997</c:v>
                </c:pt>
                <c:pt idx="2">
                  <c:v>0</c:v>
                </c:pt>
                <c:pt idx="3">
                  <c:v>0.92589999999999995</c:v>
                </c:pt>
                <c:pt idx="4">
                  <c:v>0.92589999999999995</c:v>
                </c:pt>
                <c:pt idx="5">
                  <c:v>0.92589999999999995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370048"/>
        <c:axId val="52380032"/>
      </c:lineChart>
      <c:catAx>
        <c:axId val="52370048"/>
        <c:scaling>
          <c:orientation val="minMax"/>
        </c:scaling>
        <c:delete val="0"/>
        <c:axPos val="b"/>
        <c:majorTickMark val="out"/>
        <c:minorTickMark val="none"/>
        <c:tickLblPos val="nextTo"/>
        <c:crossAx val="52380032"/>
        <c:crosses val="autoZero"/>
        <c:auto val="1"/>
        <c:lblAlgn val="ctr"/>
        <c:lblOffset val="100"/>
        <c:noMultiLvlLbl val="0"/>
      </c:catAx>
      <c:valAx>
        <c:axId val="5238003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3700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normal_sen!$A$3</c:f>
              <c:strCache>
                <c:ptCount val="1"/>
                <c:pt idx="0">
                  <c:v>Normal</c:v>
                </c:pt>
              </c:strCache>
            </c:strRef>
          </c:tx>
          <c:cat>
            <c:strRef>
              <c:f>normal_sen!$B$2:$G$2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normal_sen!$B$3:$G$3</c:f>
              <c:numCache>
                <c:formatCode>General</c:formatCode>
                <c:ptCount val="6"/>
                <c:pt idx="0">
                  <c:v>0.76670000000000005</c:v>
                </c:pt>
                <c:pt idx="1">
                  <c:v>0.83330000000000004</c:v>
                </c:pt>
                <c:pt idx="2">
                  <c:v>0.86670000000000003</c:v>
                </c:pt>
                <c:pt idx="3">
                  <c:v>0.5333</c:v>
                </c:pt>
                <c:pt idx="4">
                  <c:v>0.76670000000000005</c:v>
                </c:pt>
                <c:pt idx="5">
                  <c:v>0.5333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normal_sen!$A$4</c:f>
              <c:strCache>
                <c:ptCount val="1"/>
                <c:pt idx="0">
                  <c:v>Normal</c:v>
                </c:pt>
              </c:strCache>
            </c:strRef>
          </c:tx>
          <c:cat>
            <c:strRef>
              <c:f>normal_sen!$B$2:$G$2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normal_sen!$B$4:$G$4</c:f>
              <c:numCache>
                <c:formatCode>General</c:formatCode>
                <c:ptCount val="6"/>
                <c:pt idx="0">
                  <c:v>0.8</c:v>
                </c:pt>
                <c:pt idx="1">
                  <c:v>0.63329999999999997</c:v>
                </c:pt>
                <c:pt idx="2">
                  <c:v>0.9</c:v>
                </c:pt>
                <c:pt idx="3">
                  <c:v>0.66669999999999996</c:v>
                </c:pt>
                <c:pt idx="4">
                  <c:v>0.63329999999999997</c:v>
                </c:pt>
                <c:pt idx="5">
                  <c:v>0.86670000000000003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normal_sen!$A$5</c:f>
              <c:strCache>
                <c:ptCount val="1"/>
                <c:pt idx="0">
                  <c:v>Normal</c:v>
                </c:pt>
              </c:strCache>
            </c:strRef>
          </c:tx>
          <c:cat>
            <c:strRef>
              <c:f>normal_sen!$B$2:$G$2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normal_sen!$B$5:$G$5</c:f>
              <c:numCache>
                <c:formatCode>General</c:formatCode>
                <c:ptCount val="6"/>
                <c:pt idx="0">
                  <c:v>0.66669999999999996</c:v>
                </c:pt>
                <c:pt idx="1">
                  <c:v>0.86670000000000003</c:v>
                </c:pt>
                <c:pt idx="2">
                  <c:v>0.86670000000000003</c:v>
                </c:pt>
                <c:pt idx="3">
                  <c:v>0.6</c:v>
                </c:pt>
                <c:pt idx="4">
                  <c:v>0.6</c:v>
                </c:pt>
                <c:pt idx="5">
                  <c:v>0.6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normal_sen!$A$6</c:f>
              <c:strCache>
                <c:ptCount val="1"/>
                <c:pt idx="0">
                  <c:v>Normal</c:v>
                </c:pt>
              </c:strCache>
            </c:strRef>
          </c:tx>
          <c:cat>
            <c:strRef>
              <c:f>normal_sen!$B$2:$G$2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normal_sen!$B$6:$G$6</c:f>
              <c:numCache>
                <c:formatCode>General</c:formatCode>
                <c:ptCount val="6"/>
                <c:pt idx="0">
                  <c:v>0.66669999999999996</c:v>
                </c:pt>
                <c:pt idx="1">
                  <c:v>0.86670000000000003</c:v>
                </c:pt>
                <c:pt idx="2">
                  <c:v>0.86670000000000003</c:v>
                </c:pt>
                <c:pt idx="3">
                  <c:v>0.6</c:v>
                </c:pt>
                <c:pt idx="4">
                  <c:v>0.6</c:v>
                </c:pt>
                <c:pt idx="5">
                  <c:v>0.5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403584"/>
        <c:axId val="52413568"/>
      </c:lineChart>
      <c:catAx>
        <c:axId val="52403584"/>
        <c:scaling>
          <c:orientation val="minMax"/>
        </c:scaling>
        <c:delete val="0"/>
        <c:axPos val="b"/>
        <c:majorTickMark val="out"/>
        <c:minorTickMark val="none"/>
        <c:tickLblPos val="nextTo"/>
        <c:crossAx val="52413568"/>
        <c:crosses val="autoZero"/>
        <c:auto val="1"/>
        <c:lblAlgn val="ctr"/>
        <c:lblOffset val="100"/>
        <c:noMultiLvlLbl val="0"/>
      </c:catAx>
      <c:valAx>
        <c:axId val="52413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4035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normal_spe!$A$3</c:f>
              <c:strCache>
                <c:ptCount val="1"/>
                <c:pt idx="0">
                  <c:v>Normal</c:v>
                </c:pt>
              </c:strCache>
            </c:strRef>
          </c:tx>
          <c:cat>
            <c:strRef>
              <c:f>normal_spe!$B$2:$G$2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normal_spe!$B$3:$G$3</c:f>
              <c:numCache>
                <c:formatCode>General</c:formatCode>
                <c:ptCount val="6"/>
                <c:pt idx="0">
                  <c:v>0.74509999999999998</c:v>
                </c:pt>
                <c:pt idx="1">
                  <c:v>0.62749999999999995</c:v>
                </c:pt>
                <c:pt idx="2">
                  <c:v>0.47060000000000002</c:v>
                </c:pt>
                <c:pt idx="3">
                  <c:v>0.7843</c:v>
                </c:pt>
                <c:pt idx="4">
                  <c:v>0.76470000000000005</c:v>
                </c:pt>
                <c:pt idx="5">
                  <c:v>0.7843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normal_spe!$A$4</c:f>
              <c:strCache>
                <c:ptCount val="1"/>
                <c:pt idx="0">
                  <c:v>Normal</c:v>
                </c:pt>
              </c:strCache>
            </c:strRef>
          </c:tx>
          <c:cat>
            <c:strRef>
              <c:f>normal_spe!$B$2:$G$2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normal_spe!$B$4:$G$4</c:f>
              <c:numCache>
                <c:formatCode>General</c:formatCode>
                <c:ptCount val="6"/>
                <c:pt idx="0">
                  <c:v>0.70589999999999997</c:v>
                </c:pt>
                <c:pt idx="1">
                  <c:v>0.72550000000000003</c:v>
                </c:pt>
                <c:pt idx="2">
                  <c:v>0.54900000000000004</c:v>
                </c:pt>
                <c:pt idx="3">
                  <c:v>0.74670000000000003</c:v>
                </c:pt>
                <c:pt idx="4">
                  <c:v>0.76470000000000005</c:v>
                </c:pt>
                <c:pt idx="5">
                  <c:v>0.62749999999999995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normal_spe!$A$5</c:f>
              <c:strCache>
                <c:ptCount val="1"/>
                <c:pt idx="0">
                  <c:v>Normal</c:v>
                </c:pt>
              </c:strCache>
            </c:strRef>
          </c:tx>
          <c:cat>
            <c:strRef>
              <c:f>normal_spe!$B$2:$G$2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normal_spe!$B$5:$G$5</c:f>
              <c:numCache>
                <c:formatCode>General</c:formatCode>
                <c:ptCount val="6"/>
                <c:pt idx="0">
                  <c:v>0.7843</c:v>
                </c:pt>
                <c:pt idx="1">
                  <c:v>0.74509999999999998</c:v>
                </c:pt>
                <c:pt idx="2">
                  <c:v>0.45100000000000001</c:v>
                </c:pt>
                <c:pt idx="3">
                  <c:v>0.70589999999999997</c:v>
                </c:pt>
                <c:pt idx="4">
                  <c:v>0.74509999999999998</c:v>
                </c:pt>
                <c:pt idx="5">
                  <c:v>0.70589999999999997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normal_spe!$A$6</c:f>
              <c:strCache>
                <c:ptCount val="1"/>
                <c:pt idx="0">
                  <c:v>Normal</c:v>
                </c:pt>
              </c:strCache>
            </c:strRef>
          </c:tx>
          <c:cat>
            <c:strRef>
              <c:f>normal_spe!$B$2:$G$2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normal_spe!$B$6:$G$6</c:f>
              <c:numCache>
                <c:formatCode>General</c:formatCode>
                <c:ptCount val="6"/>
                <c:pt idx="0">
                  <c:v>0.7843</c:v>
                </c:pt>
                <c:pt idx="1">
                  <c:v>0.74509999999999998</c:v>
                </c:pt>
                <c:pt idx="2">
                  <c:v>0.45100000000000001</c:v>
                </c:pt>
                <c:pt idx="3">
                  <c:v>0.70589999999999997</c:v>
                </c:pt>
                <c:pt idx="4">
                  <c:v>0.74509999999999998</c:v>
                </c:pt>
                <c:pt idx="5">
                  <c:v>0.70589999999999997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325568"/>
        <c:axId val="51327360"/>
      </c:lineChart>
      <c:catAx>
        <c:axId val="51325568"/>
        <c:scaling>
          <c:orientation val="minMax"/>
        </c:scaling>
        <c:delete val="0"/>
        <c:axPos val="b"/>
        <c:majorTickMark val="out"/>
        <c:minorTickMark val="none"/>
        <c:tickLblPos val="nextTo"/>
        <c:crossAx val="51327360"/>
        <c:crosses val="autoZero"/>
        <c:auto val="1"/>
        <c:lblAlgn val="ctr"/>
        <c:lblOffset val="100"/>
        <c:noMultiLvlLbl val="0"/>
      </c:catAx>
      <c:valAx>
        <c:axId val="5132736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13255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olk_sen!$A$3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olk_sen!$B$3:$G$3</c:f>
              <c:numCache>
                <c:formatCode>General</c:formatCode>
                <c:ptCount val="6"/>
                <c:pt idx="0">
                  <c:v>0.45829999999999999</c:v>
                </c:pt>
                <c:pt idx="1">
                  <c:v>0.29170000000000001</c:v>
                </c:pt>
                <c:pt idx="2">
                  <c:v>0.41670000000000001</c:v>
                </c:pt>
                <c:pt idx="3">
                  <c:v>0.54169999999999996</c:v>
                </c:pt>
                <c:pt idx="4">
                  <c:v>0.5</c:v>
                </c:pt>
                <c:pt idx="5">
                  <c:v>0.5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olk_sen!$A$4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olk_sen!$B$4:$G$4</c:f>
              <c:numCache>
                <c:formatCode>General</c:formatCode>
                <c:ptCount val="6"/>
                <c:pt idx="0">
                  <c:v>0.41670000000000001</c:v>
                </c:pt>
                <c:pt idx="1">
                  <c:v>0.41670000000000001</c:v>
                </c:pt>
                <c:pt idx="2">
                  <c:v>0.375</c:v>
                </c:pt>
                <c:pt idx="3">
                  <c:v>0.5</c:v>
                </c:pt>
                <c:pt idx="4">
                  <c:v>0.5</c:v>
                </c:pt>
                <c:pt idx="5">
                  <c:v>0.125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olk_sen!$A$5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olk_sen!$B$5:$G$5</c:f>
              <c:numCache>
                <c:formatCode>General</c:formatCode>
                <c:ptCount val="6"/>
                <c:pt idx="0">
                  <c:v>0.41670000000000001</c:v>
                </c:pt>
                <c:pt idx="1">
                  <c:v>0.5</c:v>
                </c:pt>
                <c:pt idx="2">
                  <c:v>0.25</c:v>
                </c:pt>
                <c:pt idx="3">
                  <c:v>0.375</c:v>
                </c:pt>
                <c:pt idx="4">
                  <c:v>0.45829999999999999</c:v>
                </c:pt>
                <c:pt idx="5">
                  <c:v>0.375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olk_sen!$A$6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olk_sen!$B$6:$G$6</c:f>
              <c:numCache>
                <c:formatCode>General</c:formatCode>
                <c:ptCount val="6"/>
                <c:pt idx="0">
                  <c:v>0.41670000000000001</c:v>
                </c:pt>
                <c:pt idx="1">
                  <c:v>0.5</c:v>
                </c:pt>
                <c:pt idx="2">
                  <c:v>0.25</c:v>
                </c:pt>
                <c:pt idx="3">
                  <c:v>0.375</c:v>
                </c:pt>
                <c:pt idx="4">
                  <c:v>0.45829999999999999</c:v>
                </c:pt>
                <c:pt idx="5">
                  <c:v>0.375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372800"/>
        <c:axId val="51374336"/>
      </c:lineChart>
      <c:catAx>
        <c:axId val="51372800"/>
        <c:scaling>
          <c:orientation val="minMax"/>
        </c:scaling>
        <c:delete val="0"/>
        <c:axPos val="b"/>
        <c:majorTickMark val="out"/>
        <c:minorTickMark val="none"/>
        <c:tickLblPos val="nextTo"/>
        <c:crossAx val="51374336"/>
        <c:crosses val="autoZero"/>
        <c:auto val="1"/>
        <c:lblAlgn val="ctr"/>
        <c:lblOffset val="100"/>
        <c:noMultiLvlLbl val="0"/>
      </c:catAx>
      <c:valAx>
        <c:axId val="5137433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13728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olk_spe!$A$3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olk_spe!$B$3:$G$3</c:f>
              <c:numCache>
                <c:formatCode>General</c:formatCode>
                <c:ptCount val="6"/>
                <c:pt idx="0">
                  <c:v>0.84209999999999996</c:v>
                </c:pt>
                <c:pt idx="1">
                  <c:v>0.9123</c:v>
                </c:pt>
                <c:pt idx="2">
                  <c:v>0.68240000000000001</c:v>
                </c:pt>
                <c:pt idx="3">
                  <c:v>0.71930000000000005</c:v>
                </c:pt>
                <c:pt idx="4">
                  <c:v>0.71930000000000005</c:v>
                </c:pt>
                <c:pt idx="5">
                  <c:v>0.70179999999999998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olk_spe!$A$4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olk_spe!$B$4:$G$4</c:f>
              <c:numCache>
                <c:formatCode>General</c:formatCode>
                <c:ptCount val="6"/>
                <c:pt idx="0">
                  <c:v>0.89470000000000005</c:v>
                </c:pt>
                <c:pt idx="1">
                  <c:v>0.77190000000000003</c:v>
                </c:pt>
                <c:pt idx="2">
                  <c:v>0.61399999999999999</c:v>
                </c:pt>
                <c:pt idx="3">
                  <c:v>0.78949999999999998</c:v>
                </c:pt>
                <c:pt idx="4">
                  <c:v>0.77190000000000003</c:v>
                </c:pt>
                <c:pt idx="5">
                  <c:v>0.96489999999999998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olk_spe!$A$5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olk_spe!$B$5:$G$5</c:f>
              <c:numCache>
                <c:formatCode>General</c:formatCode>
                <c:ptCount val="6"/>
                <c:pt idx="0">
                  <c:v>0.89470000000000005</c:v>
                </c:pt>
                <c:pt idx="1">
                  <c:v>0.94740000000000002</c:v>
                </c:pt>
                <c:pt idx="2">
                  <c:v>0.63160000000000005</c:v>
                </c:pt>
                <c:pt idx="3">
                  <c:v>0.77190000000000003</c:v>
                </c:pt>
                <c:pt idx="4">
                  <c:v>0.77190000000000003</c:v>
                </c:pt>
                <c:pt idx="5">
                  <c:v>0.77190000000000003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olk_spe!$A$6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olk_spe!$B$6:$G$6</c:f>
              <c:numCache>
                <c:formatCode>General</c:formatCode>
                <c:ptCount val="6"/>
                <c:pt idx="0">
                  <c:v>0.89470000000000005</c:v>
                </c:pt>
                <c:pt idx="1">
                  <c:v>0.94740000000000002</c:v>
                </c:pt>
                <c:pt idx="2">
                  <c:v>0.63160000000000005</c:v>
                </c:pt>
                <c:pt idx="3">
                  <c:v>0.77190000000000003</c:v>
                </c:pt>
                <c:pt idx="4">
                  <c:v>0.77190000000000003</c:v>
                </c:pt>
                <c:pt idx="5">
                  <c:v>0.77190000000000003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723712"/>
        <c:axId val="52725248"/>
      </c:lineChart>
      <c:catAx>
        <c:axId val="52723712"/>
        <c:scaling>
          <c:orientation val="minMax"/>
        </c:scaling>
        <c:delete val="0"/>
        <c:axPos val="b"/>
        <c:majorTickMark val="out"/>
        <c:minorTickMark val="none"/>
        <c:tickLblPos val="nextTo"/>
        <c:crossAx val="52725248"/>
        <c:crosses val="autoZero"/>
        <c:auto val="1"/>
        <c:lblAlgn val="ctr"/>
        <c:lblOffset val="100"/>
        <c:noMultiLvlLbl val="0"/>
      </c:catAx>
      <c:valAx>
        <c:axId val="52725248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7237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olk_sen!$A$3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olk_sen!$B$3:$G$3</c:f>
              <c:numCache>
                <c:formatCode>General</c:formatCode>
                <c:ptCount val="6"/>
                <c:pt idx="0">
                  <c:v>0.45829999999999999</c:v>
                </c:pt>
                <c:pt idx="1">
                  <c:v>0.29170000000000001</c:v>
                </c:pt>
                <c:pt idx="2">
                  <c:v>0.41670000000000001</c:v>
                </c:pt>
                <c:pt idx="3">
                  <c:v>0.54169999999999996</c:v>
                </c:pt>
                <c:pt idx="4">
                  <c:v>0.5</c:v>
                </c:pt>
                <c:pt idx="5">
                  <c:v>0.5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olk_sen!$A$4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olk_sen!$B$4:$G$4</c:f>
              <c:numCache>
                <c:formatCode>General</c:formatCode>
                <c:ptCount val="6"/>
                <c:pt idx="0">
                  <c:v>0.41670000000000001</c:v>
                </c:pt>
                <c:pt idx="1">
                  <c:v>0.41670000000000001</c:v>
                </c:pt>
                <c:pt idx="2">
                  <c:v>0.375</c:v>
                </c:pt>
                <c:pt idx="3">
                  <c:v>0.5</c:v>
                </c:pt>
                <c:pt idx="4">
                  <c:v>0.5</c:v>
                </c:pt>
                <c:pt idx="5">
                  <c:v>0.125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olk_sen!$A$5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olk_sen!$B$5:$G$5</c:f>
              <c:numCache>
                <c:formatCode>General</c:formatCode>
                <c:ptCount val="6"/>
                <c:pt idx="0">
                  <c:v>0.41670000000000001</c:v>
                </c:pt>
                <c:pt idx="1">
                  <c:v>0.5</c:v>
                </c:pt>
                <c:pt idx="2">
                  <c:v>0.25</c:v>
                </c:pt>
                <c:pt idx="3">
                  <c:v>0.375</c:v>
                </c:pt>
                <c:pt idx="4">
                  <c:v>0.45829999999999999</c:v>
                </c:pt>
                <c:pt idx="5">
                  <c:v>0.375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olk_sen!$A$6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olk_sen!$B$2:$G$2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olk_sen!$B$6:$G$6</c:f>
              <c:numCache>
                <c:formatCode>General</c:formatCode>
                <c:ptCount val="6"/>
                <c:pt idx="0">
                  <c:v>0.41670000000000001</c:v>
                </c:pt>
                <c:pt idx="1">
                  <c:v>0.5</c:v>
                </c:pt>
                <c:pt idx="2">
                  <c:v>0.25</c:v>
                </c:pt>
                <c:pt idx="3">
                  <c:v>0.375</c:v>
                </c:pt>
                <c:pt idx="4">
                  <c:v>0.45829999999999999</c:v>
                </c:pt>
                <c:pt idx="5">
                  <c:v>0.375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079808"/>
        <c:axId val="94025984"/>
      </c:lineChart>
      <c:catAx>
        <c:axId val="91079808"/>
        <c:scaling>
          <c:orientation val="minMax"/>
        </c:scaling>
        <c:delete val="0"/>
        <c:axPos val="b"/>
        <c:majorTickMark val="out"/>
        <c:minorTickMark val="none"/>
        <c:tickLblPos val="nextTo"/>
        <c:crossAx val="94025984"/>
        <c:crosses val="autoZero"/>
        <c:auto val="1"/>
        <c:lblAlgn val="ctr"/>
        <c:lblOffset val="100"/>
        <c:noMultiLvlLbl val="0"/>
      </c:catAx>
      <c:valAx>
        <c:axId val="9402598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0798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olk_spe!$A$3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olk_spe!$B$3:$G$3</c:f>
              <c:numCache>
                <c:formatCode>General</c:formatCode>
                <c:ptCount val="6"/>
                <c:pt idx="0">
                  <c:v>0.84209999999999996</c:v>
                </c:pt>
                <c:pt idx="1">
                  <c:v>0.9123</c:v>
                </c:pt>
                <c:pt idx="2">
                  <c:v>0.68240000000000001</c:v>
                </c:pt>
                <c:pt idx="3">
                  <c:v>0.71930000000000005</c:v>
                </c:pt>
                <c:pt idx="4">
                  <c:v>0.71930000000000005</c:v>
                </c:pt>
                <c:pt idx="5">
                  <c:v>0.70179999999999998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olk_spe!$A$4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olk_spe!$B$4:$G$4</c:f>
              <c:numCache>
                <c:formatCode>General</c:formatCode>
                <c:ptCount val="6"/>
                <c:pt idx="0">
                  <c:v>0.89470000000000005</c:v>
                </c:pt>
                <c:pt idx="1">
                  <c:v>0.77190000000000003</c:v>
                </c:pt>
                <c:pt idx="2">
                  <c:v>0.61399999999999999</c:v>
                </c:pt>
                <c:pt idx="3">
                  <c:v>0.78949999999999998</c:v>
                </c:pt>
                <c:pt idx="4">
                  <c:v>0.77190000000000003</c:v>
                </c:pt>
                <c:pt idx="5">
                  <c:v>0.96489999999999998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olk_spe!$A$5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olk_spe!$B$5:$G$5</c:f>
              <c:numCache>
                <c:formatCode>General</c:formatCode>
                <c:ptCount val="6"/>
                <c:pt idx="0">
                  <c:v>0.89470000000000005</c:v>
                </c:pt>
                <c:pt idx="1">
                  <c:v>0.94740000000000002</c:v>
                </c:pt>
                <c:pt idx="2">
                  <c:v>0.63160000000000005</c:v>
                </c:pt>
                <c:pt idx="3">
                  <c:v>0.77190000000000003</c:v>
                </c:pt>
                <c:pt idx="4">
                  <c:v>0.77190000000000003</c:v>
                </c:pt>
                <c:pt idx="5">
                  <c:v>0.77190000000000003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olk_spe!$A$6</c:f>
              <c:strCache>
                <c:ptCount val="1"/>
                <c:pt idx="0">
                  <c:v>OLK</c:v>
                </c:pt>
              </c:strCache>
            </c:strRef>
          </c:tx>
          <c:cat>
            <c:strRef>
              <c:f>olk_spe!$B$2:$G$2</c:f>
              <c:strCache>
                <c:ptCount val="6"/>
                <c:pt idx="0">
                  <c:v>SVM</c:v>
                </c:pt>
                <c:pt idx="1">
                  <c:v>NeuralNetwork</c:v>
                </c:pt>
                <c:pt idx="2">
                  <c:v>NaiveBayes</c:v>
                </c:pt>
                <c:pt idx="3">
                  <c:v>RandomForest</c:v>
                </c:pt>
                <c:pt idx="4">
                  <c:v>RegularizedRandomForest</c:v>
                </c:pt>
                <c:pt idx="5">
                  <c:v>knn</c:v>
                </c:pt>
              </c:strCache>
            </c:strRef>
          </c:cat>
          <c:val>
            <c:numRef>
              <c:f>olk_spe!$B$6:$G$6</c:f>
              <c:numCache>
                <c:formatCode>General</c:formatCode>
                <c:ptCount val="6"/>
                <c:pt idx="0">
                  <c:v>0.89470000000000005</c:v>
                </c:pt>
                <c:pt idx="1">
                  <c:v>0.94740000000000002</c:v>
                </c:pt>
                <c:pt idx="2">
                  <c:v>0.63160000000000005</c:v>
                </c:pt>
                <c:pt idx="3">
                  <c:v>0.77190000000000003</c:v>
                </c:pt>
                <c:pt idx="4">
                  <c:v>0.77190000000000003</c:v>
                </c:pt>
                <c:pt idx="5">
                  <c:v>0.77190000000000003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299328"/>
        <c:axId val="123300864"/>
      </c:lineChart>
      <c:catAx>
        <c:axId val="123299328"/>
        <c:scaling>
          <c:orientation val="minMax"/>
        </c:scaling>
        <c:delete val="0"/>
        <c:axPos val="b"/>
        <c:majorTickMark val="out"/>
        <c:minorTickMark val="none"/>
        <c:tickLblPos val="nextTo"/>
        <c:crossAx val="123300864"/>
        <c:crosses val="autoZero"/>
        <c:auto val="1"/>
        <c:lblAlgn val="ctr"/>
        <c:lblOffset val="100"/>
        <c:noMultiLvlLbl val="0"/>
      </c:catAx>
      <c:valAx>
        <c:axId val="12330086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2993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7C12A-3CDD-FF4A-9F90-E15CB567C633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5CE77-D0C3-3041-BB92-C1410868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2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4 Data</a:t>
            </a:r>
            <a:r>
              <a:rPr lang="en-US" baseline="0" dirty="0" smtClean="0"/>
              <a:t> cleaning results from </a:t>
            </a:r>
            <a:r>
              <a:rPr lang="en-US" baseline="0" dirty="0" err="1" smtClean="0"/>
              <a:t>ExGCRn</a:t>
            </a:r>
            <a:r>
              <a:rPr lang="en-US" baseline="0" dirty="0" smtClean="0"/>
              <a:t>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2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CE77-D0C3-3041-BB92-C141086851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9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1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3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2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2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4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0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8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8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5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9F20-9478-42F4-9FF4-33D5845E5FEA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Early Detection of Malignant and Pre-</a:t>
            </a:r>
            <a:r>
              <a:rPr lang="en-US" b="1" dirty="0" smtClean="0"/>
              <a:t>malignant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DNA </a:t>
            </a:r>
            <a:r>
              <a:rPr lang="en-US" b="1" dirty="0"/>
              <a:t>Image </a:t>
            </a:r>
            <a:r>
              <a:rPr lang="en-US" b="1" dirty="0" err="1"/>
              <a:t>Cytometry</a:t>
            </a:r>
            <a:endParaRPr lang="en-US" dirty="0" smtClean="0"/>
          </a:p>
          <a:p>
            <a:r>
              <a:rPr lang="en-US" dirty="0" smtClean="0"/>
              <a:t>Jianying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:\myGit\mixturemodel\workingDir\sample_12811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82" y="6926"/>
            <a:ext cx="3352801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X:\myGit\mixturemodel\workingDir\sample_12812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072" y="48488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:\myGit\mixturemodel\workingDir\sample_128124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8" y="33528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X:\myGit\mixturemodel\workingDir\sample_128141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36" y="3470780"/>
            <a:ext cx="3390902" cy="339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90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X:\myGit\mixturemodel\workingDir\sample_12812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3464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X:\myGit\mixturemodel\workingDir\sample_12811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24" y="-3464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X:\myGit\mixturemodel\workingDir\sample_128114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8" y="327660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X:\myGit\mixturemodel\workingDir\sample_128119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402" y="3505055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46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X:\myGit\mixturemodel\workingDir\sample_12813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2" y="57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X:\myGit\mixturemodel\workingDir\sample_12812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429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X:\myGit\mixturemodel\workingDir\sample_12814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1" y="341572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X:\myGit\mixturemodel\workingDir\sample_12814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45" y="343304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Ex</a:t>
            </a:r>
            <a:r>
              <a:rPr lang="en-US" sz="3600" dirty="0"/>
              <a:t>pert </a:t>
            </a:r>
            <a:r>
              <a:rPr lang="en-US" sz="3600" b="1" dirty="0"/>
              <a:t>G</a:t>
            </a:r>
            <a:r>
              <a:rPr lang="en-US" sz="3600" dirty="0"/>
              <a:t>uided Data </a:t>
            </a:r>
            <a:r>
              <a:rPr lang="en-US" sz="3600" b="1" dirty="0"/>
              <a:t>C</a:t>
            </a:r>
            <a:r>
              <a:rPr lang="en-US" sz="3600" dirty="0"/>
              <a:t>leaning and </a:t>
            </a:r>
            <a:r>
              <a:rPr lang="en-US" sz="3600" b="1" dirty="0"/>
              <a:t>R</a:t>
            </a:r>
            <a:r>
              <a:rPr lang="en-US" sz="3600" dirty="0"/>
              <a:t>econstructio</a:t>
            </a:r>
            <a:r>
              <a:rPr lang="en-US" sz="3600" b="1" dirty="0"/>
              <a:t>n </a:t>
            </a:r>
            <a:r>
              <a:rPr lang="en-US" sz="3600" dirty="0"/>
              <a:t>(</a:t>
            </a:r>
            <a:r>
              <a:rPr lang="en-US" sz="3600" b="1" dirty="0" err="1"/>
              <a:t>ExGCRn</a:t>
            </a:r>
            <a:r>
              <a:rPr lang="en-US" sz="3600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i="1" dirty="0"/>
              <a:t>Expert </a:t>
            </a:r>
            <a:r>
              <a:rPr lang="en-US" b="1" i="1" dirty="0" smtClean="0"/>
              <a:t>input</a:t>
            </a:r>
          </a:p>
          <a:p>
            <a:pPr lvl="1"/>
            <a:r>
              <a:rPr lang="en-US" dirty="0" smtClean="0"/>
              <a:t>Param1</a:t>
            </a:r>
            <a:r>
              <a:rPr lang="en-US" dirty="0"/>
              <a:t>: Threshold for aneuploidy </a:t>
            </a:r>
            <a:r>
              <a:rPr lang="en-US" dirty="0" smtClean="0"/>
              <a:t>D.I.</a:t>
            </a:r>
            <a:endParaRPr lang="en-US" dirty="0"/>
          </a:p>
          <a:p>
            <a:pPr lvl="1"/>
            <a:r>
              <a:rPr lang="en-US" dirty="0" smtClean="0"/>
              <a:t>Param2</a:t>
            </a:r>
            <a:r>
              <a:rPr lang="en-US" dirty="0"/>
              <a:t>: Mean D.I. value for mitotic cell </a:t>
            </a:r>
            <a:r>
              <a:rPr lang="en-US" dirty="0" smtClean="0"/>
              <a:t>population</a:t>
            </a:r>
          </a:p>
          <a:p>
            <a:pPr lvl="1"/>
            <a:r>
              <a:rPr lang="en-US" dirty="0" smtClean="0"/>
              <a:t>Param3</a:t>
            </a:r>
            <a:r>
              <a:rPr lang="en-US" dirty="0"/>
              <a:t>: Standard deviation for mitotic and aneuploidy </a:t>
            </a:r>
            <a:r>
              <a:rPr lang="en-US" dirty="0" smtClean="0"/>
              <a:t>cell populations</a:t>
            </a:r>
          </a:p>
          <a:p>
            <a:pPr lvl="1"/>
            <a:r>
              <a:rPr lang="en-US" dirty="0" smtClean="0"/>
              <a:t>Param4</a:t>
            </a:r>
            <a:r>
              <a:rPr lang="en-US" dirty="0"/>
              <a:t>: Ratio of normal cell (both normal and mitotic) vs. aneuploidy when three populations </a:t>
            </a:r>
            <a:r>
              <a:rPr lang="en-US" dirty="0" smtClean="0"/>
              <a:t>observed</a:t>
            </a:r>
          </a:p>
          <a:p>
            <a:pPr lvl="1"/>
            <a:r>
              <a:rPr lang="en-US" dirty="0" smtClean="0"/>
              <a:t>Param5</a:t>
            </a:r>
            <a:r>
              <a:rPr lang="en-US" dirty="0"/>
              <a:t>: Ratio of normal cell (both normal and mitotic) vs. aneuploidy when no aneuploidy population </a:t>
            </a:r>
            <a:r>
              <a:rPr lang="en-US" dirty="0" smtClean="0"/>
              <a:t>observed</a:t>
            </a:r>
          </a:p>
          <a:p>
            <a:pPr lvl="1"/>
            <a:r>
              <a:rPr lang="en-US" dirty="0" smtClean="0"/>
              <a:t>Param6</a:t>
            </a:r>
            <a:r>
              <a:rPr lang="en-US" dirty="0"/>
              <a:t>: Ratio of normal cell vs. mitotic population when no aneuploidy population observed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Ex</a:t>
            </a:r>
            <a:r>
              <a:rPr lang="en-US" sz="3600" dirty="0"/>
              <a:t>pert </a:t>
            </a:r>
            <a:r>
              <a:rPr lang="en-US" sz="3600" b="1" dirty="0"/>
              <a:t>G</a:t>
            </a:r>
            <a:r>
              <a:rPr lang="en-US" sz="3600" dirty="0"/>
              <a:t>uided Data </a:t>
            </a:r>
            <a:r>
              <a:rPr lang="en-US" sz="3600" b="1" dirty="0"/>
              <a:t>C</a:t>
            </a:r>
            <a:r>
              <a:rPr lang="en-US" sz="3600" dirty="0"/>
              <a:t>leaning and </a:t>
            </a:r>
            <a:r>
              <a:rPr lang="en-US" sz="3600" b="1" dirty="0"/>
              <a:t>R</a:t>
            </a:r>
            <a:r>
              <a:rPr lang="en-US" sz="3600" dirty="0"/>
              <a:t>econstructio</a:t>
            </a:r>
            <a:r>
              <a:rPr lang="en-US" sz="3600" b="1" dirty="0"/>
              <a:t>n </a:t>
            </a:r>
            <a:r>
              <a:rPr lang="en-US" sz="3600" dirty="0"/>
              <a:t>(</a:t>
            </a:r>
            <a:r>
              <a:rPr lang="en-US" sz="3600" b="1" dirty="0" err="1"/>
              <a:t>ExGCRn</a:t>
            </a:r>
            <a:r>
              <a:rPr lang="en-US" sz="3600" dirty="0"/>
              <a:t>) </a:t>
            </a:r>
            <a:r>
              <a:rPr lang="en-US" sz="3600" dirty="0" smtClean="0"/>
              <a:t>–cont.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3400" b="1" i="1" dirty="0"/>
              <a:t>Stripping the normal </a:t>
            </a:r>
            <a:r>
              <a:rPr lang="en-US" sz="3400" b="1" i="1" dirty="0" smtClean="0"/>
              <a:t>population</a:t>
            </a:r>
            <a:endParaRPr lang="en-US" sz="3400" dirty="0"/>
          </a:p>
          <a:p>
            <a:pPr lvl="1"/>
            <a:r>
              <a:rPr lang="en-US" sz="3200" dirty="0" smtClean="0"/>
              <a:t>Step 1	 Derive </a:t>
            </a:r>
            <a:r>
              <a:rPr lang="en-US" sz="3200" dirty="0"/>
              <a:t>the probability density function with kernel density estimation smoothing </a:t>
            </a:r>
            <a:endParaRPr lang="en-US" sz="3200" dirty="0" smtClean="0"/>
          </a:p>
          <a:p>
            <a:pPr lvl="1"/>
            <a:r>
              <a:rPr lang="en-US" sz="3200" dirty="0" smtClean="0"/>
              <a:t>Step </a:t>
            </a:r>
            <a:r>
              <a:rPr lang="en-US" sz="3200" dirty="0"/>
              <a:t>2	Determine the mode of the normal cell population </a:t>
            </a:r>
            <a:endParaRPr lang="en-US" sz="3200" dirty="0" smtClean="0"/>
          </a:p>
          <a:p>
            <a:pPr lvl="1"/>
            <a:r>
              <a:rPr lang="en-US" sz="3200" dirty="0" smtClean="0"/>
              <a:t>Step </a:t>
            </a:r>
            <a:r>
              <a:rPr lang="en-US" sz="3200" dirty="0"/>
              <a:t>3	</a:t>
            </a:r>
            <a:endParaRPr lang="en-US" sz="3200" dirty="0" smtClean="0"/>
          </a:p>
          <a:p>
            <a:pPr lvl="2"/>
            <a:r>
              <a:rPr lang="en-US" sz="3200" dirty="0" smtClean="0"/>
              <a:t>(</a:t>
            </a:r>
            <a:r>
              <a:rPr lang="en-US" sz="3200" dirty="0"/>
              <a:t>a) Use the data to the left side of the </a:t>
            </a:r>
            <a:r>
              <a:rPr lang="en-US" sz="3200" dirty="0" smtClean="0"/>
              <a:t>mode</a:t>
            </a:r>
          </a:p>
          <a:p>
            <a:pPr lvl="2"/>
            <a:r>
              <a:rPr lang="en-US" sz="3200" dirty="0" smtClean="0"/>
              <a:t>(</a:t>
            </a:r>
            <a:r>
              <a:rPr lang="en-US" sz="3200" dirty="0"/>
              <a:t>b) Estimate the mean and standard deviation of the normal </a:t>
            </a:r>
            <a:r>
              <a:rPr lang="en-US" sz="3200" dirty="0" smtClean="0"/>
              <a:t>population</a:t>
            </a:r>
          </a:p>
          <a:p>
            <a:pPr lvl="1"/>
            <a:r>
              <a:rPr lang="en-US" sz="3200" dirty="0" smtClean="0"/>
              <a:t>Step </a:t>
            </a:r>
            <a:r>
              <a:rPr lang="en-US" sz="3200" dirty="0"/>
              <a:t>4	Remove the data point to the left the </a:t>
            </a:r>
            <a:r>
              <a:rPr lang="en-US" sz="3200" dirty="0" smtClean="0"/>
              <a:t>mode</a:t>
            </a:r>
          </a:p>
          <a:p>
            <a:pPr lvl="1"/>
            <a:r>
              <a:rPr lang="en-US" sz="3200" dirty="0" smtClean="0"/>
              <a:t>Step </a:t>
            </a:r>
            <a:r>
              <a:rPr lang="en-US" sz="3200" dirty="0"/>
              <a:t>5	</a:t>
            </a:r>
            <a:endParaRPr lang="en-US" sz="3200" dirty="0" smtClean="0"/>
          </a:p>
          <a:p>
            <a:pPr lvl="2"/>
            <a:r>
              <a:rPr lang="en-US" sz="3200" dirty="0" smtClean="0"/>
              <a:t>(</a:t>
            </a:r>
            <a:r>
              <a:rPr lang="en-US" sz="3200" dirty="0"/>
              <a:t>a) Find the symmetric subset of the data on the right of the </a:t>
            </a:r>
            <a:r>
              <a:rPr lang="en-US" sz="3200" dirty="0" smtClean="0"/>
              <a:t>mode</a:t>
            </a:r>
          </a:p>
          <a:p>
            <a:pPr lvl="2"/>
            <a:r>
              <a:rPr lang="en-US" sz="3200" dirty="0" smtClean="0"/>
              <a:t>(</a:t>
            </a:r>
            <a:r>
              <a:rPr lang="en-US" sz="3200" dirty="0"/>
              <a:t>b) Break the data on the right into equal </a:t>
            </a:r>
            <a:r>
              <a:rPr lang="en-US" sz="3200" b="1" dirty="0"/>
              <a:t>n</a:t>
            </a:r>
            <a:r>
              <a:rPr lang="en-US" sz="3200" dirty="0"/>
              <a:t> parts according to the KDE </a:t>
            </a:r>
            <a:r>
              <a:rPr lang="en-US" sz="3200" dirty="0" smtClean="0"/>
              <a:t>density</a:t>
            </a:r>
          </a:p>
          <a:p>
            <a:pPr marL="914400" lvl="2" indent="0">
              <a:buNone/>
            </a:pPr>
            <a:endParaRPr lang="en-US" sz="3200" dirty="0"/>
          </a:p>
          <a:p>
            <a:pPr lvl="1"/>
            <a:r>
              <a:rPr lang="en-US" sz="3200" b="1" i="1" dirty="0" err="1" smtClean="0"/>
              <a:t>Foreach</a:t>
            </a:r>
            <a:r>
              <a:rPr lang="en-US" sz="3200" dirty="0" smtClean="0"/>
              <a:t> </a:t>
            </a:r>
            <a:r>
              <a:rPr lang="en-US" sz="3200" dirty="0"/>
              <a:t>interval </a:t>
            </a:r>
          </a:p>
          <a:p>
            <a:pPr lvl="2"/>
            <a:r>
              <a:rPr lang="en-US" sz="3200" dirty="0" smtClean="0"/>
              <a:t>Derive </a:t>
            </a:r>
            <a:r>
              <a:rPr lang="en-US" sz="3200" dirty="0"/>
              <a:t>the theoretical number of data </a:t>
            </a:r>
            <a:r>
              <a:rPr lang="en-US" sz="3200" dirty="0" smtClean="0"/>
              <a:t>points</a:t>
            </a:r>
            <a:endParaRPr lang="en-US" sz="3200" dirty="0"/>
          </a:p>
          <a:p>
            <a:pPr lvl="2"/>
            <a:r>
              <a:rPr lang="en-US" sz="3200" dirty="0" smtClean="0"/>
              <a:t>Randomly </a:t>
            </a:r>
            <a:r>
              <a:rPr lang="en-US" sz="3200" dirty="0"/>
              <a:t>select candidate data points to be </a:t>
            </a:r>
            <a:r>
              <a:rPr lang="en-US" sz="3200" dirty="0" smtClean="0"/>
              <a:t>filtered</a:t>
            </a:r>
          </a:p>
          <a:p>
            <a:pPr lvl="2"/>
            <a:r>
              <a:rPr lang="en-US" sz="3200" dirty="0" smtClean="0"/>
              <a:t>Recover </a:t>
            </a:r>
            <a:r>
              <a:rPr lang="en-US" sz="3200" dirty="0"/>
              <a:t>missing data points due to rounding errors</a:t>
            </a:r>
          </a:p>
          <a:p>
            <a:pPr lvl="1"/>
            <a:r>
              <a:rPr lang="en-US" sz="3200" dirty="0" smtClean="0"/>
              <a:t>End </a:t>
            </a:r>
            <a:r>
              <a:rPr lang="en-US" sz="3200" dirty="0"/>
              <a:t>of</a:t>
            </a:r>
            <a:r>
              <a:rPr lang="en-US" sz="3200" b="1" i="1" dirty="0"/>
              <a:t> </a:t>
            </a:r>
            <a:r>
              <a:rPr lang="en-US" sz="3200" b="1" i="1" dirty="0" err="1"/>
              <a:t>foreach</a:t>
            </a:r>
            <a:r>
              <a:rPr lang="en-US" sz="3200" dirty="0"/>
              <a:t> </a:t>
            </a:r>
            <a:r>
              <a:rPr lang="en-US" sz="3200" dirty="0" smtClean="0"/>
              <a:t>loop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r>
              <a:rPr lang="en-US" sz="3200" dirty="0" smtClean="0"/>
              <a:t>Step </a:t>
            </a:r>
            <a:r>
              <a:rPr lang="en-US" sz="3200" dirty="0"/>
              <a:t>6   --&gt; go back to step 1 and evaluate the stripping efficiency</a:t>
            </a:r>
          </a:p>
          <a:p>
            <a:pPr lvl="1"/>
            <a:r>
              <a:rPr lang="en-US" sz="3200" b="1" i="1" dirty="0" smtClean="0"/>
              <a:t>If</a:t>
            </a:r>
            <a:r>
              <a:rPr lang="en-US" sz="3200" i="1" dirty="0" smtClean="0"/>
              <a:t> </a:t>
            </a:r>
            <a:r>
              <a:rPr lang="en-US" sz="3200" dirty="0"/>
              <a:t>the first left most mode is less than the threshold</a:t>
            </a:r>
          </a:p>
          <a:p>
            <a:pPr lvl="2"/>
            <a:r>
              <a:rPr lang="en-US" sz="3200" dirty="0" smtClean="0"/>
              <a:t>Redo </a:t>
            </a:r>
            <a:r>
              <a:rPr lang="en-US" sz="3200" dirty="0"/>
              <a:t>step 2 – step 6</a:t>
            </a:r>
          </a:p>
          <a:p>
            <a:pPr lvl="1"/>
            <a:r>
              <a:rPr lang="en-US" sz="3200" b="1" i="1" dirty="0" smtClean="0"/>
              <a:t>Else </a:t>
            </a:r>
            <a:endParaRPr lang="en-US" sz="3200" dirty="0"/>
          </a:p>
          <a:p>
            <a:pPr lvl="1"/>
            <a:r>
              <a:rPr lang="en-US" sz="3200" dirty="0"/>
              <a:t>Finish stripping the normal population</a:t>
            </a:r>
          </a:p>
          <a:p>
            <a:pPr lvl="1"/>
            <a:r>
              <a:rPr lang="en-US" sz="3200" dirty="0"/>
              <a:t>Compute the mean and standard deviation from the stripped first population only</a:t>
            </a:r>
          </a:p>
          <a:p>
            <a:pPr lvl="1"/>
            <a:r>
              <a:rPr lang="en-US" sz="3200" dirty="0"/>
              <a:t>Store number of data points </a:t>
            </a:r>
            <a:r>
              <a:rPr lang="en-US" sz="3200" dirty="0" smtClean="0"/>
              <a:t>filtered</a:t>
            </a:r>
          </a:p>
          <a:p>
            <a:r>
              <a:rPr lang="en-US" sz="3400" b="1" i="1" dirty="0" smtClean="0"/>
              <a:t>Stripping </a:t>
            </a:r>
            <a:r>
              <a:rPr lang="en-US" sz="3400" b="1" i="1" dirty="0"/>
              <a:t>the </a:t>
            </a:r>
            <a:r>
              <a:rPr lang="en-US" sz="3400" b="1" i="1" dirty="0" smtClean="0"/>
              <a:t>mitotic </a:t>
            </a:r>
            <a:r>
              <a:rPr lang="en-US" sz="3400" b="1" i="1" dirty="0"/>
              <a:t>population</a:t>
            </a:r>
            <a:endParaRPr lang="en-US" sz="3400" dirty="0"/>
          </a:p>
          <a:p>
            <a:pPr lvl="1"/>
            <a:r>
              <a:rPr lang="en-US" sz="3200" dirty="0" smtClean="0"/>
              <a:t>Follow similar steps in “stripping the normal population”, strip out the mitotic population</a:t>
            </a:r>
          </a:p>
          <a:p>
            <a:pPr lvl="1"/>
            <a:r>
              <a:rPr lang="en-US" sz="3200" dirty="0"/>
              <a:t>Compute the mean and standard deviation from the stripped first population only</a:t>
            </a:r>
          </a:p>
          <a:p>
            <a:pPr lvl="1"/>
            <a:r>
              <a:rPr lang="en-US" sz="3200" dirty="0"/>
              <a:t>Store number of data points </a:t>
            </a:r>
            <a:r>
              <a:rPr lang="en-US" sz="3200" dirty="0" smtClean="0"/>
              <a:t>filtered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40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Ex</a:t>
            </a:r>
            <a:r>
              <a:rPr lang="en-US" sz="3600" dirty="0"/>
              <a:t>pert </a:t>
            </a:r>
            <a:r>
              <a:rPr lang="en-US" sz="3600" b="1" dirty="0"/>
              <a:t>G</a:t>
            </a:r>
            <a:r>
              <a:rPr lang="en-US" sz="3600" dirty="0"/>
              <a:t>uided Data </a:t>
            </a:r>
            <a:r>
              <a:rPr lang="en-US" sz="3600" b="1" dirty="0"/>
              <a:t>C</a:t>
            </a:r>
            <a:r>
              <a:rPr lang="en-US" sz="3600" dirty="0"/>
              <a:t>leaning and </a:t>
            </a:r>
            <a:r>
              <a:rPr lang="en-US" sz="3600" b="1" dirty="0"/>
              <a:t>R</a:t>
            </a:r>
            <a:r>
              <a:rPr lang="en-US" sz="3600" dirty="0"/>
              <a:t>econstructio</a:t>
            </a:r>
            <a:r>
              <a:rPr lang="en-US" sz="3600" b="1" dirty="0"/>
              <a:t>n </a:t>
            </a:r>
            <a:r>
              <a:rPr lang="en-US" sz="3600" dirty="0"/>
              <a:t>(</a:t>
            </a:r>
            <a:r>
              <a:rPr lang="en-US" sz="3600" b="1" dirty="0" err="1"/>
              <a:t>ExGCRn</a:t>
            </a:r>
            <a:r>
              <a:rPr lang="en-US" sz="3600" dirty="0"/>
              <a:t>) </a:t>
            </a:r>
            <a:r>
              <a:rPr lang="en-US" sz="3600" dirty="0" smtClean="0"/>
              <a:t>–cont.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i="1" dirty="0"/>
              <a:t>Data reconstruction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reconstruction was handled according to the number of populations determined in the cleaning </a:t>
            </a:r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1	If three populations were determined, a cap of “8” </a:t>
            </a:r>
            <a:r>
              <a:rPr lang="en-US" dirty="0" smtClean="0"/>
              <a:t>	was </a:t>
            </a:r>
            <a:r>
              <a:rPr lang="en-US" dirty="0"/>
              <a:t>applied for the D.I.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2	Parameters either from the </a:t>
            </a:r>
            <a:r>
              <a:rPr lang="en-US" b="1" dirty="0"/>
              <a:t>expert input</a:t>
            </a:r>
            <a:r>
              <a:rPr lang="en-US" dirty="0"/>
              <a:t> or derived from the data itself were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3	A heuristic cumulated density function was derived and used to guide the “random sampling” of the data </a:t>
            </a:r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4	The dataset was stretched/binned between [0, 8] on the D.I. axis.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density within each bin will be recorded as the measurement of that “variable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missing values were replaced with 0.00001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density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Getting </a:t>
            </a:r>
            <a:r>
              <a:rPr lang="en-US" dirty="0"/>
              <a:t>the estimated probability density function for unknown random </a:t>
            </a:r>
            <a:r>
              <a:rPr lang="en-US" dirty="0" smtClean="0"/>
              <a:t>variable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K(.) is the kernel normally</a:t>
            </a:r>
          </a:p>
          <a:p>
            <a:pPr lvl="1"/>
            <a:r>
              <a:rPr lang="en-US" dirty="0" smtClean="0"/>
              <a:t>Uniform</a:t>
            </a:r>
          </a:p>
          <a:p>
            <a:pPr lvl="1"/>
            <a:r>
              <a:rPr lang="en-US" dirty="0" smtClean="0"/>
              <a:t>Triangular</a:t>
            </a:r>
          </a:p>
          <a:p>
            <a:pPr lvl="1"/>
            <a:r>
              <a:rPr lang="en-US" dirty="0" smtClean="0"/>
              <a:t>Normal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/>
              <a:t>Standard normal was used as the kernel</a:t>
            </a:r>
          </a:p>
          <a:p>
            <a:r>
              <a:rPr lang="en-US" dirty="0" smtClean="0"/>
              <a:t>Smoothing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04219" y="2743200"/>
                <a:ext cx="4529510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pt-BR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219" y="2743200"/>
                <a:ext cx="4529510" cy="506870"/>
              </a:xfrm>
              <a:prstGeom prst="rect">
                <a:avLst/>
              </a:prstGeom>
              <a:blipFill rotWithShape="1">
                <a:blip r:embed="rId2"/>
                <a:stretch>
                  <a:fillRect l="-404" t="-73494" b="-12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01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1" y="6924"/>
            <a:ext cx="8686800" cy="10207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Alleviate </a:t>
            </a:r>
            <a:r>
              <a:rPr lang="en-US" sz="3200" dirty="0"/>
              <a:t>the impact from the “normal” cell population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0" y="914400"/>
            <a:ext cx="6258620" cy="5863937"/>
            <a:chOff x="1524000" y="914400"/>
            <a:chExt cx="6258620" cy="58639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914400"/>
              <a:ext cx="6258620" cy="5863937"/>
            </a:xfrm>
            <a:prstGeom prst="rect">
              <a:avLst/>
            </a:prstGeom>
          </p:spPr>
        </p:pic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1610591"/>
              <a:ext cx="21336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06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8582"/>
            <a:ext cx="4571640" cy="45648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left-most population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88773" y="1482440"/>
            <a:ext cx="5441013" cy="4564837"/>
            <a:chOff x="3688773" y="1482440"/>
            <a:chExt cx="5441013" cy="45648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146" y="1482440"/>
              <a:ext cx="4571640" cy="4564837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3688773" y="3408218"/>
              <a:ext cx="900546" cy="60960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70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5065" y="1541722"/>
            <a:ext cx="4657292" cy="3995428"/>
            <a:chOff x="533400" y="101872"/>
            <a:chExt cx="7238999" cy="652276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233361"/>
              <a:ext cx="6400800" cy="639127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418700" y="101872"/>
              <a:ext cx="1944491" cy="1061910"/>
              <a:chOff x="1418700" y="101872"/>
              <a:chExt cx="1944491" cy="1061910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2143991" y="325582"/>
                <a:ext cx="121920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418700" y="101872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1.02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67200" y="3289993"/>
              <a:ext cx="1369552" cy="977207"/>
              <a:chOff x="4267200" y="3289993"/>
              <a:chExt cx="1369552" cy="977207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794830" y="3289993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1.79</a:t>
                </a:r>
                <a:endParaRPr lang="en-US" sz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528648" y="4320730"/>
              <a:ext cx="2118627" cy="1241870"/>
              <a:chOff x="5528648" y="4320730"/>
              <a:chExt cx="2118627" cy="124187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5943600" y="4724400"/>
                <a:ext cx="7620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400800" y="4724400"/>
                <a:ext cx="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781800" y="4724400"/>
                <a:ext cx="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528648" y="4320730"/>
                <a:ext cx="2118627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3.25, 3.57, 3.99</a:t>
                </a:r>
                <a:endParaRPr lang="en-US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33400" y="3853934"/>
              <a:ext cx="2829791" cy="475740"/>
              <a:chOff x="533400" y="3853934"/>
              <a:chExt cx="2829791" cy="475740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1448864" y="4038601"/>
                <a:ext cx="1914327" cy="5320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33400" y="3853934"/>
                <a:ext cx="915464" cy="475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1788</a:t>
                </a:r>
                <a:endParaRPr lang="en-US" sz="12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16548" y="1631103"/>
            <a:ext cx="4227404" cy="3914914"/>
            <a:chOff x="1361209" y="81190"/>
            <a:chExt cx="6710596" cy="6700610"/>
          </a:xfrm>
        </p:grpSpPr>
        <p:grpSp>
          <p:nvGrpSpPr>
            <p:cNvPr id="25" name="Group 24"/>
            <p:cNvGrpSpPr/>
            <p:nvPr/>
          </p:nvGrpSpPr>
          <p:grpSpPr>
            <a:xfrm>
              <a:off x="1361209" y="81190"/>
              <a:ext cx="6710596" cy="6700610"/>
              <a:chOff x="1361209" y="81190"/>
              <a:chExt cx="6710596" cy="6700610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1209" y="81190"/>
                <a:ext cx="6710596" cy="6700610"/>
              </a:xfrm>
              <a:prstGeom prst="rect">
                <a:avLst/>
              </a:prstGeom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437" y="869373"/>
                <a:ext cx="1981200" cy="140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5476010" y="3678596"/>
              <a:ext cx="1415276" cy="1049814"/>
              <a:chOff x="4267200" y="3217386"/>
              <a:chExt cx="1415276" cy="1049814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811709" y="3217386"/>
                <a:ext cx="870767" cy="579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3.33</a:t>
                </a:r>
                <a:endParaRPr lang="en-US" sz="1600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H="1" flipV="1">
              <a:off x="3581400" y="1066800"/>
              <a:ext cx="914400" cy="5074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791" y="1360937"/>
              <a:ext cx="870767" cy="57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2.00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24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the data format and challenge</a:t>
            </a:r>
            <a:endParaRPr lang="en-US" dirty="0" smtClean="0"/>
          </a:p>
          <a:p>
            <a:r>
              <a:rPr lang="en-US" dirty="0" smtClean="0"/>
              <a:t>Proposing</a:t>
            </a:r>
            <a:r>
              <a:rPr lang="en-US" b="1" dirty="0" smtClean="0"/>
              <a:t> Ex</a:t>
            </a:r>
            <a:r>
              <a:rPr lang="en-US" dirty="0" smtClean="0"/>
              <a:t>pert </a:t>
            </a:r>
            <a:r>
              <a:rPr lang="en-US" b="1" dirty="0"/>
              <a:t>G</a:t>
            </a:r>
            <a:r>
              <a:rPr lang="en-US" dirty="0"/>
              <a:t>uided Data </a:t>
            </a:r>
            <a:r>
              <a:rPr lang="en-US" b="1" dirty="0"/>
              <a:t>C</a:t>
            </a:r>
            <a:r>
              <a:rPr lang="en-US" dirty="0"/>
              <a:t>leaning and </a:t>
            </a:r>
            <a:r>
              <a:rPr lang="en-US" b="1" dirty="0"/>
              <a:t>R</a:t>
            </a:r>
            <a:r>
              <a:rPr lang="en-US" dirty="0"/>
              <a:t>econstructio</a:t>
            </a:r>
            <a:r>
              <a:rPr lang="en-US" b="1" dirty="0"/>
              <a:t>n </a:t>
            </a:r>
            <a:r>
              <a:rPr lang="en-US" dirty="0"/>
              <a:t>(</a:t>
            </a:r>
            <a:r>
              <a:rPr lang="en-US" b="1" dirty="0" err="1"/>
              <a:t>ExGCRn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Stretching </a:t>
            </a:r>
            <a:r>
              <a:rPr lang="en-US" dirty="0" smtClean="0"/>
              <a:t>the prediction </a:t>
            </a:r>
            <a:r>
              <a:rPr lang="en-US" dirty="0" smtClean="0"/>
              <a:t>models</a:t>
            </a:r>
            <a:endParaRPr lang="en-US" dirty="0" smtClean="0"/>
          </a:p>
          <a:p>
            <a:r>
              <a:rPr lang="en-US" dirty="0" smtClean="0"/>
              <a:t>Balancing between sensitivity and specificity</a:t>
            </a:r>
          </a:p>
          <a:p>
            <a:r>
              <a:rPr lang="en-US" dirty="0" smtClean="0"/>
              <a:t>Future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4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the clinical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Newly formulated dataset (</a:t>
            </a:r>
            <a:r>
              <a:rPr lang="en-US" b="1" dirty="0" err="1" smtClean="0"/>
              <a:t>ExGCRn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Four sets of parameter setting:</a:t>
            </a:r>
          </a:p>
          <a:p>
            <a:pPr lvl="1"/>
            <a:r>
              <a:rPr lang="en-US" dirty="0" smtClean="0"/>
              <a:t>Expert guided summary statistics for mitotic and aneuploidy population</a:t>
            </a:r>
          </a:p>
          <a:p>
            <a:pPr lvl="1"/>
            <a:r>
              <a:rPr lang="en-US" dirty="0" smtClean="0"/>
              <a:t>Sufficient </a:t>
            </a:r>
            <a:r>
              <a:rPr lang="en-US" dirty="0"/>
              <a:t>weight </a:t>
            </a:r>
            <a:r>
              <a:rPr lang="en-US" dirty="0" smtClean="0"/>
              <a:t>provided w</a:t>
            </a:r>
            <a:r>
              <a:rPr lang="en-US" dirty="0" smtClean="0"/>
              <a:t>hen the aneuploidy population exists </a:t>
            </a:r>
            <a:endParaRPr lang="en-US" dirty="0"/>
          </a:p>
          <a:p>
            <a:pPr lvl="1"/>
            <a:r>
              <a:rPr lang="en-US" dirty="0" smtClean="0"/>
              <a:t>Missing values imputation</a:t>
            </a:r>
          </a:p>
          <a:p>
            <a:pPr lvl="1"/>
            <a:r>
              <a:rPr lang="en-US" dirty="0" smtClean="0"/>
              <a:t>Balance for mitotic population</a:t>
            </a:r>
            <a:endParaRPr lang="en-US" dirty="0" smtClean="0"/>
          </a:p>
          <a:p>
            <a:r>
              <a:rPr lang="en-US" dirty="0" smtClean="0"/>
              <a:t>Stretched statistical models</a:t>
            </a:r>
          </a:p>
          <a:p>
            <a:pPr lvl="1"/>
            <a:r>
              <a:rPr lang="en-US" dirty="0" smtClean="0"/>
              <a:t>Support Vector Machine</a:t>
            </a:r>
          </a:p>
          <a:p>
            <a:pPr lvl="1"/>
            <a:r>
              <a:rPr lang="en-US" dirty="0" smtClean="0"/>
              <a:t>K Nearest Neighbor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Neural Network </a:t>
            </a:r>
          </a:p>
          <a:p>
            <a:pPr lvl="1"/>
            <a:r>
              <a:rPr lang="en-US" dirty="0" err="1" smtClean="0"/>
              <a:t>NaiiveBayes</a:t>
            </a:r>
            <a:endParaRPr lang="en-US" dirty="0" smtClean="0"/>
          </a:p>
          <a:p>
            <a:r>
              <a:rPr lang="en-US" dirty="0" smtClean="0"/>
              <a:t>All models </a:t>
            </a:r>
            <a:r>
              <a:rPr lang="en-US" dirty="0" smtClean="0"/>
              <a:t>built with Caret (an open source R package)</a:t>
            </a:r>
          </a:p>
          <a:p>
            <a:r>
              <a:rPr lang="en-US" dirty="0" smtClean="0"/>
              <a:t>Comparing the p</a:t>
            </a:r>
            <a:r>
              <a:rPr lang="en-US" dirty="0" smtClean="0"/>
              <a:t>rediction results</a:t>
            </a:r>
            <a:endParaRPr lang="en-US" dirty="0" smtClean="0"/>
          </a:p>
          <a:p>
            <a:r>
              <a:rPr lang="en-US" dirty="0" smtClean="0"/>
              <a:t>Clinical outcome and further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97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blogs.sas.com/content/analitika/files/2012/04/blog_4_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4812986" cy="26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838" y="1473219"/>
            <a:ext cx="4116162" cy="411003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6304" y="5071532"/>
                <a:ext cx="2888868" cy="850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𝐸𝑛𝑡𝑟𝑜𝑝h𝑦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=% </m:t>
                      </m:r>
                      <m:r>
                        <a:rPr lang="en-US" sz="1600" b="0" i="1" smtClean="0">
                          <a:latin typeface="Cambria Math"/>
                        </a:rPr>
                        <m:t>𝑡𝑜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𝑏𝑒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𝑜𝑓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𝑡𝑦𝑝𝑒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𝑐𝑙𝑎𝑠𝑠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04" y="5071532"/>
                <a:ext cx="2888868" cy="850682"/>
              </a:xfrm>
              <a:prstGeom prst="rect">
                <a:avLst/>
              </a:prstGeom>
              <a:blipFill rotWithShape="1">
                <a:blip r:embed="rId4"/>
                <a:stretch>
                  <a:fillRect b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026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– maximize the margin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3810000" cy="3733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916870"/>
            <a:ext cx="3810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24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02"/>
            <a:ext cx="8229600" cy="1143000"/>
          </a:xfrm>
        </p:spPr>
        <p:txBody>
          <a:bodyPr/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340125"/>
              </p:ext>
            </p:extLst>
          </p:nvPr>
        </p:nvGraphicFramePr>
        <p:xfrm>
          <a:off x="76200" y="1359315"/>
          <a:ext cx="8991601" cy="5410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0633"/>
                <a:gridCol w="655345"/>
                <a:gridCol w="1278977"/>
                <a:gridCol w="1141566"/>
                <a:gridCol w="1437528"/>
                <a:gridCol w="1902611"/>
                <a:gridCol w="919596"/>
                <a:gridCol w="655345"/>
              </a:tblGrid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 ratio(1)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NeuralNetwork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RegulatedRandomForest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knn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CANB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0.7667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0.7667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0.4583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0.2917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0.4167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0.5417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OSCC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0.8889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0.8519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 ratio(2)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NeuralNetwork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RegulatedRandomForest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knn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CANB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0.4167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0.4167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OSCC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0.9259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Class ratio(3)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NeuralNetwork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RegulatedRandomForest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CANB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0.4167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0.4583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OSCC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Class ratio(4)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NeuralNetwork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RegulatedRandomForest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CANB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0.4167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0.4583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5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OSCC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0.9259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751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06"/>
            <a:ext cx="8229600" cy="1143000"/>
          </a:xfrm>
        </p:spPr>
        <p:txBody>
          <a:bodyPr/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187405"/>
              </p:ext>
            </p:extLst>
          </p:nvPr>
        </p:nvGraphicFramePr>
        <p:xfrm>
          <a:off x="46703" y="1236413"/>
          <a:ext cx="9067801" cy="55625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348"/>
                <a:gridCol w="729503"/>
                <a:gridCol w="1435473"/>
                <a:gridCol w="1141319"/>
                <a:gridCol w="1517837"/>
                <a:gridCol w="2047315"/>
                <a:gridCol w="729503"/>
                <a:gridCol w="729503"/>
              </a:tblGrid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 ratio(1)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SVM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NeuralNetwork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RegularizedRandomForest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CANB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0.7451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0.6275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0.4706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0.7843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0.7647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0.7843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0.8421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0.6824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0.7193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0.7193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OSCC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 ratio(2)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NeuralNetwork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RandomForest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RegulatedRandomForest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CANB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0.7255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0.7467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0.7647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0.6275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0.8947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0.7719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0.7895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0.7719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0.9649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OSCC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0.8889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 ratio(3)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NeuralNetwork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RegulatedRandomForest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CANB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0.7843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0.7451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0.7451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0.8947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0.9474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0.6316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0.7719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0.7719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0.7719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OSCC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0.8704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0.9815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Class ratio(4)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SVM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NeuralNetwork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NaiveBayes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RegulatedRandomForest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knn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CANB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Normal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0.7843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0.7451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0.7451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0.7059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OLK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0.8947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0.9474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0.6316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0.7719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0.7719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0.7719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OSCC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0.8704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0.9259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6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Prediction on OSCC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590396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588353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150074"/>
              </p:ext>
            </p:extLst>
          </p:nvPr>
        </p:nvGraphicFramePr>
        <p:xfrm>
          <a:off x="4376057" y="1981200"/>
          <a:ext cx="4800600" cy="3505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141153"/>
              </p:ext>
            </p:extLst>
          </p:nvPr>
        </p:nvGraphicFramePr>
        <p:xfrm>
          <a:off x="1" y="1981200"/>
          <a:ext cx="4495799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012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on </a:t>
            </a:r>
            <a:r>
              <a:rPr lang="en-US" dirty="0" smtClean="0"/>
              <a:t>normal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529327"/>
              </p:ext>
            </p:extLst>
          </p:nvPr>
        </p:nvGraphicFramePr>
        <p:xfrm>
          <a:off x="0" y="1828800"/>
          <a:ext cx="42672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782994"/>
              </p:ext>
            </p:extLst>
          </p:nvPr>
        </p:nvGraphicFramePr>
        <p:xfrm>
          <a:off x="4419600" y="1828800"/>
          <a:ext cx="47244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47800" y="590396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588353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3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Prediction on OLK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590396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588353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768426"/>
              </p:ext>
            </p:extLst>
          </p:nvPr>
        </p:nvGraphicFramePr>
        <p:xfrm>
          <a:off x="0" y="1752600"/>
          <a:ext cx="44196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0780370"/>
              </p:ext>
            </p:extLst>
          </p:nvPr>
        </p:nvGraphicFramePr>
        <p:xfrm>
          <a:off x="4648200" y="1752600"/>
          <a:ext cx="4473191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64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2"/>
            <a:ext cx="8229600" cy="1143000"/>
          </a:xfrm>
        </p:spPr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91160"/>
              </p:ext>
            </p:extLst>
          </p:nvPr>
        </p:nvGraphicFramePr>
        <p:xfrm>
          <a:off x="457202" y="1330162"/>
          <a:ext cx="8331799" cy="545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57"/>
                <a:gridCol w="1190257"/>
                <a:gridCol w="1190257"/>
                <a:gridCol w="1190257"/>
                <a:gridCol w="1190257"/>
                <a:gridCol w="1190257"/>
                <a:gridCol w="1190257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SD3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0.046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0.261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0.808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0.057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0.289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0.734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0.127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0.442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0.233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0.265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0.263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92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723900"/>
            <a:ext cx="71437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2294" y="77569"/>
            <a:ext cx="8619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Photomicrograph of moderately well differentiated OSCC showing large tumor nucleus </a:t>
            </a:r>
            <a:endParaRPr lang="en-US" b="1" dirty="0" smtClean="0"/>
          </a:p>
          <a:p>
            <a:r>
              <a:rPr lang="en-US" b="1" dirty="0" smtClean="0"/>
              <a:t>with </a:t>
            </a:r>
            <a:r>
              <a:rPr lang="en-US" b="1" dirty="0"/>
              <a:t>multiple prominent nucleoli (blue arrow) and abnormal mitotic figure (black arrow)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6611" y="6138606"/>
            <a:ext cx="754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 </a:t>
            </a:r>
            <a:r>
              <a:rPr lang="en-US" dirty="0" err="1" smtClean="0"/>
              <a:t>Nandini</a:t>
            </a:r>
            <a:r>
              <a:rPr lang="en-US" dirty="0" smtClean="0"/>
              <a:t> and RV </a:t>
            </a:r>
            <a:r>
              <a:rPr lang="en-US" dirty="0" err="1" smtClean="0"/>
              <a:t>Subramanyam</a:t>
            </a:r>
            <a:r>
              <a:rPr lang="en-US" dirty="0"/>
              <a:t>, 2011, Nuclear features in oral </a:t>
            </a:r>
            <a:r>
              <a:rPr lang="en-US" dirty="0" smtClean="0"/>
              <a:t>squamous</a:t>
            </a:r>
          </a:p>
          <a:p>
            <a:r>
              <a:rPr lang="en-US" dirty="0" smtClean="0"/>
              <a:t> </a:t>
            </a:r>
            <a:r>
              <a:rPr lang="en-US" dirty="0"/>
              <a:t>cell carcinoma: A computer-assisted microscopic </a:t>
            </a:r>
            <a:r>
              <a:rPr lang="en-US" dirty="0" smtClean="0"/>
              <a:t>study, V.15:2, 177-181,JOMFP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prediction model fitting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3888889" cy="4591050"/>
          </a:xfrm>
        </p:spPr>
        <p:txBody>
          <a:bodyPr/>
          <a:lstStyle/>
          <a:p>
            <a:r>
              <a:rPr lang="en-US" dirty="0" smtClean="0"/>
              <a:t>Data was randomly separated to training and testing (</a:t>
            </a:r>
            <a:r>
              <a:rPr lang="en-US" dirty="0"/>
              <a:t>7:2) </a:t>
            </a:r>
            <a:endParaRPr lang="en-US" dirty="0" smtClean="0"/>
          </a:p>
          <a:p>
            <a:r>
              <a:rPr lang="en-US" dirty="0" smtClean="0"/>
              <a:t>Two models were tested</a:t>
            </a:r>
          </a:p>
          <a:p>
            <a:pPr lvl="1"/>
            <a:r>
              <a:rPr lang="en-US" dirty="0" err="1" smtClean="0"/>
              <a:t>NaïveBayes</a:t>
            </a:r>
            <a:endParaRPr lang="en-US" dirty="0" smtClean="0"/>
          </a:p>
          <a:p>
            <a:pPr lvl="1"/>
            <a:r>
              <a:rPr lang="en-US" dirty="0" smtClean="0"/>
              <a:t>SVM</a:t>
            </a:r>
          </a:p>
          <a:p>
            <a:r>
              <a:rPr lang="en-US" dirty="0" smtClean="0"/>
              <a:t>Prediction was applied on the testing data</a:t>
            </a:r>
          </a:p>
          <a:p>
            <a:r>
              <a:rPr lang="en-US" dirty="0" smtClean="0"/>
              <a:t>And, the results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401" y="1637230"/>
            <a:ext cx="4068400" cy="436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95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Prediction on OLK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590396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588353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420770"/>
              </p:ext>
            </p:extLst>
          </p:nvPr>
        </p:nvGraphicFramePr>
        <p:xfrm>
          <a:off x="0" y="1752600"/>
          <a:ext cx="44196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367851"/>
              </p:ext>
            </p:extLst>
          </p:nvPr>
        </p:nvGraphicFramePr>
        <p:xfrm>
          <a:off x="4648200" y="1752600"/>
          <a:ext cx="4473191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10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in OLK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Biologically, it could go both way</a:t>
            </a:r>
          </a:p>
          <a:p>
            <a:pPr lvl="1"/>
            <a:r>
              <a:rPr lang="en-US" dirty="0" smtClean="0"/>
              <a:t>Could progress become OSCC eventually</a:t>
            </a:r>
          </a:p>
          <a:p>
            <a:pPr lvl="1"/>
            <a:r>
              <a:rPr lang="en-US" dirty="0" smtClean="0"/>
              <a:t>Or, just fine</a:t>
            </a:r>
          </a:p>
          <a:p>
            <a:pPr lvl="1"/>
            <a:r>
              <a:rPr lang="en-US" dirty="0" smtClean="0"/>
              <a:t>Need to address if predominately mitotic population</a:t>
            </a:r>
          </a:p>
          <a:p>
            <a:r>
              <a:rPr lang="en-US" dirty="0" smtClean="0"/>
              <a:t>Statistically, it presents</a:t>
            </a:r>
          </a:p>
          <a:p>
            <a:pPr lvl="1"/>
            <a:r>
              <a:rPr lang="en-US" dirty="0" smtClean="0"/>
              <a:t>An overlap situation</a:t>
            </a:r>
          </a:p>
          <a:p>
            <a:pPr lvl="1"/>
            <a:r>
              <a:rPr lang="en-US" dirty="0" smtClean="0"/>
              <a:t>A mixture of three populations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45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On-going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pruning the parameters for data process</a:t>
            </a:r>
          </a:p>
          <a:p>
            <a:r>
              <a:rPr lang="en-US" dirty="0" smtClean="0"/>
              <a:t>Tweaking the parameters for existing prediction</a:t>
            </a:r>
          </a:p>
          <a:p>
            <a:r>
              <a:rPr lang="en-US" dirty="0" smtClean="0"/>
              <a:t>Explore two more </a:t>
            </a:r>
            <a:r>
              <a:rPr lang="en-US" dirty="0" smtClean="0"/>
              <a:t>statistical strategies handling overlapping cases</a:t>
            </a:r>
          </a:p>
          <a:p>
            <a:pPr lvl="1"/>
            <a:r>
              <a:rPr lang="en-US" dirty="0" smtClean="0"/>
              <a:t>Hierarchical classifiers </a:t>
            </a:r>
          </a:p>
          <a:p>
            <a:pPr lvl="1"/>
            <a:r>
              <a:rPr lang="en-US" dirty="0" smtClean="0"/>
              <a:t>Modified </a:t>
            </a:r>
            <a:r>
              <a:rPr lang="en-US" dirty="0" err="1" smtClean="0"/>
              <a:t>NaiveBayes</a:t>
            </a:r>
            <a:r>
              <a:rPr lang="en-US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428867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Sufficient data cleaning and reconstruction with (</a:t>
            </a:r>
            <a:r>
              <a:rPr lang="en-US" b="1" dirty="0" err="1" smtClean="0"/>
              <a:t>ExGCRn</a:t>
            </a:r>
            <a:r>
              <a:rPr lang="en-US" b="1" dirty="0" smtClean="0"/>
              <a:t>)</a:t>
            </a:r>
            <a:endParaRPr lang="en-US" dirty="0" smtClean="0"/>
          </a:p>
          <a:p>
            <a:r>
              <a:rPr lang="en-US" dirty="0" smtClean="0"/>
              <a:t>Improved clinical endpoints prediction</a:t>
            </a:r>
          </a:p>
          <a:p>
            <a:r>
              <a:rPr lang="en-US" dirty="0" smtClean="0"/>
              <a:t>On-going optimization </a:t>
            </a:r>
            <a:r>
              <a:rPr lang="en-US" dirty="0" smtClean="0"/>
              <a:t>for OLK patient</a:t>
            </a:r>
            <a:endParaRPr lang="en-US" dirty="0" smtClean="0"/>
          </a:p>
          <a:p>
            <a:r>
              <a:rPr lang="en-US" dirty="0" smtClean="0"/>
              <a:t>Time-line for research progress evaluated</a:t>
            </a:r>
          </a:p>
          <a:p>
            <a:r>
              <a:rPr lang="en-US" dirty="0" smtClean="0"/>
              <a:t>Patent filing vs. publication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50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 – tier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Extend dichotic to continuous endpoints</a:t>
            </a:r>
          </a:p>
          <a:p>
            <a:r>
              <a:rPr lang="en-US" dirty="0" smtClean="0"/>
              <a:t>Extend </a:t>
            </a:r>
            <a:r>
              <a:rPr lang="en-US" dirty="0"/>
              <a:t>single to multi-dimensional </a:t>
            </a:r>
            <a:r>
              <a:rPr lang="en-US" dirty="0" smtClean="0"/>
              <a:t>measurement</a:t>
            </a:r>
          </a:p>
          <a:p>
            <a:r>
              <a:rPr lang="en-US" dirty="0" smtClean="0"/>
              <a:t>Extend to include enzymatic </a:t>
            </a:r>
            <a:r>
              <a:rPr lang="en-US" dirty="0"/>
              <a:t>analysis</a:t>
            </a:r>
          </a:p>
          <a:p>
            <a:r>
              <a:rPr lang="en-US" dirty="0" smtClean="0"/>
              <a:t>Extend </a:t>
            </a:r>
            <a:r>
              <a:rPr lang="en-US" dirty="0"/>
              <a:t>cellular characteristics to molecular </a:t>
            </a:r>
            <a:r>
              <a:rPr lang="en-US" dirty="0" smtClean="0"/>
              <a:t>anchoring</a:t>
            </a:r>
          </a:p>
          <a:p>
            <a:r>
              <a:rPr lang="en-US" dirty="0"/>
              <a:t>Incorporation of molecular information</a:t>
            </a:r>
          </a:p>
          <a:p>
            <a:pPr lvl="1"/>
            <a:r>
              <a:rPr lang="en-US" dirty="0"/>
              <a:t>Gene expression profiling</a:t>
            </a:r>
          </a:p>
          <a:p>
            <a:pPr lvl="1"/>
            <a:r>
              <a:rPr lang="en-US" dirty="0"/>
              <a:t>Epigenetic evidences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23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 – tier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Extend to a database driven approach</a:t>
            </a:r>
          </a:p>
          <a:p>
            <a:pPr lvl="1"/>
            <a:r>
              <a:rPr lang="en-US" dirty="0" smtClean="0"/>
              <a:t>Relational data base for data storage and management</a:t>
            </a:r>
          </a:p>
          <a:p>
            <a:pPr lvl="1"/>
            <a:r>
              <a:rPr lang="en-US" dirty="0" smtClean="0"/>
              <a:t>Prediction model optimization</a:t>
            </a:r>
          </a:p>
          <a:p>
            <a:pPr lvl="1"/>
            <a:r>
              <a:rPr lang="en-US" dirty="0" smtClean="0"/>
              <a:t>Analytical feedback adjustment</a:t>
            </a:r>
            <a:endParaRPr lang="en-US" dirty="0" smtClean="0"/>
          </a:p>
          <a:p>
            <a:r>
              <a:rPr lang="en-US" dirty="0" smtClean="0"/>
              <a:t>Extend to an integrated </a:t>
            </a:r>
            <a:r>
              <a:rPr lang="en-US" dirty="0"/>
              <a:t>system</a:t>
            </a:r>
          </a:p>
          <a:p>
            <a:pPr lvl="1"/>
            <a:r>
              <a:rPr lang="en-US" dirty="0"/>
              <a:t>Imaging </a:t>
            </a:r>
            <a:r>
              <a:rPr lang="en-US" dirty="0" smtClean="0"/>
              <a:t>data IO</a:t>
            </a:r>
            <a:endParaRPr lang="en-US" dirty="0"/>
          </a:p>
          <a:p>
            <a:pPr lvl="1"/>
            <a:r>
              <a:rPr lang="en-US" dirty="0"/>
              <a:t>Desktop GUI </a:t>
            </a:r>
            <a:r>
              <a:rPr lang="en-US" dirty="0" smtClean="0"/>
              <a:t>application</a:t>
            </a:r>
            <a:endParaRPr lang="en-US" dirty="0"/>
          </a:p>
          <a:p>
            <a:r>
              <a:rPr lang="en-US" dirty="0"/>
              <a:t>Extend prediction endpoints to clinical inferences</a:t>
            </a:r>
          </a:p>
          <a:p>
            <a:r>
              <a:rPr lang="en-US" dirty="0"/>
              <a:t>Extend statistic modeling to clinical protocol</a:t>
            </a:r>
          </a:p>
          <a:p>
            <a:r>
              <a:rPr lang="en-US" dirty="0"/>
              <a:t>Extend research to clinical standard</a:t>
            </a:r>
          </a:p>
          <a:p>
            <a:r>
              <a:rPr lang="en-US" dirty="0" smtClean="0"/>
              <a:t>Extent to an automated/standardized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46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 – tier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Leveraging </a:t>
            </a:r>
            <a:r>
              <a:rPr lang="en-US" dirty="0"/>
              <a:t>molecular biology and NGS platform</a:t>
            </a:r>
          </a:p>
          <a:p>
            <a:r>
              <a:rPr lang="en-US" dirty="0"/>
              <a:t>Empowering the patient</a:t>
            </a:r>
          </a:p>
          <a:p>
            <a:r>
              <a:rPr lang="en-US" dirty="0"/>
              <a:t>Moving toward the standardization</a:t>
            </a:r>
          </a:p>
          <a:p>
            <a:r>
              <a:rPr lang="en-US" dirty="0"/>
              <a:t>Clinical implementation</a:t>
            </a:r>
          </a:p>
          <a:p>
            <a:pPr lvl="1"/>
            <a:r>
              <a:rPr lang="en-US" dirty="0"/>
              <a:t>Recommendation of further lab analysis</a:t>
            </a:r>
          </a:p>
          <a:p>
            <a:pPr lvl="1"/>
            <a:r>
              <a:rPr lang="en-US" dirty="0"/>
              <a:t>Recommendation of clinical follow-up </a:t>
            </a:r>
          </a:p>
          <a:p>
            <a:pPr lvl="1"/>
            <a:r>
              <a:rPr lang="en-US" dirty="0"/>
              <a:t>Recommendation of therapeutically planning</a:t>
            </a:r>
          </a:p>
          <a:p>
            <a:r>
              <a:rPr lang="en-US" dirty="0" smtClean="0"/>
              <a:t>Extending </a:t>
            </a:r>
            <a:r>
              <a:rPr lang="en-US" dirty="0"/>
              <a:t>from static to mobile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35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 – tier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Promote a GMP </a:t>
            </a:r>
            <a:r>
              <a:rPr lang="en-US" dirty="0" smtClean="0"/>
              <a:t>equivalent analytical protocol</a:t>
            </a:r>
          </a:p>
          <a:p>
            <a:r>
              <a:rPr lang="en-US" dirty="0" smtClean="0"/>
              <a:t>Samples collection</a:t>
            </a:r>
          </a:p>
          <a:p>
            <a:r>
              <a:rPr lang="en-US" dirty="0" smtClean="0"/>
              <a:t>Sample analysis </a:t>
            </a:r>
          </a:p>
          <a:p>
            <a:r>
              <a:rPr lang="en-US" dirty="0" smtClean="0"/>
              <a:t>Data acquisition</a:t>
            </a:r>
          </a:p>
          <a:p>
            <a:r>
              <a:rPr lang="en-US" dirty="0" smtClean="0"/>
              <a:t>Data </a:t>
            </a:r>
            <a:r>
              <a:rPr lang="en-US" dirty="0"/>
              <a:t>analysis</a:t>
            </a:r>
            <a:endParaRPr lang="en-US" dirty="0" smtClean="0"/>
          </a:p>
          <a:p>
            <a:r>
              <a:rPr lang="en-US" dirty="0" smtClean="0"/>
              <a:t>Clinical reporting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35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ou research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6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04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9" y="188017"/>
            <a:ext cx="3561908" cy="290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2" y="3514039"/>
            <a:ext cx="3848926" cy="293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55" y="92320"/>
            <a:ext cx="4013604" cy="316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25" y="3205843"/>
            <a:ext cx="3657600" cy="36521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52800" y="3886200"/>
            <a:ext cx="144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fix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9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44243" y="65586"/>
            <a:ext cx="8699352" cy="6340593"/>
            <a:chOff x="344243" y="65586"/>
            <a:chExt cx="8699352" cy="6340593"/>
          </a:xfrm>
        </p:grpSpPr>
        <p:sp>
          <p:nvSpPr>
            <p:cNvPr id="2" name="Can 1"/>
            <p:cNvSpPr/>
            <p:nvPr/>
          </p:nvSpPr>
          <p:spPr>
            <a:xfrm>
              <a:off x="398033" y="2936842"/>
              <a:ext cx="1936376" cy="190410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Raw </a:t>
              </a:r>
              <a:r>
                <a:rPr lang="en-US" sz="2800" b="1" dirty="0" err="1" smtClean="0">
                  <a:solidFill>
                    <a:schemeClr val="tx1"/>
                  </a:solidFill>
                </a:rPr>
                <a:t>dataDB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http://botanika.biologija.org/exp/imaging/exp-mikroskop_e1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43" y="301500"/>
              <a:ext cx="2168076" cy="180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Down Arrow 2"/>
            <p:cNvSpPr/>
            <p:nvPr/>
          </p:nvSpPr>
          <p:spPr>
            <a:xfrm>
              <a:off x="1118792" y="2110294"/>
              <a:ext cx="516370" cy="783515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334409" y="3711391"/>
              <a:ext cx="1161826" cy="451821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rved Up Arrow 6"/>
            <p:cNvSpPr/>
            <p:nvPr/>
          </p:nvSpPr>
          <p:spPr>
            <a:xfrm flipH="1">
              <a:off x="1031489" y="4959275"/>
              <a:ext cx="3767665" cy="1065008"/>
            </a:xfrm>
            <a:prstGeom prst="curvedUp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052" name="Picture 4" descr="http://www.whatthetech.com/blog/wp-content/uploads/2010/08/low-energy-desktop-comput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2767" y="65586"/>
              <a:ext cx="3040828" cy="2280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encrypted-tbn2.gstatic.com/images?q=tbn:ANd9GcTL1vyvDK-khOKgJPbNXXTjZPJ0QWOGj8NS5Ek1ahIgw1Dvg2e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740" y="4577379"/>
              <a:ext cx="249555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3539267" y="3030235"/>
              <a:ext cx="2431227" cy="1857149"/>
              <a:chOff x="1645920" y="1602889"/>
              <a:chExt cx="2431227" cy="1857149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5920" y="1602889"/>
                <a:ext cx="1721222" cy="1460967"/>
              </a:xfrm>
              <a:prstGeom prst="rect">
                <a:avLst/>
              </a:prstGeom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7137" y="2108498"/>
                <a:ext cx="1420010" cy="135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Striped Right Arrow 7"/>
            <p:cNvSpPr/>
            <p:nvPr/>
          </p:nvSpPr>
          <p:spPr>
            <a:xfrm rot="-1920000">
              <a:off x="5009088" y="2458269"/>
              <a:ext cx="1345915" cy="491530"/>
            </a:xfrm>
            <a:prstGeom prst="striped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triped Right Arrow 14"/>
            <p:cNvSpPr/>
            <p:nvPr/>
          </p:nvSpPr>
          <p:spPr>
            <a:xfrm rot="1740000">
              <a:off x="5753232" y="4630506"/>
              <a:ext cx="742533" cy="485702"/>
            </a:xfrm>
            <a:prstGeom prst="striped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90055" y="5491779"/>
            <a:ext cx="17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Feedback system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90055" y="6146507"/>
            <a:ext cx="202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42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062" y="989700"/>
            <a:ext cx="6863385" cy="4970036"/>
            <a:chOff x="1645920" y="1602889"/>
            <a:chExt cx="2431227" cy="185714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920" y="1602889"/>
              <a:ext cx="1721222" cy="1460967"/>
            </a:xfrm>
            <a:prstGeom prst="rect">
              <a:avLst/>
            </a:prstGeom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137" y="2108498"/>
              <a:ext cx="1420010" cy="1351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55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942"/>
            <a:ext cx="4572497" cy="45656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03" y="2024006"/>
            <a:ext cx="4572497" cy="45656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well fit mixture of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816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68" y="1024695"/>
            <a:ext cx="5841999" cy="583330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389077" y="5093677"/>
            <a:ext cx="762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267" y="8467"/>
            <a:ext cx="8229600" cy="1143000"/>
          </a:xfrm>
        </p:spPr>
        <p:txBody>
          <a:bodyPr/>
          <a:lstStyle/>
          <a:p>
            <a:r>
              <a:rPr lang="en-US" dirty="0" smtClean="0"/>
              <a:t>This is what we are dealing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9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in the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Mixture of three cell populations</a:t>
            </a:r>
          </a:p>
          <a:p>
            <a:pPr lvl="1"/>
            <a:r>
              <a:rPr lang="en-US" dirty="0" smtClean="0"/>
              <a:t>Normal cell population (diploid)</a:t>
            </a:r>
          </a:p>
          <a:p>
            <a:pPr lvl="1"/>
            <a:r>
              <a:rPr lang="en-US" dirty="0" smtClean="0"/>
              <a:t>Mitotic cell population (4n)</a:t>
            </a:r>
          </a:p>
          <a:p>
            <a:pPr lvl="1"/>
            <a:r>
              <a:rPr lang="en-US" dirty="0" smtClean="0"/>
              <a:t>Carcinoma (aneuploidy cell)</a:t>
            </a:r>
          </a:p>
          <a:p>
            <a:r>
              <a:rPr lang="en-US" dirty="0" smtClean="0"/>
              <a:t>Two non-informative cell populations take the main density</a:t>
            </a:r>
          </a:p>
          <a:p>
            <a:r>
              <a:rPr lang="en-US" dirty="0" smtClean="0"/>
              <a:t>Signal is largely washed out/saturated</a:t>
            </a:r>
          </a:p>
          <a:p>
            <a:r>
              <a:rPr lang="en-US" dirty="0" smtClean="0"/>
              <a:t>Extreme challenge with “OLK” samples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5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1300</Words>
  <Application>Microsoft Office PowerPoint</Application>
  <PresentationFormat>On-screen Show (4:3)</PresentationFormat>
  <Paragraphs>671</Paragraphs>
  <Slides>41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Early Detection of Malignant and Pre-malignant</vt:lpstr>
      <vt:lpstr>Outline</vt:lpstr>
      <vt:lpstr>PowerPoint Presentation</vt:lpstr>
      <vt:lpstr>PowerPoint Presentation</vt:lpstr>
      <vt:lpstr>A well fit mixture of distributions</vt:lpstr>
      <vt:lpstr>PowerPoint Presentation</vt:lpstr>
      <vt:lpstr>PowerPoint Presentation</vt:lpstr>
      <vt:lpstr>This is what we are dealing with</vt:lpstr>
      <vt:lpstr>Challenge in the data analysis</vt:lpstr>
      <vt:lpstr>PowerPoint Presentation</vt:lpstr>
      <vt:lpstr>PowerPoint Presentation</vt:lpstr>
      <vt:lpstr>PowerPoint Presentation</vt:lpstr>
      <vt:lpstr>Expert Guided Data Cleaning and Reconstruction (ExGCRn) </vt:lpstr>
      <vt:lpstr>Expert Guided Data Cleaning and Reconstruction (ExGCRn) –cont.</vt:lpstr>
      <vt:lpstr>Expert Guided Data Cleaning and Reconstruction (ExGCRn) –cont.</vt:lpstr>
      <vt:lpstr>Kernel density estimation</vt:lpstr>
      <vt:lpstr>Alleviate the impact from the “normal” cell population</vt:lpstr>
      <vt:lpstr>The left-most population</vt:lpstr>
      <vt:lpstr>PowerPoint Presentation</vt:lpstr>
      <vt:lpstr>Predicting the clinical outcome</vt:lpstr>
      <vt:lpstr>Random forest</vt:lpstr>
      <vt:lpstr>SVM – maximize the margin</vt:lpstr>
      <vt:lpstr>Sensitivity</vt:lpstr>
      <vt:lpstr>Specificity</vt:lpstr>
      <vt:lpstr>Prediction on OSCC</vt:lpstr>
      <vt:lpstr>Prediction on normal</vt:lpstr>
      <vt:lpstr>Prediction on OLK</vt:lpstr>
      <vt:lpstr>Summary statistics</vt:lpstr>
      <vt:lpstr>PowerPoint Presentation</vt:lpstr>
      <vt:lpstr>Two prediction model fitting</vt:lpstr>
      <vt:lpstr>Prediction on OLK</vt:lpstr>
      <vt:lpstr>Challenge in OLK prediction</vt:lpstr>
      <vt:lpstr>On-going effort</vt:lpstr>
      <vt:lpstr>Conclusion</vt:lpstr>
      <vt:lpstr>Future plan – tier 1</vt:lpstr>
      <vt:lpstr>Future plan – tier 2</vt:lpstr>
      <vt:lpstr>Future plan – tier 3</vt:lpstr>
      <vt:lpstr>Future plan – tier 4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sysprep</dc:creator>
  <cp:lastModifiedBy>sysprep</cp:lastModifiedBy>
  <cp:revision>124</cp:revision>
  <dcterms:created xsi:type="dcterms:W3CDTF">2014-03-05T19:53:22Z</dcterms:created>
  <dcterms:modified xsi:type="dcterms:W3CDTF">2014-05-09T21:40:45Z</dcterms:modified>
</cp:coreProperties>
</file>