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6" r:id="rId2"/>
    <p:sldId id="256" r:id="rId3"/>
    <p:sldId id="257" r:id="rId4"/>
    <p:sldId id="372" r:id="rId5"/>
    <p:sldId id="359" r:id="rId6"/>
    <p:sldId id="377" r:id="rId7"/>
    <p:sldId id="276" r:id="rId8"/>
    <p:sldId id="375" r:id="rId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5984" autoAdjust="0"/>
  </p:normalViewPr>
  <p:slideViewPr>
    <p:cSldViewPr snapToGrid="0">
      <p:cViewPr varScale="1">
        <p:scale>
          <a:sx n="88" d="100"/>
          <a:sy n="88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88818DE-4E7E-48A1-B9EF-606F60696C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EC323213-C3F1-418E-AD64-2FE783B6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1. Overall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</a:t>
            </a:r>
            <a:r>
              <a:rPr lang="en-US" dirty="0"/>
              <a:t>. Testing the biological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2871"/>
            <a:r>
              <a:rPr lang="en-US" b="1" dirty="0"/>
              <a:t>Figure 3. </a:t>
            </a:r>
            <a:r>
              <a:rPr lang="en-US" dirty="0"/>
              <a:t>A screenshot of the Signature Analysis R Shiny application. It has four tab and the last tab shows the instruction of how to use this application. Two QR codes are for code repository on GitHub and a docker image.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4A </a:t>
            </a:r>
            <a:r>
              <a:rPr lang="en-US" dirty="0"/>
              <a:t>A two-fold bootstrap strategies. On the left hand, we coin the name “elimination without replacement”; whereas the one on the right, “elimination with replacement”.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4B. </a:t>
            </a:r>
            <a:r>
              <a:rPr lang="en-US" dirty="0"/>
              <a:t>Based on the two-fold bootstrap strategies, an index value is calculated to infer the impact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340C-5DD8-4112-81C5-160DACDFF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 1. Validating the results from M-Plus with newly developed R-program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F05F-64FF-45B6-B4A8-55BB17EC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2407-B91E-4552-A847-7FA909E31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2B4E-377F-4DB6-91BE-6EC1B45E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786C-1AA3-4347-8C7F-BE757B39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E8FE-EF4B-484B-B854-B6E4F6C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BEBD-58FC-4416-BEE9-DB5C579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91295-055F-481C-A4C6-8D2776E3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C4D4-3412-4BC0-82C5-9575FAC2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2A31-0EAE-48CF-8BAF-7F1A25E7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7CD7-3CC6-4692-95C4-972C4B02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C6716-481D-4F3E-A71B-331CBD5B2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C88F-1F1D-407F-A89B-8F3FFD132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C3AC-D936-436D-9633-00D9E18B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E460-F7A2-4891-AB4C-46686FFB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7759-5BBA-470B-9EB8-EB2738EE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0B42-982B-4ED4-BC4C-21BB19B0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CF40-7AF7-4DE9-B1FC-8DC5A1C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7F60-5D72-4C01-9EC8-5F9FFA1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A527-C7A2-478A-A9E8-5A23CCD0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86E9-4A11-4524-9C92-3185D4A0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0C8-0CD8-44F5-85A3-0928FA4D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96F1-FBDB-4464-879F-828598C2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C10F-5876-4EAF-B0A9-2F51D5AE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8429-1760-456E-89D9-3E7AC83E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D71F-2894-4B52-A6E7-04B4DA5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726-E4AE-4BC3-810B-B8B2AB07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FB53-70BA-49D4-A369-969AFC0C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02C3-88B7-4D9F-A904-D86A839D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9CBC-0093-42EC-86D5-DD020BAC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F76-E522-4F97-8C60-22585B4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0B34-297D-49DC-AF3E-05C633D9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3DCC-6277-46A5-A968-D6E660B0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CFC19-7446-4040-9A72-A44F7665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83B0-9167-4DFD-839C-85BAAC98B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595D-A151-4609-AB5F-EC8C00BE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012F5-16A4-49A3-BD89-5310899A0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46C2-E5E5-4E98-8997-FDDAE37E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9508-6678-474C-BC3B-FE30BA31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85DCB-F47A-4B7F-B1B0-FCB216F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792A-2918-4272-8B7B-1D880B2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9CD7D-9C63-4177-8813-7496D98C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92A1F-E822-408E-A36C-E19B2C7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B5908-9A81-43D3-AD80-B0986B4D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BE357-7AB7-4318-807A-0F88BBF2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7C541-1EFA-4E5E-8F54-F259CF9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B67C7-95A7-4BEB-AC09-E858A01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05A9-8F8D-42A4-8112-4A35F7AA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BECB-1CA8-48E7-982A-4103821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25AE-FE65-44C0-A819-FD094179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AA0F-01AD-4714-9E31-106BBCDF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5658-0374-4316-99B0-AB393418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55E4B-93E6-4FCB-8A42-672E5559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E00C-7E8B-4CD3-95C6-E94852E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5229-93CD-4A06-A8F8-C88D75FF6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31F6-F247-45D8-A504-BC5332C2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759E-C207-4D73-895F-AC802A2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EB5E4-0191-44F2-ACDB-54920A1A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4504-3830-499C-BFE9-A81D4A62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7ABDD-E676-422C-9F06-34356EF4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8B-39D4-4BCA-BF81-EE4B9650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CC1E-E80D-4F22-A985-63ECA14AC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2A61-2A21-4CA7-9F27-FADDE7D04C0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E152-E2EB-4C36-9C69-2E48A5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48DC-43C2-44D9-8B07-E70511800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AD22-56F3-4CCE-A00E-99E7B75E5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delgene.niehs.nih.gov/ibsip2019/Signature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0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4CBC5C-C92F-4B90-B580-9F56F25B0C4E}"/>
              </a:ext>
            </a:extLst>
          </p:cNvPr>
          <p:cNvGrpSpPr/>
          <p:nvPr/>
        </p:nvGrpSpPr>
        <p:grpSpPr>
          <a:xfrm>
            <a:off x="3443164" y="3110312"/>
            <a:ext cx="5095282" cy="3606255"/>
            <a:chOff x="205090" y="1722325"/>
            <a:chExt cx="5714999" cy="42811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32764D-6429-49BB-97F6-7C7EAC666879}"/>
                </a:ext>
              </a:extLst>
            </p:cNvPr>
            <p:cNvGrpSpPr/>
            <p:nvPr/>
          </p:nvGrpSpPr>
          <p:grpSpPr>
            <a:xfrm>
              <a:off x="205090" y="1722325"/>
              <a:ext cx="5714999" cy="4281194"/>
              <a:chOff x="205090" y="1722325"/>
              <a:chExt cx="5714999" cy="42811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49880CC-CB6C-41D2-A1D2-267E61A64161}"/>
                  </a:ext>
                </a:extLst>
              </p:cNvPr>
              <p:cNvGrpSpPr/>
              <p:nvPr/>
            </p:nvGrpSpPr>
            <p:grpSpPr>
              <a:xfrm>
                <a:off x="205090" y="2369771"/>
                <a:ext cx="5714999" cy="3633748"/>
                <a:chOff x="712222" y="2914113"/>
                <a:chExt cx="6359128" cy="363374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FF5E420-27CE-4205-AAF9-6D2F53ADCED1}"/>
                    </a:ext>
                  </a:extLst>
                </p:cNvPr>
                <p:cNvGrpSpPr/>
                <p:nvPr/>
              </p:nvGrpSpPr>
              <p:grpSpPr>
                <a:xfrm>
                  <a:off x="712222" y="2914113"/>
                  <a:ext cx="6359128" cy="3633748"/>
                  <a:chOff x="712222" y="2914113"/>
                  <a:chExt cx="6359128" cy="3633748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B1BAECE-A5FC-43D3-9AA5-36109ABA9337}"/>
                      </a:ext>
                    </a:extLst>
                  </p:cNvPr>
                  <p:cNvGrpSpPr/>
                  <p:nvPr/>
                </p:nvGrpSpPr>
                <p:grpSpPr>
                  <a:xfrm>
                    <a:off x="1184988" y="2914113"/>
                    <a:ext cx="5886362" cy="3633748"/>
                    <a:chOff x="3019403" y="3128602"/>
                    <a:chExt cx="5886362" cy="363374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D4E50315-682B-4D9C-9BBE-2498F71AF7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19403" y="3128602"/>
                      <a:ext cx="4722745" cy="3633748"/>
                      <a:chOff x="3166516" y="2786699"/>
                      <a:chExt cx="4722745" cy="3633748"/>
                    </a:xfrm>
                  </p:grpSpPr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B4084633-594D-4089-BB78-453522CAD446}"/>
                          </a:ext>
                        </a:extLst>
                      </p:cNvPr>
                      <p:cNvCxnSpPr>
                        <a:cxnSpLocks/>
                        <a:stCxn id="28" idx="2"/>
                        <a:endCxn id="29" idx="0"/>
                      </p:cNvCxnSpPr>
                      <p:nvPr/>
                    </p:nvCxnSpPr>
                    <p:spPr>
                      <a:xfrm>
                        <a:off x="3843413" y="3386769"/>
                        <a:ext cx="1887901" cy="1835061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B66EBF6A-8EFA-47F9-A7EC-6D17D1236B3F}"/>
                          </a:ext>
                        </a:extLst>
                      </p:cNvPr>
                      <p:cNvCxnSpPr>
                        <a:cxnSpLocks/>
                        <a:stCxn id="27" idx="2"/>
                        <a:endCxn id="29" idx="0"/>
                      </p:cNvCxnSpPr>
                      <p:nvPr/>
                    </p:nvCxnSpPr>
                    <p:spPr>
                      <a:xfrm flipH="1">
                        <a:off x="5731314" y="3386768"/>
                        <a:ext cx="1484223" cy="1835062"/>
                      </a:xfrm>
                      <a:prstGeom prst="straightConnector1">
                        <a:avLst/>
                      </a:prstGeom>
                      <a:ln w="571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1C09AB40-DBCB-4169-9E04-B101391538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91543" y="4002514"/>
                        <a:ext cx="1174120" cy="6000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l-GR" sz="3200" dirty="0"/>
                          <a:t>γ</a:t>
                        </a:r>
                        <a:r>
                          <a:rPr lang="en-US" sz="3200" baseline="-25000" dirty="0"/>
                          <a:t>21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3CE603F5-83C2-44A5-9B9E-32B06DC1EE7D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7265205" y="5835672"/>
                        <a:ext cx="62405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l-GR" sz="3200" dirty="0"/>
                          <a:t>ξ</a:t>
                        </a:r>
                        <a:r>
                          <a:rPr lang="en-US" sz="3200" baseline="-25000" dirty="0"/>
                          <a:t>2</a:t>
                        </a: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3EFFAD69-8CFC-4B84-89D0-FC854CE6A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5817" y="2786699"/>
                        <a:ext cx="1239437" cy="60006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PGR</a:t>
                        </a:r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E61FA1CE-54E3-46CB-9889-BCCF7C445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6516" y="2786700"/>
                        <a:ext cx="1353794" cy="60006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GATA2</a:t>
                        </a:r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F659674E-6D2D-423A-BDF6-DC51BC3AB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6810" y="5221830"/>
                        <a:ext cx="1729008" cy="55127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</a:rPr>
                          <a:t>[SOX17]</a:t>
                        </a:r>
                      </a:p>
                    </p:txBody>
                  </p: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86446646-2C27-4AF1-94D4-B4829BEB6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240334" y="5835671"/>
                        <a:ext cx="1024871" cy="2367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1C19FE18-AA0D-43DA-BF75-1AA32E192A05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8260365" y="3866064"/>
                      <a:ext cx="64540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3200" dirty="0"/>
                        <a:t>ξ</a:t>
                      </a:r>
                      <a:r>
                        <a:rPr lang="en-US" sz="3200" baseline="-25000" dirty="0"/>
                        <a:t>1</a:t>
                      </a:r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DBA09D6F-FED1-48A5-BFE8-82E4717F1119}"/>
                        </a:ext>
                      </a:extLst>
                    </p:cNvPr>
                    <p:cNvCxnSpPr>
                      <a:cxnSpLocks/>
                      <a:stCxn id="21" idx="3"/>
                    </p:cNvCxnSpPr>
                    <p:nvPr/>
                  </p:nvCxnSpPr>
                  <p:spPr>
                    <a:xfrm flipH="1" flipV="1">
                      <a:off x="7636309" y="3728672"/>
                      <a:ext cx="624056" cy="42978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7E6D875-340F-40D3-AD73-65B8E08C450A}"/>
                      </a:ext>
                    </a:extLst>
                  </p:cNvPr>
                  <p:cNvSpPr txBox="1"/>
                  <p:nvPr/>
                </p:nvSpPr>
                <p:spPr>
                  <a:xfrm>
                    <a:off x="712222" y="3045193"/>
                    <a:ext cx="389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X</a:t>
                    </a:r>
                    <a:r>
                      <a:rPr lang="en-US" b="1" baseline="-25000" dirty="0"/>
                      <a:t>1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AA1ACD-C0CA-456E-9696-7EAABA22C728}"/>
                    </a:ext>
                  </a:extLst>
                </p:cNvPr>
                <p:cNvSpPr txBox="1"/>
                <p:nvPr/>
              </p:nvSpPr>
              <p:spPr>
                <a:xfrm>
                  <a:off x="5890213" y="303712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  <a:r>
                    <a:rPr lang="en-US" b="1" baseline="-25000" dirty="0"/>
                    <a:t>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71EF96-5648-42C7-BC45-220F527C0F44}"/>
                    </a:ext>
                  </a:extLst>
                </p:cNvPr>
                <p:cNvSpPr txBox="1"/>
                <p:nvPr/>
              </p:nvSpPr>
              <p:spPr>
                <a:xfrm>
                  <a:off x="2434010" y="5531184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  <a:r>
                    <a:rPr lang="en-US" b="1" baseline="-25000" dirty="0"/>
                    <a:t>2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77810FB-14C8-4105-89AE-537E5D726ACD}"/>
                  </a:ext>
                </a:extLst>
              </p:cNvPr>
              <p:cNvSpPr/>
              <p:nvPr/>
            </p:nvSpPr>
            <p:spPr>
              <a:xfrm>
                <a:off x="1065815" y="1722325"/>
                <a:ext cx="3337574" cy="1848894"/>
              </a:xfrm>
              <a:prstGeom prst="arc">
                <a:avLst>
                  <a:gd name="adj1" fmla="val 11504974"/>
                  <a:gd name="adj2" fmla="val 20878032"/>
                </a:avLst>
              </a:prstGeom>
              <a:ln w="38100" cmpd="thickThin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61D55-BEE7-472F-ACB0-475B1C08D093}"/>
                </a:ext>
              </a:extLst>
            </p:cNvPr>
            <p:cNvSpPr txBox="1"/>
            <p:nvPr/>
          </p:nvSpPr>
          <p:spPr>
            <a:xfrm>
              <a:off x="3689076" y="3533227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dirty="0"/>
                <a:t>γ</a:t>
              </a:r>
              <a:r>
                <a:rPr lang="en-US" sz="3200" baseline="-25000" dirty="0"/>
                <a:t>11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0656F5-6D85-4C1B-8228-F1E0E05B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79" y="141433"/>
            <a:ext cx="1353807" cy="2247667"/>
          </a:xfrm>
          <a:prstGeom prst="rect">
            <a:avLst/>
          </a:prstGeom>
        </p:spPr>
      </p:pic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7C7F19DA-920B-4671-9717-F6E2FED95D0F}"/>
              </a:ext>
            </a:extLst>
          </p:cNvPr>
          <p:cNvSpPr/>
          <p:nvPr/>
        </p:nvSpPr>
        <p:spPr>
          <a:xfrm>
            <a:off x="4598079" y="881398"/>
            <a:ext cx="2051278" cy="414839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B0D1D3-9AAC-4C34-B817-F538CEC02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461" y="250042"/>
            <a:ext cx="1603706" cy="167636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E643C11-04F2-4491-BD9C-7220F4A0E68E}"/>
              </a:ext>
            </a:extLst>
          </p:cNvPr>
          <p:cNvSpPr txBox="1"/>
          <p:nvPr/>
        </p:nvSpPr>
        <p:spPr>
          <a:xfrm>
            <a:off x="4725175" y="588943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Eliminate target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7B9D69-ADED-4109-A77D-F4F8C7D0A39F}"/>
              </a:ext>
            </a:extLst>
          </p:cNvPr>
          <p:cNvSpPr txBox="1"/>
          <p:nvPr/>
        </p:nvSpPr>
        <p:spPr>
          <a:xfrm>
            <a:off x="5256630" y="1179419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BAA6589A-E878-4BF8-A1EE-0D352A09314E}"/>
              </a:ext>
            </a:extLst>
          </p:cNvPr>
          <p:cNvSpPr/>
          <p:nvPr/>
        </p:nvSpPr>
        <p:spPr>
          <a:xfrm rot="3300000">
            <a:off x="6062964" y="1446490"/>
            <a:ext cx="722253" cy="3530389"/>
          </a:xfrm>
          <a:prstGeom prst="curvedLeftArrow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3F0BC-9CF9-4AB2-A714-3A1FA198DBA8}"/>
              </a:ext>
            </a:extLst>
          </p:cNvPr>
          <p:cNvSpPr txBox="1"/>
          <p:nvPr/>
        </p:nvSpPr>
        <p:spPr>
          <a:xfrm>
            <a:off x="5948545" y="269561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Re-calculate      GATA2 activity</a:t>
            </a:r>
          </a:p>
        </p:txBody>
      </p:sp>
    </p:spTree>
    <p:extLst>
      <p:ext uri="{BB962C8B-B14F-4D97-AF65-F5344CB8AC3E}">
        <p14:creationId xmlns:p14="http://schemas.microsoft.com/office/powerpoint/2010/main" val="16252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83E008-A3D3-4C55-B564-32C077323EE9}"/>
              </a:ext>
            </a:extLst>
          </p:cNvPr>
          <p:cNvGrpSpPr/>
          <p:nvPr/>
        </p:nvGrpSpPr>
        <p:grpSpPr>
          <a:xfrm>
            <a:off x="120579" y="99431"/>
            <a:ext cx="11895737" cy="6764401"/>
            <a:chOff x="120579" y="99431"/>
            <a:chExt cx="11895737" cy="67644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126CA4-CA11-4CC8-9B8A-C60762EDBF68}"/>
                </a:ext>
              </a:extLst>
            </p:cNvPr>
            <p:cNvGrpSpPr/>
            <p:nvPr/>
          </p:nvGrpSpPr>
          <p:grpSpPr>
            <a:xfrm>
              <a:off x="120579" y="99431"/>
              <a:ext cx="11895737" cy="6178180"/>
              <a:chOff x="0" y="240103"/>
              <a:chExt cx="11895737" cy="6178180"/>
            </a:xfrm>
          </p:grpSpPr>
          <p:pic>
            <p:nvPicPr>
              <p:cNvPr id="2" name="Content Placeholder 4">
                <a:extLst>
                  <a:ext uri="{FF2B5EF4-FFF2-40B4-BE49-F238E27FC236}">
                    <a16:creationId xmlns:a16="http://schemas.microsoft.com/office/drawing/2014/main" id="{834D822B-0649-4433-BFB5-1938452AB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033" y="257828"/>
                <a:ext cx="5052704" cy="616045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CF71AE-0B30-4A42-B1BC-CFD1AB721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40103"/>
                <a:ext cx="6873887" cy="617818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8F9269-D18D-4105-B881-3CA37C949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" t="8000" r="7253" b="8000"/>
            <a:stretch/>
          </p:blipFill>
          <p:spPr>
            <a:xfrm>
              <a:off x="2133154" y="5627077"/>
              <a:ext cx="1236756" cy="12367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14880D-9181-4EE9-9842-1ADBFF44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9862" y="5645463"/>
              <a:ext cx="1212636" cy="120248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9F02B-6C69-4BCD-92D5-020BE03D0515}"/>
                </a:ext>
              </a:extLst>
            </p:cNvPr>
            <p:cNvSpPr txBox="1"/>
            <p:nvPr/>
          </p:nvSpPr>
          <p:spPr>
            <a:xfrm>
              <a:off x="4917308" y="6278709"/>
              <a:ext cx="6340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itchFamily="34" charset="0"/>
                  <a:hlinkClick r:id="rId7"/>
                </a:rPr>
                <a:t>https://edelgene.niehs.nih.gov/ibsip2019/SignatureAnalysis/</a:t>
              </a:r>
              <a:r>
                <a:rPr lang="en-US" dirty="0">
                  <a:latin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9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ABE842F-AFBA-40DC-A6DD-1A23417C93C8}"/>
              </a:ext>
            </a:extLst>
          </p:cNvPr>
          <p:cNvGrpSpPr/>
          <p:nvPr/>
        </p:nvGrpSpPr>
        <p:grpSpPr>
          <a:xfrm>
            <a:off x="0" y="9868"/>
            <a:ext cx="12077035" cy="6885868"/>
            <a:chOff x="0" y="9868"/>
            <a:chExt cx="12077035" cy="688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EA586-C452-473D-A642-D1061DC71D02}"/>
                </a:ext>
              </a:extLst>
            </p:cNvPr>
            <p:cNvSpPr/>
            <p:nvPr/>
          </p:nvSpPr>
          <p:spPr>
            <a:xfrm flipH="1">
              <a:off x="1671635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E18FD-B1AC-4C9A-A208-22F29730D3EA}"/>
                </a:ext>
              </a:extLst>
            </p:cNvPr>
            <p:cNvSpPr/>
            <p:nvPr/>
          </p:nvSpPr>
          <p:spPr>
            <a:xfrm>
              <a:off x="4592618" y="1744525"/>
              <a:ext cx="1314532" cy="85897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 downstream target gene list (N)</a:t>
              </a:r>
            </a:p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D11C8-ADE7-4FC1-B31C-A9A45ADB85B6}"/>
                </a:ext>
              </a:extLst>
            </p:cNvPr>
            <p:cNvSpPr/>
            <p:nvPr/>
          </p:nvSpPr>
          <p:spPr>
            <a:xfrm flipH="1">
              <a:off x="6755801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34471C-AD8C-47F3-BEAD-E81E488421BA}"/>
                </a:ext>
              </a:extLst>
            </p:cNvPr>
            <p:cNvSpPr/>
            <p:nvPr/>
          </p:nvSpPr>
          <p:spPr>
            <a:xfrm flipH="1">
              <a:off x="1671634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B9557D-4041-45C6-AC74-D35F7FD0514A}"/>
                </a:ext>
              </a:extLst>
            </p:cNvPr>
            <p:cNvSpPr/>
            <p:nvPr/>
          </p:nvSpPr>
          <p:spPr>
            <a:xfrm>
              <a:off x="2581834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852CFF5F-CB32-4984-AEB1-902D303CD074}"/>
                </a:ext>
              </a:extLst>
            </p:cNvPr>
            <p:cNvSpPr/>
            <p:nvPr/>
          </p:nvSpPr>
          <p:spPr>
            <a:xfrm>
              <a:off x="3711386" y="763344"/>
              <a:ext cx="1118795" cy="2797429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EC6A34-2534-46EA-96BF-9295B207C440}"/>
                </a:ext>
              </a:extLst>
            </p:cNvPr>
            <p:cNvSpPr/>
            <p:nvPr/>
          </p:nvSpPr>
          <p:spPr>
            <a:xfrm flipH="1">
              <a:off x="6755801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C4FCCD-936F-46BA-B929-79CAA267F4A7}"/>
                </a:ext>
              </a:extLst>
            </p:cNvPr>
            <p:cNvSpPr/>
            <p:nvPr/>
          </p:nvSpPr>
          <p:spPr>
            <a:xfrm>
              <a:off x="7666001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1284F75-38AD-4ECB-9BED-69BB5B56C00E}"/>
                </a:ext>
              </a:extLst>
            </p:cNvPr>
            <p:cNvSpPr/>
            <p:nvPr/>
          </p:nvSpPr>
          <p:spPr>
            <a:xfrm>
              <a:off x="2339786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45085D-A8D0-4013-ACCE-8AB78918AD5C}"/>
                </a:ext>
              </a:extLst>
            </p:cNvPr>
            <p:cNvSpPr/>
            <p:nvPr/>
          </p:nvSpPr>
          <p:spPr>
            <a:xfrm>
              <a:off x="7528250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FB460E-699F-46F7-8A35-C654D29A2834}"/>
                </a:ext>
              </a:extLst>
            </p:cNvPr>
            <p:cNvSpPr txBox="1"/>
            <p:nvPr/>
          </p:nvSpPr>
          <p:spPr>
            <a:xfrm>
              <a:off x="1401419" y="1733795"/>
              <a:ext cx="25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exclude N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1359B-1AF1-4B33-9CA9-4923CDEB6A8D}"/>
                </a:ext>
              </a:extLst>
            </p:cNvPr>
            <p:cNvSpPr txBox="1"/>
            <p:nvPr/>
          </p:nvSpPr>
          <p:spPr>
            <a:xfrm>
              <a:off x="6337174" y="1733795"/>
              <a:ext cx="3350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Exclude downstream target genes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75F182EC-91D0-488E-A53B-07B8BF40A96E}"/>
                </a:ext>
              </a:extLst>
            </p:cNvPr>
            <p:cNvSpPr/>
            <p:nvPr/>
          </p:nvSpPr>
          <p:spPr>
            <a:xfrm>
              <a:off x="5661832" y="700577"/>
              <a:ext cx="1093967" cy="3022899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2064A2-3AE4-4A86-8277-341817F3BEE5}"/>
                </a:ext>
              </a:extLst>
            </p:cNvPr>
            <p:cNvGrpSpPr/>
            <p:nvPr/>
          </p:nvGrpSpPr>
          <p:grpSpPr>
            <a:xfrm>
              <a:off x="1674286" y="4916476"/>
              <a:ext cx="2697663" cy="1979260"/>
              <a:chOff x="629968" y="1722325"/>
              <a:chExt cx="5154533" cy="44994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CA78C6-66A1-46F0-8918-9179D7E795E8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5154533" cy="4499464"/>
                <a:chOff x="629968" y="1722325"/>
                <a:chExt cx="5154533" cy="449946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87669C-29F5-4A1B-AD4F-7680D8B1F5DC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5154533" cy="3852018"/>
                  <a:chOff x="3019403" y="3128602"/>
                  <a:chExt cx="5735492" cy="385201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922C31-3C9F-4304-8F8C-348D29E545E3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852018"/>
                    <a:chOff x="3166516" y="2786699"/>
                    <a:chExt cx="4668738" cy="3852018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C0396FA1-E22C-4734-914A-69C789F95A53}"/>
                        </a:ext>
                      </a:extLst>
                    </p:cNvPr>
                    <p:cNvCxnSpPr>
                      <a:cxnSpLocks/>
                      <a:stCxn id="36" idx="2"/>
                      <a:endCxn id="37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FF58DD-FA43-4B8C-9B37-9ADBC9C720CD}"/>
                        </a:ext>
                      </a:extLst>
                    </p:cNvPr>
                    <p:cNvCxnSpPr>
                      <a:cxnSpLocks/>
                      <a:stCxn id="35" idx="2"/>
                      <a:endCxn id="37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4DED558-D529-4293-BEBD-4C484186FD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1543" y="4002514"/>
                      <a:ext cx="1174119" cy="7205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871BD1A-9838-4CDA-8E36-B9A29770DFB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3686" y="6009013"/>
                      <a:ext cx="624056" cy="6297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r>
                        <a:rPr lang="en-US" sz="1200" baseline="-25000" dirty="0"/>
                        <a:t>2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2336F08-34A8-4DB2-907B-167512FE5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5B0B2874-F6E8-4C11-B633-EFD12F03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9735836-801A-4428-914A-FBD9AFD2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8C380E1C-A58D-434E-A97C-0524C79FA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A7D31-B7FC-4F42-8ACD-8338DFB4A6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09495" y="4455004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C126BB57-515B-4C64-AB4E-3DACBFC52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567693" y="3728682"/>
                    <a:ext cx="514930" cy="8159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BB7E2FE7-26D9-4843-B34F-EBEA05651EF0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5644B0-3146-4092-B2A0-8EF7A020EA3F}"/>
                  </a:ext>
                </a:extLst>
              </p:cNvPr>
              <p:cNvSpPr txBox="1"/>
              <p:nvPr/>
            </p:nvSpPr>
            <p:spPr>
              <a:xfrm>
                <a:off x="3689076" y="3533228"/>
                <a:ext cx="670929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F097F657-9AD1-4EB8-966A-FA365376F973}"/>
                </a:ext>
              </a:extLst>
            </p:cNvPr>
            <p:cNvSpPr/>
            <p:nvPr/>
          </p:nvSpPr>
          <p:spPr>
            <a:xfrm>
              <a:off x="1188838" y="3223815"/>
              <a:ext cx="472040" cy="2165766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F9FA-4B7A-4EAA-9F9E-D631614499E9}"/>
                </a:ext>
              </a:extLst>
            </p:cNvPr>
            <p:cNvSpPr txBox="1"/>
            <p:nvPr/>
          </p:nvSpPr>
          <p:spPr>
            <a:xfrm>
              <a:off x="0" y="3768089"/>
              <a:ext cx="13454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Calculate the </a:t>
              </a:r>
            </a:p>
            <a:p>
              <a:r>
                <a:rPr lang="en-US" sz="1600" dirty="0"/>
                <a:t>activity with </a:t>
              </a:r>
            </a:p>
            <a:p>
              <a:r>
                <a:rPr lang="en-US" sz="1600" dirty="0"/>
                <a:t>the Signature </a:t>
              </a:r>
            </a:p>
            <a:p>
              <a:r>
                <a:rPr lang="en-US" sz="1600" dirty="0"/>
                <a:t>Analysis App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7DA77D1A-D1F2-44BC-A432-9EA8AE22DD5D}"/>
                </a:ext>
              </a:extLst>
            </p:cNvPr>
            <p:cNvSpPr/>
            <p:nvPr/>
          </p:nvSpPr>
          <p:spPr>
            <a:xfrm>
              <a:off x="9687515" y="9868"/>
              <a:ext cx="2264231" cy="1506952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All genes except </a:t>
              </a:r>
              <a:r>
                <a:rPr lang="en-US" sz="2000" dirty="0">
                  <a:solidFill>
                    <a:srgbClr val="FF0000"/>
                  </a:solidFill>
                </a:rPr>
                <a:t>GATA2&amp;PGR (list)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+ SOX17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565D0B-F309-4DC7-A6B1-71D05D8E5392}"/>
                </a:ext>
              </a:extLst>
            </p:cNvPr>
            <p:cNvSpPr/>
            <p:nvPr/>
          </p:nvSpPr>
          <p:spPr>
            <a:xfrm>
              <a:off x="10339891" y="2756313"/>
              <a:ext cx="1118795" cy="9350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Random draw (N)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45" name="Arrow: Striped Right 44">
              <a:extLst>
                <a:ext uri="{FF2B5EF4-FFF2-40B4-BE49-F238E27FC236}">
                  <a16:creationId xmlns:a16="http://schemas.microsoft.com/office/drawing/2014/main" id="{70BA4142-82A5-4A34-A1EC-A2BEF65FB366}"/>
                </a:ext>
              </a:extLst>
            </p:cNvPr>
            <p:cNvSpPr/>
            <p:nvPr/>
          </p:nvSpPr>
          <p:spPr>
            <a:xfrm rot="5400000">
              <a:off x="10284026" y="1981477"/>
              <a:ext cx="1201842" cy="32631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0BDDAD8A-6B1E-4A6F-A84C-15317249A21B}"/>
                </a:ext>
              </a:extLst>
            </p:cNvPr>
            <p:cNvSpPr/>
            <p:nvPr/>
          </p:nvSpPr>
          <p:spPr>
            <a:xfrm rot="10800000">
              <a:off x="8806759" y="3045851"/>
              <a:ext cx="1511169" cy="35592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0CB57-AF4A-46D1-9E27-3240CA750907}"/>
                </a:ext>
              </a:extLst>
            </p:cNvPr>
            <p:cNvSpPr txBox="1"/>
            <p:nvPr/>
          </p:nvSpPr>
          <p:spPr>
            <a:xfrm>
              <a:off x="8953270" y="2790831"/>
              <a:ext cx="15670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back to</a:t>
              </a:r>
            </a:p>
            <a:p>
              <a:endParaRPr lang="en-US" dirty="0"/>
            </a:p>
            <a:p>
              <a:r>
                <a:rPr lang="en-US" dirty="0"/>
                <a:t>the shrunk list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354581-A2B4-4FFA-8E43-EE85C2381634}"/>
                </a:ext>
              </a:extLst>
            </p:cNvPr>
            <p:cNvSpPr/>
            <p:nvPr/>
          </p:nvSpPr>
          <p:spPr>
            <a:xfrm flipH="1">
              <a:off x="6805555" y="4546130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Restore back to the original number of genes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104BB105-63D5-42CC-8185-82EB70A593BE}"/>
                </a:ext>
              </a:extLst>
            </p:cNvPr>
            <p:cNvSpPr/>
            <p:nvPr/>
          </p:nvSpPr>
          <p:spPr>
            <a:xfrm>
              <a:off x="7540460" y="3896053"/>
              <a:ext cx="471885" cy="65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05ECBC-C513-496C-8AB8-1699998917BE}"/>
                </a:ext>
              </a:extLst>
            </p:cNvPr>
            <p:cNvGrpSpPr/>
            <p:nvPr/>
          </p:nvGrpSpPr>
          <p:grpSpPr>
            <a:xfrm>
              <a:off x="9379372" y="4783184"/>
              <a:ext cx="2697663" cy="1979260"/>
              <a:chOff x="629968" y="1722325"/>
              <a:chExt cx="5154533" cy="449946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67CD505-12E6-4A9A-A4AF-E523C774F431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5154533" cy="4499464"/>
                <a:chOff x="629968" y="1722325"/>
                <a:chExt cx="5154533" cy="449946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74A0C65-7A01-4F3A-92F6-E24D97F067B4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5154533" cy="3852018"/>
                  <a:chOff x="3019403" y="3128602"/>
                  <a:chExt cx="5735492" cy="385201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F413CE1-C6A5-4004-A584-4BAB0EF63A5B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852018"/>
                    <a:chOff x="3166516" y="2786699"/>
                    <a:chExt cx="4668738" cy="3852018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F65CABE-98C9-4E9F-9502-EE4DFCEC5E7E}"/>
                        </a:ext>
                      </a:extLst>
                    </p:cNvPr>
                    <p:cNvCxnSpPr>
                      <a:cxnSpLocks/>
                      <a:stCxn id="63" idx="2"/>
                      <a:endCxn id="64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A12DC9B-6D95-49D0-8318-A176898F38B2}"/>
                        </a:ext>
                      </a:extLst>
                    </p:cNvPr>
                    <p:cNvCxnSpPr>
                      <a:cxnSpLocks/>
                      <a:stCxn id="62" idx="2"/>
                      <a:endCxn id="64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2BADC82-A3E4-4BE2-BCF0-3350A44EF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1543" y="4002514"/>
                      <a:ext cx="1174119" cy="7205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2C62054-4FE1-43E9-AEE4-7508CA4FF0D8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3686" y="6009013"/>
                      <a:ext cx="624056" cy="6297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200" dirty="0"/>
                        <a:t>ξ</a:t>
                      </a:r>
                      <a:r>
                        <a:rPr lang="en-US" sz="1200" baseline="-25000" dirty="0"/>
                        <a:t>2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8AF1EEC-C0DE-49CE-A924-80EFAC997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8E57BAF-623D-478F-BE51-6E761A596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13B6060E-1873-49DD-92D4-45858C9C9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7888655B-70D4-4C58-8C31-886CBA84D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C5FD954-4AE4-4737-B527-0BFB48ED96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09495" y="4455004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803F0921-5CBE-4118-9FD1-8C674E126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567693" y="3728682"/>
                    <a:ext cx="514930" cy="8159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F806AFE-911C-4A76-BDCD-47ED2B5E6BF4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18778-8D2A-47C0-A907-3F3D4E29069C}"/>
                  </a:ext>
                </a:extLst>
              </p:cNvPr>
              <p:cNvSpPr txBox="1"/>
              <p:nvPr/>
            </p:nvSpPr>
            <p:spPr>
              <a:xfrm>
                <a:off x="3689076" y="3533228"/>
                <a:ext cx="670929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66" name="Arrow: Curved Right 65">
              <a:extLst>
                <a:ext uri="{FF2B5EF4-FFF2-40B4-BE49-F238E27FC236}">
                  <a16:creationId xmlns:a16="http://schemas.microsoft.com/office/drawing/2014/main" id="{8A67D417-EC43-4C80-9116-8FD9A98FE4F9}"/>
                </a:ext>
              </a:extLst>
            </p:cNvPr>
            <p:cNvSpPr/>
            <p:nvPr/>
          </p:nvSpPr>
          <p:spPr>
            <a:xfrm rot="-6600000">
              <a:off x="8383769" y="4924077"/>
              <a:ext cx="653266" cy="2145923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66061A-F4AE-4DFA-A84F-C1844AC46B5D}"/>
                </a:ext>
              </a:extLst>
            </p:cNvPr>
            <p:cNvSpPr txBox="1"/>
            <p:nvPr/>
          </p:nvSpPr>
          <p:spPr>
            <a:xfrm>
              <a:off x="7704487" y="6341538"/>
              <a:ext cx="247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Calculate the activity with the Signature Analysis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3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3BD3AC-D849-44DF-ABCD-DB6CD35F0ADD}"/>
              </a:ext>
            </a:extLst>
          </p:cNvPr>
          <p:cNvGrpSpPr/>
          <p:nvPr/>
        </p:nvGrpSpPr>
        <p:grpSpPr>
          <a:xfrm>
            <a:off x="561602" y="775379"/>
            <a:ext cx="10422134" cy="4206266"/>
            <a:chOff x="561602" y="775379"/>
            <a:chExt cx="10422134" cy="420626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2E04FA0-627E-4834-B317-B91CC5FC143C}"/>
                </a:ext>
              </a:extLst>
            </p:cNvPr>
            <p:cNvSpPr/>
            <p:nvPr/>
          </p:nvSpPr>
          <p:spPr>
            <a:xfrm flipH="1">
              <a:off x="4821557" y="775379"/>
              <a:ext cx="1473780" cy="942667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8AEAC07-5D9D-4F62-AC78-7DBBE5DDD282}"/>
                </a:ext>
              </a:extLst>
            </p:cNvPr>
            <p:cNvSpPr/>
            <p:nvPr/>
          </p:nvSpPr>
          <p:spPr>
            <a:xfrm>
              <a:off x="5680334" y="1081117"/>
              <a:ext cx="615003" cy="6369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BE0FE9-BB4E-44FE-B11F-66ED35A6212A}"/>
                </a:ext>
              </a:extLst>
            </p:cNvPr>
            <p:cNvGrpSpPr/>
            <p:nvPr/>
          </p:nvGrpSpPr>
          <p:grpSpPr>
            <a:xfrm>
              <a:off x="561602" y="3648426"/>
              <a:ext cx="10422134" cy="488595"/>
              <a:chOff x="561602" y="3648426"/>
              <a:chExt cx="10422134" cy="4885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59A76A6-FE5B-46F6-BDA6-F6C7482D5E43}"/>
                      </a:ext>
                    </a:extLst>
                  </p:cNvPr>
                  <p:cNvSpPr txBox="1"/>
                  <p:nvPr/>
                </p:nvSpPr>
                <p:spPr>
                  <a:xfrm>
                    <a:off x="561602" y="3648426"/>
                    <a:ext cx="3635932" cy="4885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   </a:t>
                    </a:r>
                    <a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Index (I)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pi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&lt;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newP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&amp; </m:t>
                            </m:r>
                            <m:r>
                              <m:rPr>
                                <m:nor/>
                              </m:rPr>
                              <a:rPr lang="en-US" sz="14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&lt;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initialP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1000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initialP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a14:m>
                    <a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59A76A6-FE5B-46F6-BDA6-F6C7482D5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602" y="3648426"/>
                    <a:ext cx="3635932" cy="48859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790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26DBFF22-B314-4C02-A443-0B6BCAC51ABB}"/>
                      </a:ext>
                    </a:extLst>
                  </p:cNvPr>
                  <p:cNvSpPr txBox="1"/>
                  <p:nvPr/>
                </p:nvSpPr>
                <p:spPr>
                  <a:xfrm>
                    <a:off x="7314142" y="3648426"/>
                    <a:ext cx="3669594" cy="4885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  </a:t>
                    </a:r>
                    <a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Index (I)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pi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&gt;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newP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&amp; </m:t>
                            </m:r>
                            <m:r>
                              <m:rPr>
                                <m:nor/>
                              </m:rPr>
                              <a:rPr lang="en-US" sz="14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400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initialP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1000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1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initialP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a14:m>
                    <a:r>
                      <a:rPr lang="en-US" sz="14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26DBFF22-B314-4C02-A443-0B6BCAC51A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142" y="3648426"/>
                    <a:ext cx="3669594" cy="48859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790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38B1EA-29F8-44C6-B4D1-D2A6BC65A79B}"/>
                </a:ext>
              </a:extLst>
            </p:cNvPr>
            <p:cNvGrpSpPr/>
            <p:nvPr/>
          </p:nvGrpSpPr>
          <p:grpSpPr>
            <a:xfrm>
              <a:off x="1294015" y="3011121"/>
              <a:ext cx="8922439" cy="310728"/>
              <a:chOff x="1294015" y="3011121"/>
              <a:chExt cx="8922439" cy="3107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827521-8F4A-4DEE-9945-FEDD406C52A2}"/>
                  </a:ext>
                </a:extLst>
              </p:cNvPr>
              <p:cNvSpPr txBox="1"/>
              <p:nvPr/>
            </p:nvSpPr>
            <p:spPr>
              <a:xfrm>
                <a:off x="1294015" y="3011121"/>
                <a:ext cx="2226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For each holdoff p-value (p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)</a:t>
                </a:r>
                <a:endParaRPr lang="en-US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B220DAE-B9F0-4AA7-8541-2EB7F814C7DB}"/>
                  </a:ext>
                </a:extLst>
              </p:cNvPr>
              <p:cNvSpPr txBox="1"/>
              <p:nvPr/>
            </p:nvSpPr>
            <p:spPr>
              <a:xfrm>
                <a:off x="7989947" y="3014072"/>
                <a:ext cx="2226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For each holdoff p-value (p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A9BE4-D36A-45BA-A33A-E52348A88FBC}"/>
                </a:ext>
              </a:extLst>
            </p:cNvPr>
            <p:cNvSpPr txBox="1"/>
            <p:nvPr/>
          </p:nvSpPr>
          <p:spPr>
            <a:xfrm>
              <a:off x="3649809" y="4335314"/>
              <a:ext cx="40610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 the apparent constraint, the </a:t>
              </a:r>
            </a:p>
            <a:p>
              <a:pPr algn="ctr"/>
              <a:r>
                <a:rPr lang="en-US" dirty="0"/>
                <a:t>index (I) would be a numerical value [0,1]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09B1B1C-C1CC-42D5-A824-55AA027874F4}"/>
                </a:ext>
              </a:extLst>
            </p:cNvPr>
            <p:cNvGrpSpPr/>
            <p:nvPr/>
          </p:nvGrpSpPr>
          <p:grpSpPr>
            <a:xfrm>
              <a:off x="3370282" y="1710379"/>
              <a:ext cx="4390689" cy="1851877"/>
              <a:chOff x="3370282" y="1710379"/>
              <a:chExt cx="4390689" cy="18518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0F3D61-0A4E-49B5-906F-5062B5FE1334}"/>
                  </a:ext>
                </a:extLst>
              </p:cNvPr>
              <p:cNvSpPr txBox="1"/>
              <p:nvPr/>
            </p:nvSpPr>
            <p:spPr>
              <a:xfrm>
                <a:off x="4029763" y="2210638"/>
                <a:ext cx="953787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New p-</a:t>
                </a:r>
                <a:r>
                  <a:rPr lang="en-US" sz="1400" dirty="0" err="1"/>
                  <a:t>val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of GATA2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AD7098-1932-4E03-A752-453BFBAFF932}"/>
                  </a:ext>
                </a:extLst>
              </p:cNvPr>
              <p:cNvSpPr txBox="1"/>
              <p:nvPr/>
            </p:nvSpPr>
            <p:spPr>
              <a:xfrm>
                <a:off x="6094361" y="2210638"/>
                <a:ext cx="1033232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Initial p-</a:t>
                </a:r>
                <a:r>
                  <a:rPr lang="en-US" sz="1400" dirty="0" err="1"/>
                  <a:t>val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of GATA2</a:t>
                </a:r>
              </a:p>
            </p:txBody>
          </p:sp>
          <p:sp>
            <p:nvSpPr>
              <p:cNvPr id="12" name="Arrow: Notched Right 11">
                <a:extLst>
                  <a:ext uri="{FF2B5EF4-FFF2-40B4-BE49-F238E27FC236}">
                    <a16:creationId xmlns:a16="http://schemas.microsoft.com/office/drawing/2014/main" id="{64922A19-67D7-4862-A920-543E3D908EBC}"/>
                  </a:ext>
                </a:extLst>
              </p:cNvPr>
              <p:cNvSpPr/>
              <p:nvPr/>
            </p:nvSpPr>
            <p:spPr>
              <a:xfrm>
                <a:off x="7266119" y="2358426"/>
                <a:ext cx="494852" cy="323166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Notched Right 179">
                <a:extLst>
                  <a:ext uri="{FF2B5EF4-FFF2-40B4-BE49-F238E27FC236}">
                    <a16:creationId xmlns:a16="http://schemas.microsoft.com/office/drawing/2014/main" id="{A8D5E1E6-ADDE-41D3-9826-9E0002153922}"/>
                  </a:ext>
                </a:extLst>
              </p:cNvPr>
              <p:cNvSpPr/>
              <p:nvPr/>
            </p:nvSpPr>
            <p:spPr>
              <a:xfrm rot="10800000">
                <a:off x="3370282" y="2358426"/>
                <a:ext cx="494852" cy="323166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Bent 16">
                <a:extLst>
                  <a:ext uri="{FF2B5EF4-FFF2-40B4-BE49-F238E27FC236}">
                    <a16:creationId xmlns:a16="http://schemas.microsoft.com/office/drawing/2014/main" id="{3067DBCC-3DDE-4556-98C4-8A2C24BD6F45}"/>
                  </a:ext>
                </a:extLst>
              </p:cNvPr>
              <p:cNvSpPr/>
              <p:nvPr/>
            </p:nvSpPr>
            <p:spPr>
              <a:xfrm rot="10800000">
                <a:off x="4928147" y="1710379"/>
                <a:ext cx="752186" cy="971212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urved Up 17">
                <a:extLst>
                  <a:ext uri="{FF2B5EF4-FFF2-40B4-BE49-F238E27FC236}">
                    <a16:creationId xmlns:a16="http://schemas.microsoft.com/office/drawing/2014/main" id="{4CAC2E41-9A7F-4C71-A3D4-8F01F56B23D1}"/>
                  </a:ext>
                </a:extLst>
              </p:cNvPr>
              <p:cNvSpPr/>
              <p:nvPr/>
            </p:nvSpPr>
            <p:spPr>
              <a:xfrm>
                <a:off x="4354143" y="2729009"/>
                <a:ext cx="2272569" cy="30777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2E1167-2521-4078-8526-784B907E01A6}"/>
                  </a:ext>
                </a:extLst>
              </p:cNvPr>
              <p:cNvSpPr txBox="1"/>
              <p:nvPr/>
            </p:nvSpPr>
            <p:spPr>
              <a:xfrm>
                <a:off x="4417665" y="3039036"/>
                <a:ext cx="214552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Comparing the new </a:t>
                </a:r>
                <a:r>
                  <a:rPr lang="en-US" sz="1400" dirty="0" err="1"/>
                  <a:t>pvalue</a:t>
                </a:r>
                <a:endParaRPr lang="en-US" sz="1400" dirty="0"/>
              </a:p>
              <a:p>
                <a:pPr algn="ctr"/>
                <a:r>
                  <a:rPr lang="en-US" sz="1400" dirty="0"/>
                  <a:t>to the initial </a:t>
                </a:r>
                <a:r>
                  <a:rPr lang="en-US" sz="1400" dirty="0" err="1"/>
                  <a:t>pvalue</a:t>
                </a:r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A18DF6-C1E3-409B-83DB-C3040B9AC29E}"/>
                </a:ext>
              </a:extLst>
            </p:cNvPr>
            <p:cNvGrpSpPr/>
            <p:nvPr/>
          </p:nvGrpSpPr>
          <p:grpSpPr>
            <a:xfrm>
              <a:off x="1290606" y="2277949"/>
              <a:ext cx="8938869" cy="597419"/>
              <a:chOff x="1290606" y="2277949"/>
              <a:chExt cx="8938869" cy="5974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206BA9-962E-4552-9F5C-F0408DE23949}"/>
                  </a:ext>
                </a:extLst>
              </p:cNvPr>
              <p:cNvSpPr txBox="1"/>
              <p:nvPr/>
            </p:nvSpPr>
            <p:spPr>
              <a:xfrm>
                <a:off x="1610053" y="2277949"/>
                <a:ext cx="1458733" cy="30777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Favorable impact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B2BC717-B097-48D5-B4C5-51B745AE6498}"/>
                  </a:ext>
                </a:extLst>
              </p:cNvPr>
              <p:cNvSpPr txBox="1"/>
              <p:nvPr/>
            </p:nvSpPr>
            <p:spPr>
              <a:xfrm>
                <a:off x="1290606" y="2567591"/>
                <a:ext cx="2153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If the new p-value is bigger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C012D46-29D8-4024-9822-53D6BFB6530F}"/>
                  </a:ext>
                </a:extLst>
              </p:cNvPr>
              <p:cNvSpPr txBox="1"/>
              <p:nvPr/>
            </p:nvSpPr>
            <p:spPr>
              <a:xfrm>
                <a:off x="8319144" y="2277949"/>
                <a:ext cx="1339790" cy="30777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Adverse impact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67DF281-1712-4263-AE30-180F58647C49}"/>
                  </a:ext>
                </a:extLst>
              </p:cNvPr>
              <p:cNvSpPr txBox="1"/>
              <p:nvPr/>
            </p:nvSpPr>
            <p:spPr>
              <a:xfrm>
                <a:off x="7999697" y="2567591"/>
                <a:ext cx="2229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If the new p-value is smaller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30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0096C-DF6E-4F5B-BC07-DFDED003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25" y="0"/>
            <a:ext cx="4674742" cy="32708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A8E8DA-AB54-4D60-8069-64040B7C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28" y="3107419"/>
            <a:ext cx="3504535" cy="36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4F5BF-036F-44B6-B8F9-182A88D3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02103"/>
              </p:ext>
            </p:extLst>
          </p:nvPr>
        </p:nvGraphicFramePr>
        <p:xfrm>
          <a:off x="328773" y="537064"/>
          <a:ext cx="8164155" cy="618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40">
                  <a:extLst>
                    <a:ext uri="{9D8B030D-6E8A-4147-A177-3AD203B41FA5}">
                      <a16:colId xmlns:a16="http://schemas.microsoft.com/office/drawing/2014/main" val="1092706265"/>
                    </a:ext>
                  </a:extLst>
                </a:gridCol>
                <a:gridCol w="1664679">
                  <a:extLst>
                    <a:ext uri="{9D8B030D-6E8A-4147-A177-3AD203B41FA5}">
                      <a16:colId xmlns:a16="http://schemas.microsoft.com/office/drawing/2014/main" val="1264697960"/>
                    </a:ext>
                  </a:extLst>
                </a:gridCol>
                <a:gridCol w="1265251">
                  <a:extLst>
                    <a:ext uri="{9D8B030D-6E8A-4147-A177-3AD203B41FA5}">
                      <a16:colId xmlns:a16="http://schemas.microsoft.com/office/drawing/2014/main" val="2876134558"/>
                    </a:ext>
                  </a:extLst>
                </a:gridCol>
                <a:gridCol w="1265251">
                  <a:extLst>
                    <a:ext uri="{9D8B030D-6E8A-4147-A177-3AD203B41FA5}">
                      <a16:colId xmlns:a16="http://schemas.microsoft.com/office/drawing/2014/main" val="2992137706"/>
                    </a:ext>
                  </a:extLst>
                </a:gridCol>
                <a:gridCol w="1265251">
                  <a:extLst>
                    <a:ext uri="{9D8B030D-6E8A-4147-A177-3AD203B41FA5}">
                      <a16:colId xmlns:a16="http://schemas.microsoft.com/office/drawing/2014/main" val="42961881"/>
                    </a:ext>
                  </a:extLst>
                </a:gridCol>
                <a:gridCol w="925212">
                  <a:extLst>
                    <a:ext uri="{9D8B030D-6E8A-4147-A177-3AD203B41FA5}">
                      <a16:colId xmlns:a16="http://schemas.microsoft.com/office/drawing/2014/main" val="2948269099"/>
                    </a:ext>
                  </a:extLst>
                </a:gridCol>
                <a:gridCol w="969571">
                  <a:extLst>
                    <a:ext uri="{9D8B030D-6E8A-4147-A177-3AD203B41FA5}">
                      <a16:colId xmlns:a16="http://schemas.microsoft.com/office/drawing/2014/main" val="902933649"/>
                    </a:ext>
                  </a:extLst>
                </a:gridCol>
              </a:tblGrid>
              <a:tr h="532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Molecule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p-value (GATA2)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p-value (PGR)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p-value (IPA)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NumOfDownstreamGenes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Predicted Activation State (IPA)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96312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1.24E-11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0.000000252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473288"/>
                  </a:ext>
                </a:extLst>
              </a:tr>
              <a:tr h="532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beta-estradiol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chemical - endogenous mammalian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2.02E-12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6.02E-24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106091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EGFR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6.02E-12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54656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1.93E-11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1.58E-08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462108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FOXO3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1.40E-11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3.87E-10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004627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HOXA10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4.27E-11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2.74E-08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459240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2.29E-11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5.91E-02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208498"/>
                  </a:ext>
                </a:extLst>
              </a:tr>
              <a:tr h="532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progesterone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chemical - endogenous mammalian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4.72E-12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1.03E-20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755488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1.78E-11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4.30E-08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7509015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RUNX3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2.96E-11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3.10E-03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825507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TGFBR1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5.00E-11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8.22E-03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2050060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Vegf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6.57E-12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5.22E-06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622566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XBP1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5.68E-11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2.88E-09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Inhibited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02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66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80E851-B0BC-4499-A746-B3BB2E4F2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21282"/>
              </p:ext>
            </p:extLst>
          </p:nvPr>
        </p:nvGraphicFramePr>
        <p:xfrm>
          <a:off x="2295525" y="0"/>
          <a:ext cx="7829547" cy="685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25">
                  <a:extLst>
                    <a:ext uri="{9D8B030D-6E8A-4147-A177-3AD203B41FA5}">
                      <a16:colId xmlns:a16="http://schemas.microsoft.com/office/drawing/2014/main" val="3630569223"/>
                    </a:ext>
                  </a:extLst>
                </a:gridCol>
                <a:gridCol w="2893169">
                  <a:extLst>
                    <a:ext uri="{9D8B030D-6E8A-4147-A177-3AD203B41FA5}">
                      <a16:colId xmlns:a16="http://schemas.microsoft.com/office/drawing/2014/main" val="523861171"/>
                    </a:ext>
                  </a:extLst>
                </a:gridCol>
                <a:gridCol w="1057119">
                  <a:extLst>
                    <a:ext uri="{9D8B030D-6E8A-4147-A177-3AD203B41FA5}">
                      <a16:colId xmlns:a16="http://schemas.microsoft.com/office/drawing/2014/main" val="3925298877"/>
                    </a:ext>
                  </a:extLst>
                </a:gridCol>
                <a:gridCol w="667655">
                  <a:extLst>
                    <a:ext uri="{9D8B030D-6E8A-4147-A177-3AD203B41FA5}">
                      <a16:colId xmlns:a16="http://schemas.microsoft.com/office/drawing/2014/main" val="3003248316"/>
                    </a:ext>
                  </a:extLst>
                </a:gridCol>
                <a:gridCol w="834568">
                  <a:extLst>
                    <a:ext uri="{9D8B030D-6E8A-4147-A177-3AD203B41FA5}">
                      <a16:colId xmlns:a16="http://schemas.microsoft.com/office/drawing/2014/main" val="3918459019"/>
                    </a:ext>
                  </a:extLst>
                </a:gridCol>
                <a:gridCol w="1309811">
                  <a:extLst>
                    <a:ext uri="{9D8B030D-6E8A-4147-A177-3AD203B41FA5}">
                      <a16:colId xmlns:a16="http://schemas.microsoft.com/office/drawing/2014/main" val="2587194648"/>
                    </a:ext>
                  </a:extLst>
                </a:gridCol>
              </a:tblGrid>
              <a:tr h="58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Upstream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Index(I)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NumOfDownstreamGenes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 (p- value)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33081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655557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BRCA1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106758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CTNNB1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97423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EHMT2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069311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006048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2.82E-05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8359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606450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276004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SIN3A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383399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SIN3B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081361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27612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87131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14373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TWIST1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725932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343210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ZNF282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44627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EZH2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76901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205122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EGFR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1.10E-10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83872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beta-estradiol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chemical - endogenous mammalian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6.02E-24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833352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PTEN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4.30E-08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967765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Vegf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5.22E-06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646137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MITF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5.91E-02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29842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ATF4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2.52E-07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070327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progesterone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chemical - endogenous mammalian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1.03E-20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014588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ERN1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1.58E-08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86470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RUNX3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0.0470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3.10E-03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741826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FOXO3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3.87E-10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31686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HOXA10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2.74E-08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627889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TGFBR1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kinase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8.22E-03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624014"/>
                  </a:ext>
                </a:extLst>
              </a:tr>
              <a:tr h="20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XBP1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transcription regulator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0.9701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2.88E-09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16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2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10272</TotalTime>
  <Words>726</Words>
  <Application>Microsoft Office PowerPoint</Application>
  <PresentationFormat>Widescreen</PresentationFormat>
  <Paragraphs>367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80</cp:revision>
  <cp:lastPrinted>2019-11-13T14:57:28Z</cp:lastPrinted>
  <dcterms:created xsi:type="dcterms:W3CDTF">2019-10-23T15:28:42Z</dcterms:created>
  <dcterms:modified xsi:type="dcterms:W3CDTF">2019-11-22T14:14:17Z</dcterms:modified>
</cp:coreProperties>
</file>