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E043-ED95-98C5-677E-A9BC2BDAA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8B2D-1C10-8D55-8CB3-46DFE932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C353-B014-CA90-8517-2792310E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5666-7772-EC66-B51A-7BCB7A83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4F7C-6F65-5BBE-78E5-31C29780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EF97-7971-6719-3C3E-6073D044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AD11C-ABEC-FF96-5CE1-A99AC4D7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C55C-8A81-06A4-DB59-06743A8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F426-1EEF-2007-503C-9A789AE4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9F82-D8A6-903B-E070-D81431B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6A029-CBB2-5BDD-3C98-6201A1EBC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879A3-AF8D-786E-3BA7-4B078840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18E5-888D-FE4E-9F1B-94B121BF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AE85-D6C4-FF05-5FFB-1ED1F50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9D58-7747-5BF6-E597-FE1062C7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DB03-F081-906F-9E46-ED9F6E5B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6992-01D3-1458-9602-02B94170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813B-974C-1B21-8A69-7A143FE0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533B-FF85-20AD-8C7C-DB9AE65E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8C52-531D-E8C1-5FCB-99603DBD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24D8-7DA4-626E-3AA5-86C28CF3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C893C-A35F-4E9A-B109-5D623FC8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1984-80BA-1EEC-843A-69CC0A09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63F0-EABB-8118-29FF-2709D718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5B12-3F3F-7D0A-0737-92D6A80B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D01E-2E03-83CD-B785-383282DC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AD71-23E3-695C-7981-A1903366F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421AC-1823-6532-DAC5-9CAFB9CC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2CC79-9C43-E5CE-20C6-61EADB65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50EE6-FE54-A2C0-6EDA-913F6118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B9061-1794-6F6F-679F-3962830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6C1E-9A5F-2928-8164-A312777F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2E76-9681-7438-003E-7B4A49709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9D279-E667-FA73-924C-F8E0A18D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8B16F-67BC-5AEF-80A8-904E332EB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A6342-41C6-A62C-F351-7F275C905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FC5CD-DFA9-291A-E700-1043EFD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DB9D4-DE84-AD25-5F34-45A2C91F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5AD88-9E2F-83D0-52EC-AFC5E1B0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126F-8D4C-0CA2-0765-B9E13625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63775-CD8B-7422-AC35-BF161CE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3C95-1A34-E07B-7E45-C3BBA8BE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EA399-9B4D-55DE-17A6-ED004C92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D1263-BE7F-F7CF-9EF2-00A43292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794D5-7C27-2487-290E-D4D31D07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EACA7-C642-9D3E-4275-ACF36AFA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5E1B-4BCA-AD30-F9F4-9D5DE68B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2557-3536-1365-1F15-2291D934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0C798-F65F-C50C-D4B0-83BE10C4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B6A5F-AD46-AD06-E211-9EEBC4B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88817-1CDD-21A2-775D-DCC933D2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AAD23-C7D0-D518-D868-4723EB18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1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B13D-2A15-C24A-D7D7-8E28419B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AD8E0-176D-01AE-B8A4-BB2DA3DAA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4D6A4-BB6B-B81B-8822-B395F818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6DE1-1B44-6144-4283-5A744C8F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E3152-2012-622A-CB18-3D6A02F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BA8C-DDEC-2E31-172F-D076AA5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B25D2-BE5C-58E3-E7D9-56A1460D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C537-2A46-7798-76D6-34FCFD68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A8CD-E204-B789-AD2E-D5B5174DF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2DF8-DEE0-4744-851A-F5833C944C6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6F6E-D20F-4947-3FAB-9F56B8699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EB06-2E20-8B45-1011-A07BFA779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93D7-DCBA-5747-A7F3-3F2FB85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4855-4A0E-8E1F-D0CB-B595EA57C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81DE-F58D-68A0-C59D-33F6072E0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F054-C855-5E06-26A7-4DCAF406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75A1-B816-D46E-CCBB-EAF3E248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variable (to be predicted to)</a:t>
            </a:r>
          </a:p>
          <a:p>
            <a:pPr lvl="1"/>
            <a:r>
              <a:rPr lang="en-US" dirty="0"/>
              <a:t>Dependent variable</a:t>
            </a:r>
          </a:p>
          <a:p>
            <a:pPr lvl="1"/>
            <a:r>
              <a:rPr lang="en-US" dirty="0"/>
              <a:t>Categorical or classes</a:t>
            </a:r>
          </a:p>
          <a:p>
            <a:pPr lvl="1"/>
            <a:r>
              <a:rPr lang="en-US" dirty="0"/>
              <a:t>2 or more dependent variables</a:t>
            </a:r>
          </a:p>
          <a:p>
            <a:r>
              <a:rPr lang="en-US" dirty="0"/>
              <a:t>Independent variable (to be trained on)</a:t>
            </a:r>
          </a:p>
          <a:p>
            <a:pPr lvl="1"/>
            <a:r>
              <a:rPr lang="en-US" dirty="0"/>
              <a:t>Each and all variables are normally distributed</a:t>
            </a:r>
          </a:p>
          <a:p>
            <a:pPr lvl="1"/>
            <a:r>
              <a:rPr lang="en-US" dirty="0"/>
              <a:t>Each variable has the same variance</a:t>
            </a:r>
          </a:p>
          <a:p>
            <a:pPr lvl="2"/>
            <a:r>
              <a:rPr lang="en-US" dirty="0"/>
              <a:t>Scale and normalization could be helpful</a:t>
            </a:r>
          </a:p>
          <a:p>
            <a:pPr lvl="1"/>
            <a:r>
              <a:rPr lang="en-US" dirty="0"/>
              <a:t>Remove the outliers if necessary</a:t>
            </a:r>
          </a:p>
        </p:txBody>
      </p:sp>
    </p:spTree>
    <p:extLst>
      <p:ext uri="{BB962C8B-B14F-4D97-AF65-F5344CB8AC3E}">
        <p14:creationId xmlns:p14="http://schemas.microsoft.com/office/powerpoint/2010/main" val="293248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5F22-9EC6-6783-CFC4-6240746D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–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FE16-0FFF-DFB3-34E7-EBDEDC0C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summary statistics</a:t>
            </a:r>
          </a:p>
          <a:p>
            <a:pPr lvl="1" fontAlgn="base"/>
            <a:r>
              <a:rPr lang="el-GR" b="1" i="0" dirty="0">
                <a:solidFill>
                  <a:srgbClr val="000000"/>
                </a:solidFill>
                <a:effectLst/>
                <a:latin typeface="inherit"/>
              </a:rPr>
              <a:t>μ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: The mean of all training observations from the k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inherit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 class.</a:t>
            </a:r>
            <a:endParaRPr lang="en-US" b="0" i="0" dirty="0">
              <a:solidFill>
                <a:srgbClr val="3D3D3D"/>
              </a:solidFill>
              <a:effectLst/>
              <a:latin typeface="inherit"/>
            </a:endParaRPr>
          </a:p>
          <a:p>
            <a:pPr lvl="1" fontAlgn="base"/>
            <a:r>
              <a:rPr lang="el-GR" b="1" i="0" dirty="0">
                <a:solidFill>
                  <a:srgbClr val="000000"/>
                </a:solidFill>
                <a:effectLst/>
                <a:latin typeface="inherit"/>
              </a:rPr>
              <a:t>σ</a:t>
            </a:r>
            <a:r>
              <a:rPr lang="el-GR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l-GR" b="0" i="0" dirty="0">
                <a:solidFill>
                  <a:srgbClr val="000000"/>
                </a:solidFill>
                <a:effectLst/>
                <a:latin typeface="Helvetica" pitchFamily="2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The weighted average of the sample variances for each of the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 classes.</a:t>
            </a:r>
            <a:endParaRPr lang="en-US" b="0" i="0" dirty="0">
              <a:solidFill>
                <a:srgbClr val="3D3D3D"/>
              </a:solidFill>
              <a:effectLst/>
              <a:latin typeface="inherit"/>
            </a:endParaRPr>
          </a:p>
          <a:p>
            <a:pPr lvl="1" fontAlgn="base"/>
            <a:r>
              <a:rPr lang="el-GR" b="1" i="0" dirty="0">
                <a:solidFill>
                  <a:srgbClr val="000000"/>
                </a:solidFill>
                <a:effectLst/>
                <a:latin typeface="inherit"/>
              </a:rPr>
              <a:t>π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: The proportion of the training observations that belong to the k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inherit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 class.</a:t>
            </a:r>
            <a:endParaRPr lang="en-US" dirty="0"/>
          </a:p>
          <a:p>
            <a:r>
              <a:rPr lang="en-US" dirty="0"/>
              <a:t>Formula, for each class/category “k”, </a:t>
            </a:r>
            <a:r>
              <a:rPr lang="en-US" sz="2800" i="0" dirty="0">
                <a:solidFill>
                  <a:srgbClr val="000000"/>
                </a:solidFill>
                <a:effectLst/>
                <a:latin typeface="Helvetica" pitchFamily="2" charset="0"/>
              </a:rPr>
              <a:t>D</a:t>
            </a:r>
            <a:r>
              <a:rPr lang="en-US" sz="2800" i="0" baseline="-25000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sz="2800" i="0" dirty="0">
                <a:solidFill>
                  <a:srgbClr val="000000"/>
                </a:solidFill>
                <a:effectLst/>
                <a:latin typeface="Helvetica" pitchFamily="2" charset="0"/>
              </a:rPr>
              <a:t>(x)  is calculated</a:t>
            </a:r>
            <a:endParaRPr lang="en-US" dirty="0"/>
          </a:p>
          <a:p>
            <a:pPr lvl="1"/>
            <a:r>
              <a:rPr lang="en-US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D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(x) = x * (</a:t>
            </a:r>
            <a:r>
              <a:rPr lang="el-GR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μ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l-GR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σ</a:t>
            </a:r>
            <a:r>
              <a:rPr lang="el-GR" sz="2000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l-GR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) – (μ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sz="2000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/2</a:t>
            </a:r>
            <a:r>
              <a:rPr lang="el-GR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σ</a:t>
            </a:r>
            <a:r>
              <a:rPr lang="el-GR" sz="2000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l-GR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) +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log(</a:t>
            </a:r>
            <a:r>
              <a:rPr lang="el-GR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π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x is assigned to class k (of m classes) when 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" pitchFamily="2" charset="0"/>
              </a:rPr>
              <a:t>D</a:t>
            </a:r>
            <a:r>
              <a:rPr lang="en-US" sz="2000" i="0" baseline="-25000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" pitchFamily="2" charset="0"/>
              </a:rPr>
              <a:t>(x) is the maximum among all m D</a:t>
            </a:r>
            <a:r>
              <a:rPr lang="en-US" sz="2000" i="0" baseline="-25000" dirty="0">
                <a:solidFill>
                  <a:srgbClr val="000000"/>
                </a:solidFill>
                <a:effectLst/>
                <a:latin typeface="inherit"/>
              </a:rPr>
              <a:t>i 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" pitchFamily="2" charset="0"/>
              </a:rPr>
              <a:t>(x) values (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i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" pitchFamily="2" charset="0"/>
              </a:rPr>
              <a:t> = 1:m)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69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F6F-1C55-D676-DCBD-B29B3C85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class prediction with LDA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BEEC1F-59A1-D94B-220C-E9F11ABF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487414"/>
            <a:ext cx="69342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2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3DB8-A408-D958-2CE8-82B05F34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be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0789-D23B-FED9-5ACC-65D58A7D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x n ratio is very important</a:t>
            </a:r>
          </a:p>
          <a:p>
            <a:r>
              <a:rPr lang="en-US" dirty="0"/>
              <a:t>Training set and prediction set </a:t>
            </a:r>
          </a:p>
          <a:p>
            <a:r>
              <a:rPr lang="en-US" dirty="0"/>
              <a:t>Model pruning with cross-validation</a:t>
            </a:r>
          </a:p>
          <a:p>
            <a:r>
              <a:rPr lang="en-US" dirty="0"/>
              <a:t>Are there other methods that may perform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0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221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inherit</vt:lpstr>
      <vt:lpstr>Office Theme</vt:lpstr>
      <vt:lpstr>Linear discriminant analysis</vt:lpstr>
      <vt:lpstr>Assumptions </vt:lpstr>
      <vt:lpstr>LDA – under the hood</vt:lpstr>
      <vt:lpstr>Iris class prediction with LDA</vt:lpstr>
      <vt:lpstr>A few things to be watch out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</dc:title>
  <dc:creator>Li, Jianying (NIH/NIEHS) [C]</dc:creator>
  <cp:lastModifiedBy>Li, Jianying (NIH/NIEHS) [C]</cp:lastModifiedBy>
  <cp:revision>6</cp:revision>
  <dcterms:created xsi:type="dcterms:W3CDTF">2023-08-03T14:43:10Z</dcterms:created>
  <dcterms:modified xsi:type="dcterms:W3CDTF">2023-08-04T02:04:36Z</dcterms:modified>
</cp:coreProperties>
</file>