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01" r:id="rId11"/>
    <p:sldId id="267" r:id="rId12"/>
    <p:sldId id="302" r:id="rId13"/>
    <p:sldId id="269" r:id="rId14"/>
    <p:sldId id="270" r:id="rId15"/>
    <p:sldId id="268" r:id="rId16"/>
    <p:sldId id="300" r:id="rId17"/>
    <p:sldId id="271" r:id="rId18"/>
    <p:sldId id="274" r:id="rId19"/>
    <p:sldId id="277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99" r:id="rId29"/>
    <p:sldId id="303" r:id="rId30"/>
    <p:sldId id="304" r:id="rId31"/>
    <p:sldId id="284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305" r:id="rId43"/>
    <p:sldId id="285" r:id="rId44"/>
    <p:sldId id="29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-78" y="-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E146-0ED3-4674-A4CD-C9D5DCB9A449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0C4-97B6-4B34-B7CA-E82285207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1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E146-0ED3-4674-A4CD-C9D5DCB9A449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0C4-97B6-4B34-B7CA-E82285207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2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E146-0ED3-4674-A4CD-C9D5DCB9A449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0C4-97B6-4B34-B7CA-E82285207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6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E146-0ED3-4674-A4CD-C9D5DCB9A449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0C4-97B6-4B34-B7CA-E82285207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E146-0ED3-4674-A4CD-C9D5DCB9A449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0C4-97B6-4B34-B7CA-E82285207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4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E146-0ED3-4674-A4CD-C9D5DCB9A449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0C4-97B6-4B34-B7CA-E82285207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8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E146-0ED3-4674-A4CD-C9D5DCB9A449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0C4-97B6-4B34-B7CA-E82285207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1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E146-0ED3-4674-A4CD-C9D5DCB9A449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0C4-97B6-4B34-B7CA-E82285207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4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E146-0ED3-4674-A4CD-C9D5DCB9A449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0C4-97B6-4B34-B7CA-E82285207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E146-0ED3-4674-A4CD-C9D5DCB9A449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0C4-97B6-4B34-B7CA-E82285207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3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E146-0ED3-4674-A4CD-C9D5DCB9A449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0C4-97B6-4B34-B7CA-E82285207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6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3E146-0ED3-4674-A4CD-C9D5DCB9A449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270C4-97B6-4B34-B7CA-E82285207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5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mailto:Brian.bennett@nih.gov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broadinstitute.org/gsea/msigd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genuity.com/products/ip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avid.ncifcrf.gov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roadinstitute.org/gse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roadinstitute.org/cancer/software/gsea/wiki/index.php/Data_format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genuity.com/products/ipa" TargetMode="External"/><Relationship Id="rId2" Type="http://schemas.openxmlformats.org/officeDocument/2006/relationships/hyperlink" Target="http://www.broadinstitute.org/gse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omicslab.genetics.ac.cn/GOEAST" TargetMode="External"/><Relationship Id="rId4" Type="http://schemas.openxmlformats.org/officeDocument/2006/relationships/hyperlink" Target="https://david.ncifcrf.gov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ome.jp/kegg" TargetMode="External"/><Relationship Id="rId2" Type="http://schemas.openxmlformats.org/officeDocument/2006/relationships/hyperlink" Target="http://www.broadinstitute.org/gsea/msigd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antherdb.org/panther/ontologies.jsp" TargetMode="External"/><Relationship Id="rId5" Type="http://schemas.openxmlformats.org/officeDocument/2006/relationships/hyperlink" Target="http://geneontology.org/" TargetMode="External"/><Relationship Id="rId4" Type="http://schemas.openxmlformats.org/officeDocument/2006/relationships/hyperlink" Target="http://www.biocarta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Pathway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Biostatistics and Bioinformatics Short Course</a:t>
            </a:r>
          </a:p>
          <a:p>
            <a:r>
              <a:rPr lang="en-US" dirty="0" smtClean="0"/>
              <a:t>02/12/16</a:t>
            </a:r>
          </a:p>
          <a:p>
            <a:r>
              <a:rPr lang="en-US" dirty="0" smtClean="0"/>
              <a:t>Brian Bennett, Ph.D.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brian.bennett@nih.gov</a:t>
            </a:r>
            <a:r>
              <a:rPr lang="en-US" dirty="0" smtClean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02" y="652566"/>
            <a:ext cx="11311396" cy="118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5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Molecular Signatures Database (</a:t>
            </a:r>
            <a:r>
              <a:rPr lang="en-US" dirty="0" err="1"/>
              <a:t>MSigDB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spcBef>
                <a:spcPts val="1000"/>
              </a:spcBef>
            </a:pPr>
            <a:r>
              <a:rPr lang="en-US" dirty="0" smtClean="0"/>
              <a:t>Free database 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www.broadinstitute.org/gsea/msigdb</a:t>
            </a:r>
            <a:r>
              <a:rPr lang="en-US" dirty="0" smtClean="0"/>
              <a:t>)</a:t>
            </a:r>
          </a:p>
          <a:p>
            <a:pPr marL="228600" lvl="2">
              <a:spcBef>
                <a:spcPts val="1000"/>
              </a:spcBef>
            </a:pPr>
            <a:endParaRPr lang="en-US" dirty="0"/>
          </a:p>
          <a:p>
            <a:pPr marL="228600" lvl="2">
              <a:spcBef>
                <a:spcPts val="1000"/>
              </a:spcBef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512619"/>
            <a:ext cx="4814607" cy="3867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192" y="2726009"/>
            <a:ext cx="4814607" cy="344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Molecular Signatures Database (</a:t>
            </a:r>
            <a:r>
              <a:rPr lang="en-US" dirty="0" err="1" smtClean="0"/>
              <a:t>MSigDB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408" y="1690688"/>
            <a:ext cx="7197184" cy="468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3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Hypergeometric Test (Right-tailed)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Parametric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Can </a:t>
            </a:r>
            <a:r>
              <a:rPr lang="en-US" dirty="0"/>
              <a:t>also use Fisher’s Exact (FE) test</a:t>
            </a:r>
          </a:p>
          <a:p>
            <a:r>
              <a:rPr lang="en-US" dirty="0" smtClean="0"/>
              <a:t>Required data: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List of DEGs</a:t>
            </a:r>
            <a:r>
              <a:rPr lang="en-US" dirty="0" smtClean="0"/>
              <a:t> (along with the number of total genes)</a:t>
            </a:r>
          </a:p>
          <a:p>
            <a:pPr lvl="1"/>
            <a:r>
              <a:rPr lang="en-US" dirty="0" smtClean="0"/>
              <a:t>A gene set</a:t>
            </a:r>
          </a:p>
          <a:p>
            <a:r>
              <a:rPr lang="en-US" dirty="0" smtClean="0"/>
              <a:t>If the proportion of DEGs within the gene set if sufficiently higher than the proportion within the entire set, the gene set is considered significantly enriched</a:t>
            </a:r>
          </a:p>
        </p:txBody>
      </p:sp>
    </p:spTree>
    <p:extLst>
      <p:ext uri="{BB962C8B-B14F-4D97-AF65-F5344CB8AC3E}">
        <p14:creationId xmlns:p14="http://schemas.microsoft.com/office/powerpoint/2010/main" val="30813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Hypergeometric Test (Right-tailed)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052" y="3035806"/>
            <a:ext cx="1970045" cy="13032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18" y="1690688"/>
            <a:ext cx="3997248" cy="26483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5697" y="4580331"/>
            <a:ext cx="4190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Full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7184" y="4580331"/>
            <a:ext cx="5031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Gene set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667074" y="3035806"/>
            <a:ext cx="1643269" cy="6162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45697" y="4949663"/>
            <a:ext cx="41900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 = total DEGs = 1000</a:t>
            </a:r>
          </a:p>
          <a:p>
            <a:r>
              <a:rPr lang="en-US" sz="2400" dirty="0" smtClean="0"/>
              <a:t>N = total overall genes = 10000</a:t>
            </a:r>
          </a:p>
          <a:p>
            <a:endParaRPr lang="en-US" sz="2400" dirty="0"/>
          </a:p>
          <a:p>
            <a:pPr algn="ctr"/>
            <a:r>
              <a:rPr lang="en-US" sz="2400" dirty="0" smtClean="0"/>
              <a:t>(10% are DEGs)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07184" y="5041996"/>
            <a:ext cx="50317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 = total DEGs in gene set = 60</a:t>
            </a:r>
          </a:p>
          <a:p>
            <a:r>
              <a:rPr lang="en-US" sz="2400" dirty="0" smtClean="0"/>
              <a:t>m = total genes in gene set = 100</a:t>
            </a:r>
          </a:p>
          <a:p>
            <a:endParaRPr lang="en-US" sz="2400" dirty="0"/>
          </a:p>
          <a:p>
            <a:pPr algn="ctr"/>
            <a:r>
              <a:rPr lang="en-US" sz="2400" dirty="0" smtClean="0"/>
              <a:t>(60% are DEGs)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411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Hypergeometric Test (Right-tailed)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192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x = total DEGs in gene set = 60</a:t>
            </a:r>
          </a:p>
          <a:p>
            <a:r>
              <a:rPr lang="en-US" dirty="0" smtClean="0"/>
              <a:t>m = total genes in gene set = 100</a:t>
            </a:r>
          </a:p>
          <a:p>
            <a:r>
              <a:rPr lang="en-US" dirty="0" smtClean="0"/>
              <a:t>k = total DEGs = 1000</a:t>
            </a:r>
          </a:p>
          <a:p>
            <a:r>
              <a:rPr lang="en-US" dirty="0" smtClean="0"/>
              <a:t>N = total overall genes = 10000</a:t>
            </a:r>
          </a:p>
          <a:p>
            <a:endParaRPr lang="en-US" dirty="0" smtClean="0"/>
          </a:p>
          <a:p>
            <a:r>
              <a:rPr lang="en-US" dirty="0" smtClean="0"/>
              <a:t>R code:</a:t>
            </a:r>
          </a:p>
          <a:p>
            <a:pPr lvl="1"/>
            <a:r>
              <a:rPr lang="en-US" dirty="0" err="1" smtClean="0"/>
              <a:t>phyper</a:t>
            </a:r>
            <a:r>
              <a:rPr lang="en-US" dirty="0" smtClean="0"/>
              <a:t>( x-1, m, N-m, k, </a:t>
            </a:r>
            <a:r>
              <a:rPr lang="en-US" dirty="0" err="1" smtClean="0"/>
              <a:t>lower.tail</a:t>
            </a:r>
            <a:r>
              <a:rPr lang="en-US" dirty="0" smtClean="0"/>
              <a:t>=FALSE )</a:t>
            </a:r>
          </a:p>
          <a:p>
            <a:pPr lvl="1"/>
            <a:r>
              <a:rPr lang="en-US" dirty="0" err="1" smtClean="0"/>
              <a:t>fisher.test</a:t>
            </a:r>
            <a:r>
              <a:rPr lang="en-US" dirty="0" smtClean="0"/>
              <a:t>( matrix(c(</a:t>
            </a:r>
            <a:r>
              <a:rPr lang="en-US" dirty="0" err="1" smtClean="0"/>
              <a:t>x,k-x,m-x,N-m-k+x</a:t>
            </a:r>
            <a:r>
              <a:rPr lang="en-US" dirty="0" smtClean="0"/>
              <a:t>),2,2), alternative='greater' )$</a:t>
            </a:r>
            <a:r>
              <a:rPr lang="en-US" dirty="0" err="1" smtClean="0"/>
              <a:t>p.value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P-value = 5.4 x 10</a:t>
            </a:r>
            <a:r>
              <a:rPr lang="en-US" baseline="30000" dirty="0"/>
              <a:t>-35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607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Hypergeometric Test (Right-tailed)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0920"/>
          </a:xfrm>
        </p:spPr>
        <p:txBody>
          <a:bodyPr>
            <a:normAutofit/>
          </a:bodyPr>
          <a:lstStyle/>
          <a:p>
            <a:r>
              <a:rPr lang="en-US" dirty="0" smtClean="0"/>
              <a:t>Used in Ingenuity Pathway Analysis (IPA)</a:t>
            </a:r>
          </a:p>
          <a:p>
            <a:pPr lvl="1"/>
            <a:r>
              <a:rPr lang="en-US" dirty="0" smtClean="0"/>
              <a:t>Commercial software 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www.ingenuity.com/products/ipa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Pros:</a:t>
            </a:r>
          </a:p>
          <a:p>
            <a:pPr lvl="2"/>
            <a:r>
              <a:rPr lang="en-US" dirty="0" smtClean="0"/>
              <a:t>Great source of clean, expertly curated gene sets</a:t>
            </a:r>
          </a:p>
          <a:p>
            <a:pPr lvl="1"/>
            <a:r>
              <a:rPr lang="en-US" dirty="0" smtClean="0"/>
              <a:t>Cons:</a:t>
            </a:r>
          </a:p>
          <a:p>
            <a:pPr lvl="2"/>
            <a:r>
              <a:rPr lang="en-US" dirty="0" smtClean="0"/>
              <a:t>Not free</a:t>
            </a:r>
          </a:p>
          <a:p>
            <a:pPr lvl="2"/>
            <a:r>
              <a:rPr lang="en-US" dirty="0" smtClean="0"/>
              <a:t>Throws away information by only using DEG list</a:t>
            </a:r>
          </a:p>
        </p:txBody>
      </p:sp>
    </p:spTree>
    <p:extLst>
      <p:ext uri="{BB962C8B-B14F-4D97-AF65-F5344CB8AC3E}">
        <p14:creationId xmlns:p14="http://schemas.microsoft.com/office/powerpoint/2010/main" val="77793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Hypergeometric Test (Right-tailed)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0920"/>
          </a:xfrm>
        </p:spPr>
        <p:txBody>
          <a:bodyPr>
            <a:normAutofit/>
          </a:bodyPr>
          <a:lstStyle/>
          <a:p>
            <a:r>
              <a:rPr lang="en-US" dirty="0" smtClean="0"/>
              <a:t>Used </a:t>
            </a:r>
            <a:r>
              <a:rPr lang="en-US" dirty="0"/>
              <a:t>in Database for Annotation, Visualization and Integrated Discovery (DAVID)</a:t>
            </a:r>
          </a:p>
          <a:p>
            <a:pPr lvl="1"/>
            <a:r>
              <a:rPr lang="en-US" dirty="0" smtClean="0"/>
              <a:t>Free software (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david.ncifcrf.gov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Pros:</a:t>
            </a:r>
          </a:p>
          <a:p>
            <a:pPr lvl="2"/>
            <a:r>
              <a:rPr lang="en-US" dirty="0" smtClean="0"/>
              <a:t>Easy to use (web-based)</a:t>
            </a:r>
          </a:p>
          <a:p>
            <a:pPr lvl="2"/>
            <a:r>
              <a:rPr lang="en-US" dirty="0" smtClean="0"/>
              <a:t>Large collection of gene sets</a:t>
            </a:r>
          </a:p>
          <a:p>
            <a:pPr lvl="1"/>
            <a:r>
              <a:rPr lang="en-US" dirty="0" smtClean="0"/>
              <a:t>Cons:</a:t>
            </a:r>
          </a:p>
          <a:p>
            <a:pPr lvl="2"/>
            <a:r>
              <a:rPr lang="en-US" dirty="0" smtClean="0"/>
              <a:t>Gene sets are not as clean</a:t>
            </a:r>
          </a:p>
          <a:p>
            <a:pPr lvl="2"/>
            <a:r>
              <a:rPr lang="en-US" dirty="0" smtClean="0"/>
              <a:t>Throws away information by only using DEG list</a:t>
            </a:r>
          </a:p>
        </p:txBody>
      </p:sp>
    </p:spTree>
    <p:extLst>
      <p:ext uri="{BB962C8B-B14F-4D97-AF65-F5344CB8AC3E}">
        <p14:creationId xmlns:p14="http://schemas.microsoft.com/office/powerpoint/2010/main" val="239168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Kolmogorov–Smirnov (KS)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Nonparametric method</a:t>
            </a:r>
          </a:p>
          <a:p>
            <a:r>
              <a:rPr lang="en-US" dirty="0" smtClean="0"/>
              <a:t>Required data: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Ranked list of genes sorted by differential expression</a:t>
            </a:r>
            <a:r>
              <a:rPr lang="en-US" dirty="0" smtClean="0"/>
              <a:t> (includes all genes)</a:t>
            </a:r>
          </a:p>
          <a:p>
            <a:pPr lvl="1"/>
            <a:r>
              <a:rPr lang="en-US" dirty="0" smtClean="0"/>
              <a:t>A gene set</a:t>
            </a:r>
          </a:p>
          <a:p>
            <a:r>
              <a:rPr lang="en-US" dirty="0" smtClean="0"/>
              <a:t>If the genes in the gene set tend to fall near either end of the ranked list, the gene set is considered significantly enriched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02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Kolmogorov–Smirnov </a:t>
            </a:r>
            <a:r>
              <a:rPr lang="en-US" dirty="0" smtClean="0"/>
              <a:t>(KS) Test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726" y="1431290"/>
            <a:ext cx="55626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4024" y="2839619"/>
            <a:ext cx="2610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(</a:t>
            </a:r>
            <a:r>
              <a:rPr lang="en-US" sz="2000" dirty="0" smtClean="0"/>
              <a:t>upregulated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64024" y="6106450"/>
            <a:ext cx="2610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(</a:t>
            </a:r>
            <a:r>
              <a:rPr lang="en-US" sz="2000" dirty="0" smtClean="0"/>
              <a:t>downregulated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44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Kolmogorov–Smirnov </a:t>
            </a:r>
            <a:r>
              <a:rPr lang="en-US" dirty="0" smtClean="0"/>
              <a:t>(KS) Test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726" y="1431290"/>
            <a:ext cx="5562600" cy="514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87477" y="3167270"/>
            <a:ext cx="4452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Large, positive enrichment score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64024" y="2839619"/>
            <a:ext cx="2610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(</a:t>
            </a:r>
            <a:r>
              <a:rPr lang="en-US" sz="2000" dirty="0" smtClean="0"/>
              <a:t>upregulated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264024" y="6106450"/>
            <a:ext cx="2610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(</a:t>
            </a:r>
            <a:r>
              <a:rPr lang="en-US" sz="2000" dirty="0" smtClean="0"/>
              <a:t>downregulated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83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 Biological Pathway?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4077"/>
          </a:xfrm>
        </p:spPr>
        <p:txBody>
          <a:bodyPr/>
          <a:lstStyle/>
          <a:p>
            <a:r>
              <a:rPr lang="en-US" dirty="0" smtClean="0"/>
              <a:t>A set of molecules in a cell that work together through a series of actions to achieve a particular outcome</a:t>
            </a:r>
            <a:endParaRPr lang="en-US" dirty="0"/>
          </a:p>
        </p:txBody>
      </p:sp>
      <p:pic>
        <p:nvPicPr>
          <p:cNvPr id="1026" name="Picture 2" descr="\\userdata.niehs.nih.gov\bennettb\My Documents\Presentations\Pathways Short Course (07-29-15)\pathway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42" y="2782543"/>
            <a:ext cx="9650729" cy="368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9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Kolmogorov–Smirnov </a:t>
            </a:r>
            <a:r>
              <a:rPr lang="en-US" dirty="0" smtClean="0"/>
              <a:t>(KS) Test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726" y="1431290"/>
            <a:ext cx="5562600" cy="5143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87476" y="5877340"/>
            <a:ext cx="4505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Large, negative enrichment score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64024" y="2839619"/>
            <a:ext cx="2610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(</a:t>
            </a:r>
            <a:r>
              <a:rPr lang="en-US" sz="2000" dirty="0" smtClean="0"/>
              <a:t>upregulated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64024" y="6106450"/>
            <a:ext cx="2610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(</a:t>
            </a:r>
            <a:r>
              <a:rPr lang="en-US" sz="2000" dirty="0" smtClean="0"/>
              <a:t>downregulated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463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Kolmogorov–Smirnov </a:t>
            </a:r>
            <a:r>
              <a:rPr lang="en-US" dirty="0" smtClean="0"/>
              <a:t>(KS) Test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726" y="1431290"/>
            <a:ext cx="5562600" cy="5143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87477" y="4501698"/>
            <a:ext cx="3723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Near zero enrichment score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64024" y="2839619"/>
            <a:ext cx="2610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(</a:t>
            </a:r>
            <a:r>
              <a:rPr lang="en-US" sz="2000" dirty="0" smtClean="0"/>
              <a:t>upregulated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64024" y="6106450"/>
            <a:ext cx="2610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(</a:t>
            </a:r>
            <a:r>
              <a:rPr lang="en-US" sz="2000" dirty="0" smtClean="0"/>
              <a:t>downregulated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429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Kolmogorov–Smirnov </a:t>
            </a:r>
            <a:r>
              <a:rPr lang="en-US" dirty="0" smtClean="0"/>
              <a:t>(KS) Test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759" y="2446062"/>
            <a:ext cx="7324725" cy="4057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66048" y="2446061"/>
            <a:ext cx="2610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(</a:t>
            </a:r>
            <a:r>
              <a:rPr lang="en-US" sz="2000" dirty="0" smtClean="0"/>
              <a:t>downregulated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266783" y="2476839"/>
            <a:ext cx="2610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(upregulated)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816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Kolmogorov–Smirnov </a:t>
            </a:r>
            <a:r>
              <a:rPr lang="en-US" dirty="0" smtClean="0"/>
              <a:t>(KS) Test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759" y="2446062"/>
            <a:ext cx="7324725" cy="4057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66783" y="2476839"/>
            <a:ext cx="2610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(upregulated)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366048" y="2446061"/>
            <a:ext cx="2610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(</a:t>
            </a:r>
            <a:r>
              <a:rPr lang="en-US" sz="2000" dirty="0" smtClean="0"/>
              <a:t>downregulated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117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Kolmogorov–Smirnov </a:t>
            </a:r>
            <a:r>
              <a:rPr lang="en-US" dirty="0" smtClean="0"/>
              <a:t>(KS) Test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759" y="2446062"/>
            <a:ext cx="7324725" cy="4057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66783" y="2476839"/>
            <a:ext cx="2610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(upregulated)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366048" y="2446061"/>
            <a:ext cx="2610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(</a:t>
            </a:r>
            <a:r>
              <a:rPr lang="en-US" sz="2000" dirty="0" smtClean="0"/>
              <a:t>downregulated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729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Kolmogorov–Smirnov </a:t>
            </a:r>
            <a:r>
              <a:rPr lang="en-US" dirty="0" smtClean="0"/>
              <a:t>(KS) Test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759" y="2446062"/>
            <a:ext cx="7324725" cy="4057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66783" y="2476839"/>
            <a:ext cx="2610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(upregulated)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366048" y="2446061"/>
            <a:ext cx="2610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(</a:t>
            </a:r>
            <a:r>
              <a:rPr lang="en-US" sz="2000" dirty="0" smtClean="0"/>
              <a:t>downregulated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405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Kolmogorov–Smirnov </a:t>
            </a:r>
            <a:r>
              <a:rPr lang="en-US" dirty="0" smtClean="0"/>
              <a:t>(KS) Test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759" y="2446062"/>
            <a:ext cx="7324725" cy="4057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66783" y="2476839"/>
            <a:ext cx="2610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(upregulated)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366048" y="2446061"/>
            <a:ext cx="2610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(</a:t>
            </a:r>
            <a:r>
              <a:rPr lang="en-US" sz="2000" dirty="0" smtClean="0"/>
              <a:t>downregulated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962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Kolmogorov–Smirnov </a:t>
            </a:r>
            <a:r>
              <a:rPr lang="en-US" dirty="0" smtClean="0"/>
              <a:t>(KS) 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21" y="2345426"/>
            <a:ext cx="3429000" cy="3214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979" y="2345426"/>
            <a:ext cx="3429000" cy="32146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206" y="2379716"/>
            <a:ext cx="3557588" cy="31803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5851" y="1548719"/>
            <a:ext cx="3591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Many genes</a:t>
            </a:r>
          </a:p>
          <a:p>
            <a:pPr algn="ctr"/>
            <a:r>
              <a:rPr lang="en-US" sz="2400" b="1" dirty="0" smtClean="0"/>
              <a:t>upregulated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300330" y="1514429"/>
            <a:ext cx="3591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Genes</a:t>
            </a:r>
          </a:p>
          <a:p>
            <a:pPr algn="ctr"/>
            <a:r>
              <a:rPr lang="en-US" sz="2400" b="1" dirty="0"/>
              <a:t>randomly </a:t>
            </a:r>
            <a:r>
              <a:rPr lang="en-US" sz="2400" b="1" dirty="0" smtClean="0"/>
              <a:t>distributed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084809" y="1514428"/>
            <a:ext cx="3591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Many genes</a:t>
            </a:r>
          </a:p>
          <a:p>
            <a:pPr algn="ctr"/>
            <a:r>
              <a:rPr lang="en-US" sz="2400" b="1" dirty="0" smtClean="0"/>
              <a:t>downregulated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34682" y="5560114"/>
            <a:ext cx="3591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Large positive</a:t>
            </a:r>
          </a:p>
          <a:p>
            <a:pPr algn="ctr"/>
            <a:r>
              <a:rPr lang="en-US" sz="2400" dirty="0"/>
              <a:t>enrichment score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00329" y="5560113"/>
            <a:ext cx="3591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Near zero</a:t>
            </a:r>
          </a:p>
          <a:p>
            <a:pPr algn="ctr"/>
            <a:r>
              <a:rPr lang="en-US" sz="2400" dirty="0"/>
              <a:t>enrichment score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5976" y="5560112"/>
            <a:ext cx="3591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Large negative</a:t>
            </a:r>
          </a:p>
          <a:p>
            <a:pPr algn="ctr"/>
            <a:r>
              <a:rPr lang="en-US" sz="2400" dirty="0"/>
              <a:t>enrichment score</a:t>
            </a:r>
          </a:p>
        </p:txBody>
      </p:sp>
    </p:spTree>
    <p:extLst>
      <p:ext uri="{BB962C8B-B14F-4D97-AF65-F5344CB8AC3E}">
        <p14:creationId xmlns:p14="http://schemas.microsoft.com/office/powerpoint/2010/main" val="200492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Kolmogorov–Smirnov </a:t>
            </a:r>
            <a:r>
              <a:rPr lang="en-US" dirty="0"/>
              <a:t>(KS)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0920"/>
          </a:xfrm>
        </p:spPr>
        <p:txBody>
          <a:bodyPr>
            <a:normAutofit/>
          </a:bodyPr>
          <a:lstStyle/>
          <a:p>
            <a:r>
              <a:rPr lang="en-US" dirty="0" smtClean="0"/>
              <a:t>Generate a null distribution of permuted ESs by shuffling the class labels</a:t>
            </a:r>
          </a:p>
          <a:p>
            <a:r>
              <a:rPr lang="en-US" dirty="0" smtClean="0"/>
              <a:t>Calculate normalized enrichment score (NES)</a:t>
            </a:r>
          </a:p>
          <a:p>
            <a:pPr lvl="1"/>
            <a:r>
              <a:rPr lang="en-US" dirty="0"/>
              <a:t>This adjusts for gene set size </a:t>
            </a:r>
            <a:r>
              <a:rPr lang="en-US" dirty="0" smtClean="0"/>
              <a:t>and correlation bias</a:t>
            </a:r>
            <a:endParaRPr lang="en-US" dirty="0"/>
          </a:p>
          <a:p>
            <a:pPr lvl="1"/>
            <a:r>
              <a:rPr lang="en-US" dirty="0" smtClean="0"/>
              <a:t>Divide the original ES by the mean of permuted ESs with the same sign</a:t>
            </a:r>
          </a:p>
          <a:p>
            <a:r>
              <a:rPr lang="en-US" dirty="0" smtClean="0"/>
              <a:t>Calculate p-value</a:t>
            </a:r>
          </a:p>
          <a:p>
            <a:pPr lvl="1"/>
            <a:r>
              <a:rPr lang="en-US" dirty="0" smtClean="0"/>
              <a:t>Compare the original ES to the distribution of permuted ESs (one-tailed)</a:t>
            </a:r>
          </a:p>
          <a:p>
            <a:pPr lvl="1"/>
            <a:r>
              <a:rPr lang="en-US" dirty="0" smtClean="0"/>
              <a:t>Calculate the percentage of permuted ESs that are higher than the original ES</a:t>
            </a:r>
          </a:p>
        </p:txBody>
      </p:sp>
    </p:spTree>
    <p:extLst>
      <p:ext uri="{BB962C8B-B14F-4D97-AF65-F5344CB8AC3E}">
        <p14:creationId xmlns:p14="http://schemas.microsoft.com/office/powerpoint/2010/main" val="285885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Kolmogorov–Smirnov </a:t>
            </a:r>
            <a:r>
              <a:rPr lang="en-US" dirty="0"/>
              <a:t>(KS)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0920"/>
          </a:xfrm>
        </p:spPr>
        <p:txBody>
          <a:bodyPr>
            <a:normAutofit/>
          </a:bodyPr>
          <a:lstStyle/>
          <a:p>
            <a:r>
              <a:rPr lang="en-US" dirty="0" smtClean="0"/>
              <a:t>Used in Gene Set Enrichment Analysis (GSEA)</a:t>
            </a:r>
          </a:p>
          <a:p>
            <a:pPr lvl="1"/>
            <a:r>
              <a:rPr lang="en-US" dirty="0" smtClean="0"/>
              <a:t>Free software 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www.broadinstitute.org/gsea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Pros:</a:t>
            </a:r>
          </a:p>
          <a:p>
            <a:pPr lvl="2"/>
            <a:r>
              <a:rPr lang="en-US" dirty="0" smtClean="0"/>
              <a:t>Large collection of gene sets</a:t>
            </a:r>
          </a:p>
          <a:p>
            <a:pPr lvl="2"/>
            <a:r>
              <a:rPr lang="en-US" dirty="0" smtClean="0"/>
              <a:t>Uses more information than methods that only use DEG list</a:t>
            </a:r>
          </a:p>
          <a:p>
            <a:pPr lvl="2"/>
            <a:r>
              <a:rPr lang="en-US" dirty="0" smtClean="0"/>
              <a:t>Enrichment plot improves interpretability</a:t>
            </a:r>
          </a:p>
          <a:p>
            <a:pPr lvl="1"/>
            <a:r>
              <a:rPr lang="en-US" dirty="0" smtClean="0"/>
              <a:t>Cons:</a:t>
            </a:r>
          </a:p>
          <a:p>
            <a:pPr lvl="2"/>
            <a:r>
              <a:rPr lang="en-US" dirty="0" smtClean="0"/>
              <a:t>Permutation-based p-values</a:t>
            </a:r>
          </a:p>
          <a:p>
            <a:pPr lvl="2"/>
            <a:r>
              <a:rPr lang="en-US" dirty="0" smtClean="0"/>
              <a:t>Gene sets are not as clean</a:t>
            </a:r>
          </a:p>
        </p:txBody>
      </p:sp>
    </p:spTree>
    <p:extLst>
      <p:ext uri="{BB962C8B-B14F-4D97-AF65-F5344CB8AC3E}">
        <p14:creationId xmlns:p14="http://schemas.microsoft.com/office/powerpoint/2010/main" val="13629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Pathway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915" y="1522729"/>
            <a:ext cx="10515600" cy="5118101"/>
          </a:xfrm>
        </p:spPr>
        <p:txBody>
          <a:bodyPr>
            <a:normAutofit/>
          </a:bodyPr>
          <a:lstStyle/>
          <a:p>
            <a:r>
              <a:rPr lang="en-US" dirty="0" smtClean="0"/>
              <a:t>Identifying pathways whose genes are associated with a particular biological condition</a:t>
            </a:r>
          </a:p>
          <a:p>
            <a:r>
              <a:rPr lang="en-US" dirty="0"/>
              <a:t>Examines the combined signal from multiple genes, as opposed to looking at individual genes separately</a:t>
            </a:r>
          </a:p>
          <a:p>
            <a:r>
              <a:rPr lang="en-US" dirty="0" smtClean="0"/>
              <a:t>Recently, </a:t>
            </a:r>
            <a:r>
              <a:rPr lang="en-US" dirty="0"/>
              <a:t>t</a:t>
            </a:r>
            <a:r>
              <a:rPr lang="en-US" dirty="0" smtClean="0"/>
              <a:t>his definition has been extended to include any set of genes that have some sort biological connection (gene sets)</a:t>
            </a:r>
          </a:p>
          <a:p>
            <a:pPr lvl="1"/>
            <a:r>
              <a:rPr lang="en-US" dirty="0" smtClean="0"/>
              <a:t>Mechanistic and signaling cascades (KEGG, </a:t>
            </a:r>
            <a:r>
              <a:rPr lang="en-US" dirty="0" err="1" smtClean="0"/>
              <a:t>Biocarta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Functional and biological processes (GO)</a:t>
            </a:r>
          </a:p>
          <a:p>
            <a:pPr lvl="1"/>
            <a:r>
              <a:rPr lang="en-US" dirty="0" smtClean="0"/>
              <a:t>Associated with a disease or condition</a:t>
            </a:r>
          </a:p>
          <a:p>
            <a:pPr lvl="1"/>
            <a:r>
              <a:rPr lang="en-US" dirty="0" smtClean="0"/>
              <a:t>Chromosomal proximity</a:t>
            </a:r>
          </a:p>
          <a:p>
            <a:pPr lvl="1"/>
            <a:r>
              <a:rPr lang="en-US" dirty="0" smtClean="0"/>
              <a:t>Computationally derived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586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Additional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0920"/>
          </a:xfrm>
        </p:spPr>
        <p:txBody>
          <a:bodyPr>
            <a:normAutofit/>
          </a:bodyPr>
          <a:lstStyle/>
          <a:p>
            <a:r>
              <a:rPr lang="en-US" dirty="0" smtClean="0"/>
              <a:t>Apply a multiple comparison correction (FDR)</a:t>
            </a:r>
          </a:p>
          <a:p>
            <a:r>
              <a:rPr lang="en-US" dirty="0" smtClean="0"/>
              <a:t>Interpret p-values cautiously</a:t>
            </a:r>
          </a:p>
          <a:p>
            <a:r>
              <a:rPr lang="en-US" dirty="0" smtClean="0"/>
              <a:t>Filter out gene sets that are too small or too big</a:t>
            </a:r>
          </a:p>
          <a:p>
            <a:r>
              <a:rPr lang="en-US" dirty="0" smtClean="0"/>
              <a:t>Explore key drivers in significant pathways</a:t>
            </a:r>
          </a:p>
          <a:p>
            <a:r>
              <a:rPr lang="en-US" dirty="0" smtClean="0"/>
              <a:t>Experimentally validate or follow up on significant gene sets</a:t>
            </a:r>
          </a:p>
        </p:txBody>
      </p:sp>
    </p:spTree>
    <p:extLst>
      <p:ext uri="{BB962C8B-B14F-4D97-AF65-F5344CB8AC3E}">
        <p14:creationId xmlns:p14="http://schemas.microsoft.com/office/powerpoint/2010/main" val="179329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GSEA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r>
              <a:rPr lang="en-US" dirty="0"/>
              <a:t>://www.broadinstitute.org/gsea</a:t>
            </a:r>
          </a:p>
        </p:txBody>
      </p:sp>
      <p:pic>
        <p:nvPicPr>
          <p:cNvPr id="1027" name="Picture 3" descr="\\userdata.niehs.nih.gov\bennettb\My Documents\Presentations\Pathways Short Course (07-29-15)\GSEA_exampl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13" y="2795676"/>
            <a:ext cx="7988935" cy="331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834889" y="3427823"/>
            <a:ext cx="931545" cy="360045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599045" y="3427822"/>
            <a:ext cx="1076325" cy="360045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userdata.niehs.nih.gov\bennettb\My Documents\Presentations\Pathways Short Course (07-29-15)\GSEA_exampl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05" y="1824153"/>
            <a:ext cx="9282430" cy="428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GSEA 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743947" y="4149090"/>
            <a:ext cx="1503048" cy="59436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795382" y="4939666"/>
            <a:ext cx="1320168" cy="603884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0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GSEA Example</a:t>
            </a:r>
            <a:endParaRPr lang="en-US" dirty="0"/>
          </a:p>
        </p:txBody>
      </p:sp>
      <p:pic>
        <p:nvPicPr>
          <p:cNvPr id="3075" name="Picture 3" descr="\\userdata.niehs.nih.gov\bennettb\My Documents\Presentations\Pathways Short Course (07-29-15)\GSEA_example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151" y="1451927"/>
            <a:ext cx="6607174" cy="511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2851151" y="1905000"/>
            <a:ext cx="937894" cy="409575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GSEA Example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2030" y="1451927"/>
            <a:ext cx="6605416" cy="511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725671" y="2202178"/>
            <a:ext cx="1052194" cy="409575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7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GSEA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file types:</a:t>
            </a:r>
          </a:p>
          <a:p>
            <a:pPr lvl="1"/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www.broadinstitute.org/cancer/software/gsea/wiki/index.php/Data_formats</a:t>
            </a:r>
            <a:endParaRPr lang="en-US" sz="2000" dirty="0" smtClean="0"/>
          </a:p>
          <a:p>
            <a:r>
              <a:rPr lang="en-US" dirty="0" smtClean="0"/>
              <a:t>Required:</a:t>
            </a:r>
          </a:p>
          <a:p>
            <a:pPr lvl="1"/>
            <a:r>
              <a:rPr lang="en-US" dirty="0" smtClean="0"/>
              <a:t>Expression data file</a:t>
            </a:r>
          </a:p>
          <a:p>
            <a:pPr lvl="1"/>
            <a:r>
              <a:rPr lang="en-US" dirty="0" smtClean="0"/>
              <a:t>Class label file</a:t>
            </a:r>
          </a:p>
          <a:p>
            <a:r>
              <a:rPr lang="en-US" dirty="0" smtClean="0"/>
              <a:t>Optional:</a:t>
            </a:r>
          </a:p>
          <a:p>
            <a:pPr lvl="1"/>
            <a:r>
              <a:rPr lang="en-US" dirty="0" smtClean="0"/>
              <a:t>Gene set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8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GSEA Example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7610" y="1451927"/>
            <a:ext cx="6594255" cy="511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2765426" y="2247898"/>
            <a:ext cx="1052194" cy="409575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6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GSEA Example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7610" y="1467369"/>
            <a:ext cx="6594255" cy="508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3668395" y="1813558"/>
            <a:ext cx="6189980" cy="3044192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0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GSEA Example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7610" y="1460919"/>
            <a:ext cx="6594255" cy="510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8399671" y="5827393"/>
            <a:ext cx="744329" cy="335282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91351" y="5027289"/>
            <a:ext cx="1814939" cy="409577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GSEA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output directory: index.html</a:t>
            </a:r>
          </a:p>
        </p:txBody>
      </p:sp>
      <p:pic>
        <p:nvPicPr>
          <p:cNvPr id="5123" name="Picture 3" descr="\\userdata.niehs.nih.gov\bennettb\My Documents\Presentations\Pathways Short Course (07-29-15)\GSEA_example_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340" y="2479515"/>
            <a:ext cx="6349682" cy="409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3408569" y="4407408"/>
            <a:ext cx="1266299" cy="215985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08570" y="5793775"/>
            <a:ext cx="1266299" cy="215985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2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Advantages over Single-Gene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samples from a common condition may have different key genes that are all driving changes in the same pathway</a:t>
            </a:r>
          </a:p>
          <a:p>
            <a:endParaRPr lang="en-US" dirty="0" smtClean="0"/>
          </a:p>
        </p:txBody>
      </p:sp>
      <p:pic>
        <p:nvPicPr>
          <p:cNvPr id="7170" name="Picture 2" descr="\\userdata.niehs.nih.gov\bennettb\My Documents\Presentations\Pathways Short Course (07-29-15)\paper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329" y="2796858"/>
            <a:ext cx="7015162" cy="377300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09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GSEA Example</a:t>
            </a:r>
            <a:endParaRPr lang="en-US" dirty="0"/>
          </a:p>
        </p:txBody>
      </p:sp>
      <p:pic>
        <p:nvPicPr>
          <p:cNvPr id="6146" name="Picture 2" descr="\\userdata.niehs.nih.gov\bennettb\My Documents\Presentations\Pathways Short Course (07-29-15)\GSEA_example_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264" y="1453248"/>
            <a:ext cx="7995285" cy="515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7043308" y="2840355"/>
            <a:ext cx="980551" cy="382905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9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GSEA Example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0264" y="1459035"/>
            <a:ext cx="7995285" cy="513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22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Types of Pathway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0920"/>
          </a:xfrm>
        </p:spPr>
        <p:txBody>
          <a:bodyPr>
            <a:normAutofit/>
          </a:bodyPr>
          <a:lstStyle/>
          <a:p>
            <a:r>
              <a:rPr lang="en-US" dirty="0" smtClean="0"/>
              <a:t>Other data types (genotype, copy number, etc.)</a:t>
            </a:r>
          </a:p>
          <a:p>
            <a:r>
              <a:rPr lang="en-US" dirty="0" smtClean="0"/>
              <a:t>Other types of gene lists (genes from proteomics, </a:t>
            </a:r>
            <a:r>
              <a:rPr lang="en-US" dirty="0" err="1" smtClean="0"/>
              <a:t>ChIP</a:t>
            </a:r>
            <a:r>
              <a:rPr lang="en-US" dirty="0" smtClean="0"/>
              <a:t> targets, etc.)</a:t>
            </a:r>
          </a:p>
          <a:p>
            <a:r>
              <a:rPr lang="en-US" dirty="0" smtClean="0"/>
              <a:t>Custom gene sets (genes of interest, DEGs from another analysis, etc.)</a:t>
            </a:r>
          </a:p>
        </p:txBody>
      </p:sp>
    </p:spTree>
    <p:extLst>
      <p:ext uri="{BB962C8B-B14F-4D97-AF65-F5344CB8AC3E}">
        <p14:creationId xmlns:p14="http://schemas.microsoft.com/office/powerpoint/2010/main" val="187817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Pathway analysis tools</a:t>
            </a:r>
          </a:p>
          <a:p>
            <a:pPr lvl="1"/>
            <a:r>
              <a:rPr lang="en-US" dirty="0" smtClean="0"/>
              <a:t>Gene Set Enrichment Analysis (GSEA)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www.broadinstitute.org/gsea</a:t>
            </a:r>
            <a:endParaRPr lang="en-US" dirty="0" smtClean="0"/>
          </a:p>
          <a:p>
            <a:pPr lvl="1"/>
            <a:r>
              <a:rPr lang="en-US" dirty="0"/>
              <a:t>Ingenuity Pathway Analysis (IPA)</a:t>
            </a:r>
          </a:p>
          <a:p>
            <a:pPr lvl="2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www.ingenuity.com/products/ipa</a:t>
            </a:r>
            <a:endParaRPr lang="en-US" dirty="0" smtClean="0"/>
          </a:p>
          <a:p>
            <a:pPr lvl="1"/>
            <a:r>
              <a:rPr lang="en-US" dirty="0"/>
              <a:t>Database for Annotation, Visualization and Integrated Discovery (</a:t>
            </a:r>
            <a:r>
              <a:rPr lang="en-US" dirty="0" smtClean="0"/>
              <a:t>DAVID)</a:t>
            </a:r>
          </a:p>
          <a:p>
            <a:pPr lvl="2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david.ncifcrf.gov</a:t>
            </a:r>
            <a:endParaRPr lang="en-US" dirty="0" smtClean="0"/>
          </a:p>
          <a:p>
            <a:pPr lvl="1"/>
            <a:r>
              <a:rPr lang="en-US" dirty="0"/>
              <a:t>Gene Ontology Enrichment Analysis Software </a:t>
            </a:r>
            <a:r>
              <a:rPr lang="en-US" dirty="0" smtClean="0"/>
              <a:t>Toolkit (GOEAST)</a:t>
            </a:r>
          </a:p>
          <a:p>
            <a:pPr lvl="2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omicslab.genetics.ac.cn/GOEAST</a:t>
            </a:r>
            <a:endParaRPr lang="en-US" dirty="0" smtClean="0"/>
          </a:p>
          <a:p>
            <a:pPr lvl="1"/>
            <a:endParaRPr lang="en-US" dirty="0"/>
          </a:p>
          <a:p>
            <a:pPr lvl="2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005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8020"/>
          </a:xfrm>
        </p:spPr>
        <p:txBody>
          <a:bodyPr>
            <a:normAutofit/>
          </a:bodyPr>
          <a:lstStyle/>
          <a:p>
            <a:r>
              <a:rPr lang="en-US" dirty="0" smtClean="0"/>
              <a:t>Gene set and pathway databases</a:t>
            </a:r>
          </a:p>
          <a:p>
            <a:pPr lvl="1"/>
            <a:r>
              <a:rPr lang="en-US" dirty="0" smtClean="0"/>
              <a:t>Molecular </a:t>
            </a:r>
            <a:r>
              <a:rPr lang="en-US" dirty="0"/>
              <a:t>Signatures Database (</a:t>
            </a:r>
            <a:r>
              <a:rPr lang="en-US" dirty="0" err="1"/>
              <a:t>MSigDB</a:t>
            </a:r>
            <a:r>
              <a:rPr lang="en-US" dirty="0" smtClean="0"/>
              <a:t>)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www.broadinstitute.org/gsea/msigdb</a:t>
            </a:r>
            <a:endParaRPr lang="en-US" dirty="0" smtClean="0"/>
          </a:p>
          <a:p>
            <a:pPr lvl="1"/>
            <a:r>
              <a:rPr lang="en-US" dirty="0"/>
              <a:t>Kyoto Encyclopedia of Genes and </a:t>
            </a:r>
            <a:r>
              <a:rPr lang="en-US" dirty="0" smtClean="0"/>
              <a:t>Genomes (KEGG)</a:t>
            </a:r>
          </a:p>
          <a:p>
            <a:pPr lvl="2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www.genome.jp/kegg</a:t>
            </a:r>
            <a:endParaRPr lang="en-US" dirty="0" smtClean="0"/>
          </a:p>
          <a:p>
            <a:pPr lvl="1"/>
            <a:r>
              <a:rPr lang="en-US" dirty="0" err="1" smtClean="0"/>
              <a:t>BioCarta</a:t>
            </a:r>
            <a:endParaRPr lang="en-US" dirty="0" smtClean="0"/>
          </a:p>
          <a:p>
            <a:pPr lvl="2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www.biocarta.com</a:t>
            </a:r>
            <a:endParaRPr lang="en-US" dirty="0" smtClean="0"/>
          </a:p>
          <a:p>
            <a:pPr lvl="1"/>
            <a:r>
              <a:rPr lang="en-US" dirty="0" smtClean="0"/>
              <a:t>Gene Ontology (GO)</a:t>
            </a:r>
          </a:p>
          <a:p>
            <a:pPr lvl="2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geneontology.org</a:t>
            </a:r>
            <a:endParaRPr lang="en-US" dirty="0" smtClean="0"/>
          </a:p>
          <a:p>
            <a:pPr lvl="1"/>
            <a:r>
              <a:rPr lang="en-US" dirty="0" smtClean="0"/>
              <a:t>PANTHER GO-slim</a:t>
            </a:r>
          </a:p>
          <a:p>
            <a:pPr lvl="2"/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www.pantherdb.org/panther/ontologies.jsp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606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Advantages over Single-Gene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Pathways may be perturbed by subtle changes in many genes</a:t>
            </a:r>
            <a:endParaRPr lang="en-US" dirty="0"/>
          </a:p>
        </p:txBody>
      </p:sp>
      <p:pic>
        <p:nvPicPr>
          <p:cNvPr id="8194" name="Picture 2" descr="\\userdata.niehs.nih.gov\bennettb\My Documents\Presentations\Pathways Short Course (07-29-15)\paper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366" y="2379430"/>
            <a:ext cx="6353494" cy="423433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Advantages over Single-Gene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small list of enriched pathways may be easier to interpret than a large list of associated genes</a:t>
            </a:r>
            <a:endParaRPr lang="en-US" dirty="0"/>
          </a:p>
        </p:txBody>
      </p:sp>
      <p:pic>
        <p:nvPicPr>
          <p:cNvPr id="9218" name="Picture 2" descr="\\userdata.niehs.nih.gov\bennettb\My Documents\Presentations\Pathways Short Course (07-29-15)\paper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754" y="2795772"/>
            <a:ext cx="9449307" cy="368503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98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Advantages over Single-Gene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Pathways results from different studies may overlap better than single-gene results</a:t>
            </a:r>
            <a:endParaRPr lang="en-US" dirty="0"/>
          </a:p>
        </p:txBody>
      </p:sp>
      <p:pic>
        <p:nvPicPr>
          <p:cNvPr id="10242" name="Picture 2" descr="\\userdata.niehs.nih.gov\bennettb\My Documents\Presentations\Pathways Short Course (07-29-15)\paper_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474" y="2743198"/>
            <a:ext cx="5079719" cy="3818873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4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 Expression Pathway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Gene expression data for samples in two groups (disease vs. control, treatment vs. no treatment, etc.)</a:t>
            </a:r>
          </a:p>
          <a:p>
            <a:r>
              <a:rPr lang="en-US" dirty="0" smtClean="0"/>
              <a:t>Biological Question: Which pathways are impacted by the condition or treatment?</a:t>
            </a:r>
          </a:p>
          <a:p>
            <a:r>
              <a:rPr lang="en-US" dirty="0" smtClean="0"/>
              <a:t>Statistical Question: Which pathways have more differentially expressed genes than expected by chance?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78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Required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 expression data 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Collection of gene sets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1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1106</Words>
  <Application>Microsoft Office PowerPoint</Application>
  <PresentationFormat>Custom</PresentationFormat>
  <Paragraphs>206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Pathway Analysis</vt:lpstr>
      <vt:lpstr>What is a Biological Pathway?</vt:lpstr>
      <vt:lpstr>What is Pathway Analysis?</vt:lpstr>
      <vt:lpstr>Advantages over Single-Gene Analysis</vt:lpstr>
      <vt:lpstr>Advantages over Single-Gene Analysis</vt:lpstr>
      <vt:lpstr>Advantages over Single-Gene Analysis</vt:lpstr>
      <vt:lpstr>Advantages over Single-Gene Analysis</vt:lpstr>
      <vt:lpstr>Gene Expression Pathway Analysis</vt:lpstr>
      <vt:lpstr>Required Data</vt:lpstr>
      <vt:lpstr>Molecular Signatures Database (MSigDB)</vt:lpstr>
      <vt:lpstr>Molecular Signatures Database (MSigDB)</vt:lpstr>
      <vt:lpstr>Hypergeometric Test (Right-tailed)</vt:lpstr>
      <vt:lpstr>Hypergeometric Test (Right-tailed)</vt:lpstr>
      <vt:lpstr>Hypergeometric Test (Right-tailed)</vt:lpstr>
      <vt:lpstr>Hypergeometric Test (Right-tailed)</vt:lpstr>
      <vt:lpstr>Hypergeometric Test (Right-tailed)</vt:lpstr>
      <vt:lpstr>Kolmogorov–Smirnov (KS) Test</vt:lpstr>
      <vt:lpstr>Kolmogorov–Smirnov (KS) Test</vt:lpstr>
      <vt:lpstr>Kolmogorov–Smirnov (KS) Test</vt:lpstr>
      <vt:lpstr>Kolmogorov–Smirnov (KS) Test</vt:lpstr>
      <vt:lpstr>Kolmogorov–Smirnov (KS) Test</vt:lpstr>
      <vt:lpstr>Kolmogorov–Smirnov (KS) Test</vt:lpstr>
      <vt:lpstr>Kolmogorov–Smirnov (KS) Test</vt:lpstr>
      <vt:lpstr>Kolmogorov–Smirnov (KS) Test</vt:lpstr>
      <vt:lpstr>Kolmogorov–Smirnov (KS) Test</vt:lpstr>
      <vt:lpstr>Kolmogorov–Smirnov (KS) Test</vt:lpstr>
      <vt:lpstr>Kolmogorov–Smirnov (KS) Test</vt:lpstr>
      <vt:lpstr>Kolmogorov–Smirnov (KS) Test</vt:lpstr>
      <vt:lpstr>Kolmogorov–Smirnov (KS) Test</vt:lpstr>
      <vt:lpstr>Additional Processing</vt:lpstr>
      <vt:lpstr>GSEA Example</vt:lpstr>
      <vt:lpstr>GSEA Example</vt:lpstr>
      <vt:lpstr>GSEA Example</vt:lpstr>
      <vt:lpstr>GSEA Example</vt:lpstr>
      <vt:lpstr>GSEA Example</vt:lpstr>
      <vt:lpstr>GSEA Example</vt:lpstr>
      <vt:lpstr>GSEA Example</vt:lpstr>
      <vt:lpstr>GSEA Example</vt:lpstr>
      <vt:lpstr>GSEA Example</vt:lpstr>
      <vt:lpstr>GSEA Example</vt:lpstr>
      <vt:lpstr>GSEA Example</vt:lpstr>
      <vt:lpstr>Other Types of Pathway Analysis</vt:lpstr>
      <vt:lpstr>Resources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Pathway Analysis</dc:title>
  <dc:creator>Brian</dc:creator>
  <cp:lastModifiedBy>DERT</cp:lastModifiedBy>
  <cp:revision>48</cp:revision>
  <dcterms:created xsi:type="dcterms:W3CDTF">2015-07-21T20:18:41Z</dcterms:created>
  <dcterms:modified xsi:type="dcterms:W3CDTF">2016-02-12T16:33:21Z</dcterms:modified>
</cp:coreProperties>
</file>