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5B89-E86A-4768-9797-F39E95F0D12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ih.primo.exlibrisgroup.com/discovery/fulldisplay?docid=alma991001221581004686&amp;context=L&amp;vid=01NIH_INST:NIEHS&amp;search_scope=Alma_NIEHS&amp;isFrbr=true&amp;tab=Alma_NIEHS&amp;lang=en" TargetMode="External"/><Relationship Id="rId13" Type="http://schemas.openxmlformats.org/officeDocument/2006/relationships/hyperlink" Target="https://nih.primo.exlibrisgroup.com/discovery/fulldisplay?docid=alma991001226085704686&amp;context=L&amp;vid=01NIH_INST:NIEHS&amp;search_scope=Alma_NIEHS&amp;tab=Alma_NIEHS&amp;lang=en" TargetMode="External"/><Relationship Id="rId18" Type="http://schemas.openxmlformats.org/officeDocument/2006/relationships/hyperlink" Target="https://nih.primo.exlibrisgroup.com/discovery/fulldisplay?docid=alma991001221403304686&amp;context=U&amp;vid=01NIH_INST:NIEHS&amp;lang=en" TargetMode="External"/><Relationship Id="rId3" Type="http://schemas.openxmlformats.org/officeDocument/2006/relationships/hyperlink" Target="https://nih.primo.exlibrisgroup.com/discovery/fulldisplay?docid=alma991001251719904686&amp;context=L&amp;vid=01NIH_INST:NIEHS&amp;search_scope=Alma_NIEHS&amp;tab=Alma_NIEHS&amp;lang=en" TargetMode="External"/><Relationship Id="rId7" Type="http://schemas.openxmlformats.org/officeDocument/2006/relationships/hyperlink" Target="https://nih.primo.exlibrisgroup.com/discovery/fulldisplay?docid=alma991001267259704686&amp;context=L&amp;vid=01NIH_INST:NIEHS&amp;search_scope=Alma_NIEHS&amp;tab=Alma_NIEHS&amp;lang=en" TargetMode="External"/><Relationship Id="rId12" Type="http://schemas.openxmlformats.org/officeDocument/2006/relationships/hyperlink" Target="https://nih.primo.exlibrisgroup.com/discovery/fulldisplay?docid=alma991001221555904686&amp;context=L&amp;vid=01NIH_INST:NIEHS&amp;search_scope=Alma_NIEHS&amp;tab=Alma_NIEHS&amp;lang=en" TargetMode="External"/><Relationship Id="rId17" Type="http://schemas.openxmlformats.org/officeDocument/2006/relationships/hyperlink" Target="https://nih.primo.exlibrisgroup.com/discovery/fulldisplay?docid=alma991001221403504686&amp;context=U&amp;vid=01NIH_INST:NIEHS&amp;lang=en" TargetMode="External"/><Relationship Id="rId2" Type="http://schemas.openxmlformats.org/officeDocument/2006/relationships/hyperlink" Target="https://nih.primo.exlibrisgroup.com/discovery/fulldisplay?docid=alma991001251971204686&amp;context=L&amp;vid=01NIH_INST:NIEHS&amp;search_scope=Alma_NIEHS&amp;tab=Alma_NIEHS&amp;lang=en" TargetMode="External"/><Relationship Id="rId16" Type="http://schemas.openxmlformats.org/officeDocument/2006/relationships/hyperlink" Target="https://nih.primo.exlibrisgroup.com/discovery/fulldisplay?docid=alma991001221398804686&amp;context=L&amp;vid=01NIH_INST:NIEHS&amp;search_scope=Alma_NIEHS&amp;tab=Alma_NIEHS&amp;lang=en" TargetMode="External"/><Relationship Id="rId20" Type="http://schemas.openxmlformats.org/officeDocument/2006/relationships/hyperlink" Target="mailto:library@niehs.nih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h.primo.exlibrisgroup.com/discovery/fulldisplay?docid=alma991000555939704686&amp;context=L&amp;vid=01NIH_INST:NIEHS&amp;search_scope=Alma_NIEHS&amp;tab=Alma_NIEHS&amp;lang=en" TargetMode="External"/><Relationship Id="rId11" Type="http://schemas.openxmlformats.org/officeDocument/2006/relationships/hyperlink" Target="https://nih.primo.exlibrisgroup.com/discovery/fulldisplay?docid=alma991000720069704686&amp;context=L&amp;vid=01NIH_INST:NIEHS&amp;search_scope=Alma_NIEHS&amp;tab=Alma_NIEHS&amp;lang=en" TargetMode="External"/><Relationship Id="rId5" Type="http://schemas.openxmlformats.org/officeDocument/2006/relationships/hyperlink" Target="https://nih.primo.exlibrisgroup.com/discovery/fulldisplay?docid=alma991001243123004686&amp;context=L&amp;vid=01NIH_INST:NIEHS&amp;search_scope=Alma_NIEHS&amp;tab=Alma_NIEHS&amp;lang=en" TargetMode="External"/><Relationship Id="rId15" Type="http://schemas.openxmlformats.org/officeDocument/2006/relationships/hyperlink" Target="https://nih.primo.exlibrisgroup.com/discovery/fulldisplay?docid=alma991001221379104686&amp;context=L&amp;vid=01NIH_INST:NIEHS&amp;search_scope=Alma_NIEHS&amp;tab=Alma_NIEHS&amp;lang=en" TargetMode="External"/><Relationship Id="rId10" Type="http://schemas.openxmlformats.org/officeDocument/2006/relationships/hyperlink" Target="https://nih.primo.exlibrisgroup.com/discovery/search?query=sub,contains,bioinformatics,OR&amp;query=title,contains,bioinformatics,AND&amp;pfilter=rtype,exact,books,AND&amp;tab=Alma_NIEHS&amp;search_scope=Alma_NIEHS&amp;vid=01NIH_INST:NIEHS&amp;lang=en&amp;mode=advanced&amp;offset=0" TargetMode="External"/><Relationship Id="rId19" Type="http://schemas.openxmlformats.org/officeDocument/2006/relationships/hyperlink" Target="https://nih.primo.exlibrisgroup.com/discovery/search?query=any,contains,%22pathway%20analysis%22,AND&amp;pfilter=rtype,exact,books,AND&amp;pfilter=cdate,exact,00000101,AND&amp;pfilter=cdate,exact,99991231,AND&amp;tab=Alma_NIEHS&amp;search_scope=Alma_NIEHS&amp;sortby=rank&amp;vid=01NIH_INST:NIEHS&amp;lang=en&amp;mode=advanced&amp;offset=0" TargetMode="External"/><Relationship Id="rId4" Type="http://schemas.openxmlformats.org/officeDocument/2006/relationships/hyperlink" Target="https://nih.iii.com/search~S6/i?SEARCH=9781138035263" TargetMode="External"/><Relationship Id="rId9" Type="http://schemas.openxmlformats.org/officeDocument/2006/relationships/hyperlink" Target="https://nih.primo.exlibrisgroup.com/discovery/fulldisplay?docid=alma991001237990704686&amp;context=L&amp;vid=01NIH_INST:NIEHS&amp;search_scope=Alma_NIEHS&amp;tab=Alma_NIEHS&amp;lang=en" TargetMode="External"/><Relationship Id="rId14" Type="http://schemas.openxmlformats.org/officeDocument/2006/relationships/hyperlink" Target="https://nih.primo.exlibrisgroup.com/discovery/fulldisplay?docid=alma991001221659304686&amp;context=L&amp;vid=01NIH_INST:NIEHS&amp;search_scope=Alma_NIEHS&amp;tab=Alma_NIEHS&amp;lang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700" b="1" dirty="0"/>
              <a:t>Resources from the NIEHS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6990"/>
            <a:ext cx="4815981" cy="41948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>
            <a:normAutofit fontScale="40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400" b="1" dirty="0"/>
              <a:t>General bioinformatics titles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400" b="1" dirty="0"/>
              <a:t>Print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400" i="1" dirty="0">
                <a:hlinkClick r:id="rId2"/>
              </a:rPr>
              <a:t>Applied Bioinformatics: An Introduction</a:t>
            </a:r>
            <a:r>
              <a:rPr lang="en-US" sz="3400" i="1" dirty="0"/>
              <a:t> </a:t>
            </a:r>
            <a:r>
              <a:rPr lang="en-US" sz="3400" dirty="0"/>
              <a:t>(2018) </a:t>
            </a:r>
            <a:r>
              <a:rPr lang="en-US" sz="3400" dirty="0">
                <a:hlinkClick r:id="rId3"/>
              </a:rPr>
              <a:t>Also available as an eBook</a:t>
            </a:r>
            <a:endParaRPr lang="en-US" sz="3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400" i="1" dirty="0">
                <a:hlinkClick r:id="rId4"/>
              </a:rPr>
              <a:t>Python for Bioinformatics</a:t>
            </a:r>
            <a:r>
              <a:rPr lang="en-US" sz="3400" dirty="0"/>
              <a:t> (2018)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400" i="1" dirty="0">
                <a:hlinkClick r:id="rId5"/>
              </a:rPr>
              <a:t>Bioinformatics Data Skills</a:t>
            </a:r>
            <a:r>
              <a:rPr lang="en-US" sz="3400" dirty="0"/>
              <a:t> (2015)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400" i="1" dirty="0">
                <a:hlinkClick r:id="rId6"/>
              </a:rPr>
              <a:t>Bioinformatics for Biologists</a:t>
            </a:r>
            <a:r>
              <a:rPr lang="en-US" sz="3400" dirty="0"/>
              <a:t> (2011)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400" b="1" dirty="0"/>
              <a:t>Electronic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400" i="1" dirty="0">
                <a:hlinkClick r:id="rId7"/>
              </a:rPr>
              <a:t>Introduction to Bioinformatics in Microbiology</a:t>
            </a:r>
            <a:r>
              <a:rPr lang="en-US" sz="3400" i="1" dirty="0"/>
              <a:t> </a:t>
            </a:r>
            <a:r>
              <a:rPr lang="en-US" sz="3400" dirty="0"/>
              <a:t>(2018)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400" i="1" dirty="0">
                <a:hlinkClick r:id="rId8"/>
              </a:rPr>
              <a:t>Bioinformatics: An Introduction</a:t>
            </a:r>
            <a:r>
              <a:rPr lang="en-US" sz="3400" dirty="0"/>
              <a:t> (2015)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400" i="1" dirty="0">
                <a:hlinkClick r:id="rId9"/>
              </a:rPr>
              <a:t>Bioinformatics for Beginners: Genes, Genomes, Molecular Evolution, Databases and Analytical Tools</a:t>
            </a:r>
            <a:r>
              <a:rPr lang="en-US" sz="3400" dirty="0"/>
              <a:t> (2014)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hlinkClick r:id="rId10"/>
              </a:rPr>
              <a:t>More </a:t>
            </a:r>
            <a:r>
              <a:rPr lang="en-US" sz="3200" b="1">
                <a:hlinkClick r:id="rId10"/>
              </a:rPr>
              <a:t>bioinformatics books</a:t>
            </a:r>
            <a:r>
              <a:rPr lang="en-US" sz="3200" b="1"/>
              <a:t>.</a:t>
            </a:r>
            <a:endParaRPr 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3905" y="1445300"/>
            <a:ext cx="5025743" cy="420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91440" rIns="91440" bIns="9144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b="1" dirty="0"/>
              <a:t>Pathway analysis titles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/>
              <a:t>Print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i="1" dirty="0">
                <a:hlinkClick r:id="rId11"/>
              </a:rPr>
              <a:t>A Bioinformatics Guide for Molecular Biologists</a:t>
            </a:r>
            <a:endParaRPr lang="en-US" sz="1400" i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/>
              <a:t>Electronic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hlinkClick r:id="rId12"/>
              </a:rPr>
              <a:t>Biological Networks and Pathway Analysis</a:t>
            </a:r>
            <a:r>
              <a:rPr lang="en-US" sz="1400" dirty="0"/>
              <a:t> (2017)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hlinkClick r:id="rId13"/>
              </a:rPr>
              <a:t>Computational Methods for Processing and Analysis of Biological Pathways</a:t>
            </a:r>
            <a:r>
              <a:rPr lang="en-US" sz="1400" dirty="0"/>
              <a:t> (2017)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hlinkClick r:id="rId14"/>
              </a:rPr>
              <a:t>Computational Systems Toxicology</a:t>
            </a:r>
            <a:r>
              <a:rPr lang="en-US" sz="1400" dirty="0"/>
              <a:t> (2015)</a:t>
            </a:r>
          </a:p>
          <a:p>
            <a:pPr marL="0" indent="0">
              <a:buNone/>
            </a:pPr>
            <a:r>
              <a:rPr lang="en-US" sz="1400" i="1" dirty="0">
                <a:hlinkClick r:id="rId15"/>
              </a:rPr>
              <a:t>Network Biology Methods and Applications</a:t>
            </a:r>
            <a:r>
              <a:rPr lang="en-US" sz="1400" b="1" i="1" dirty="0"/>
              <a:t> </a:t>
            </a:r>
            <a:r>
              <a:rPr lang="en-US" sz="1400" dirty="0"/>
              <a:t>(2011)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hlinkClick r:id="rId16"/>
              </a:rPr>
              <a:t>Protein Networks and Pathway Analysis</a:t>
            </a:r>
            <a:r>
              <a:rPr lang="en-US" sz="1400" dirty="0"/>
              <a:t> (2009)</a:t>
            </a:r>
          </a:p>
          <a:p>
            <a:pPr marL="0" indent="0">
              <a:buNone/>
            </a:pPr>
            <a:r>
              <a:rPr lang="en-US" sz="1400" i="1" dirty="0">
                <a:hlinkClick r:id="rId17"/>
              </a:rPr>
              <a:t>Microarrays. Volume 1, Synthesis methods</a:t>
            </a:r>
            <a:r>
              <a:rPr lang="en-US" sz="1400" i="1" dirty="0"/>
              <a:t> </a:t>
            </a:r>
            <a:r>
              <a:rPr lang="en-US" sz="1400" dirty="0"/>
              <a:t>(2007)</a:t>
            </a:r>
            <a:endParaRPr lang="en-US" sz="14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hlinkClick r:id="rId18"/>
              </a:rPr>
              <a:t>Microarrays. Volume 2, Applications And Data Analysis</a:t>
            </a:r>
            <a:r>
              <a:rPr lang="en-US" sz="1400" i="1" dirty="0"/>
              <a:t> </a:t>
            </a:r>
            <a:r>
              <a:rPr lang="en-US" sz="1400" dirty="0"/>
              <a:t>(2007)</a:t>
            </a:r>
            <a:endParaRPr lang="en-US" sz="1400" i="1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hlinkClick r:id="rId19"/>
              </a:rPr>
              <a:t>More pathway analysis books</a:t>
            </a:r>
            <a:r>
              <a:rPr lang="en-US" sz="1400" b="1" dirty="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776269"/>
            <a:ext cx="10051448" cy="52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Need more resources? Visit the NIEHS Library or email </a:t>
            </a:r>
            <a:r>
              <a:rPr lang="en-US" sz="2400" dirty="0">
                <a:latin typeface="+mj-lt"/>
                <a:hlinkClick r:id="rId20"/>
              </a:rPr>
              <a:t>library@niehs.nih.gov</a:t>
            </a:r>
            <a:r>
              <a:rPr lang="en-US" sz="24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531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108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Resources from the NIEHS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Patterson, Victoria (NIH/NIEHS) [C]</dc:creator>
  <cp:lastModifiedBy>Li, Jianying (NIH/NIEHS) [C]</cp:lastModifiedBy>
  <cp:revision>28</cp:revision>
  <dcterms:created xsi:type="dcterms:W3CDTF">2017-06-13T13:28:34Z</dcterms:created>
  <dcterms:modified xsi:type="dcterms:W3CDTF">2019-02-04T15:16:06Z</dcterms:modified>
</cp:coreProperties>
</file>