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83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67" r:id="rId11"/>
    <p:sldId id="268" r:id="rId12"/>
    <p:sldId id="271" r:id="rId13"/>
    <p:sldId id="272" r:id="rId14"/>
    <p:sldId id="273" r:id="rId15"/>
    <p:sldId id="274" r:id="rId16"/>
    <p:sldId id="275" r:id="rId17"/>
    <p:sldId id="263" r:id="rId18"/>
    <p:sldId id="264" r:id="rId19"/>
    <p:sldId id="270" r:id="rId20"/>
    <p:sldId id="265" r:id="rId21"/>
    <p:sldId id="266" r:id="rId22"/>
    <p:sldId id="257" r:id="rId23"/>
    <p:sldId id="258" r:id="rId24"/>
    <p:sldId id="259" r:id="rId25"/>
    <p:sldId id="260" r:id="rId26"/>
    <p:sldId id="261" r:id="rId27"/>
    <p:sldId id="262" r:id="rId28"/>
    <p:sldId id="26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56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9D6B5-D81B-4654-9598-907BF372C0F2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20D56-86C2-4399-A69D-17141B2A6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4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 DNA imaging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microsoft.com/office/2007/relationships/hdphoto" Target="../media/hdphoto2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microsoft.com/office/2007/relationships/hdphoto" Target="../media/hdphoto1.wdp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Mixture of </a:t>
            </a:r>
            <a:r>
              <a:rPr lang="en-US" dirty="0"/>
              <a:t>Gaussian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Simulating D.I.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9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723900"/>
            <a:ext cx="71437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2294" y="77569"/>
            <a:ext cx="8619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Photomicrograph of moderately well differentiated OSCC showing large tumor nucleus </a:t>
            </a:r>
            <a:endParaRPr lang="en-US" b="1" dirty="0" smtClean="0"/>
          </a:p>
          <a:p>
            <a:r>
              <a:rPr lang="en-US" b="1" dirty="0" smtClean="0"/>
              <a:t>with </a:t>
            </a:r>
            <a:r>
              <a:rPr lang="en-US" b="1" dirty="0"/>
              <a:t>multiple prominent nucleoli (blue arrow) and abnormal mitotic figure (black arrow)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6611" y="6138606"/>
            <a:ext cx="754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 </a:t>
            </a:r>
            <a:r>
              <a:rPr lang="en-US" dirty="0" err="1" smtClean="0"/>
              <a:t>Nandini</a:t>
            </a:r>
            <a:r>
              <a:rPr lang="en-US" dirty="0" smtClean="0"/>
              <a:t> and RV </a:t>
            </a:r>
            <a:r>
              <a:rPr lang="en-US" dirty="0" err="1" smtClean="0"/>
              <a:t>Subramanyam</a:t>
            </a:r>
            <a:r>
              <a:rPr lang="en-US" dirty="0"/>
              <a:t>, 2011, Nuclear features in oral </a:t>
            </a:r>
            <a:r>
              <a:rPr lang="en-US" dirty="0" smtClean="0"/>
              <a:t>squamous</a:t>
            </a:r>
          </a:p>
          <a:p>
            <a:r>
              <a:rPr lang="en-US" dirty="0" smtClean="0"/>
              <a:t> </a:t>
            </a:r>
            <a:r>
              <a:rPr lang="en-US" dirty="0"/>
              <a:t>cell carcinoma: A computer-assisted microscopic </a:t>
            </a:r>
            <a:r>
              <a:rPr lang="en-US" dirty="0" smtClean="0"/>
              <a:t>study, V.15:2, 177-181,JOMFP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0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44243" y="65586"/>
            <a:ext cx="8699352" cy="6340593"/>
            <a:chOff x="344243" y="65586"/>
            <a:chExt cx="8699352" cy="6340593"/>
          </a:xfrm>
        </p:grpSpPr>
        <p:sp>
          <p:nvSpPr>
            <p:cNvPr id="2" name="Can 1"/>
            <p:cNvSpPr/>
            <p:nvPr/>
          </p:nvSpPr>
          <p:spPr>
            <a:xfrm>
              <a:off x="398033" y="2936842"/>
              <a:ext cx="1936376" cy="1904105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Raw </a:t>
              </a:r>
              <a:r>
                <a:rPr lang="en-US" sz="2800" b="1" dirty="0" err="1" smtClean="0">
                  <a:solidFill>
                    <a:schemeClr val="tx1"/>
                  </a:solidFill>
                </a:rPr>
                <a:t>dataDB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http://botanika.biologija.org/exp/imaging/exp-mikroskop_e1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43" y="301500"/>
              <a:ext cx="2168076" cy="180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Down Arrow 2"/>
            <p:cNvSpPr/>
            <p:nvPr/>
          </p:nvSpPr>
          <p:spPr>
            <a:xfrm>
              <a:off x="1118792" y="2110294"/>
              <a:ext cx="516370" cy="783515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334409" y="3711391"/>
              <a:ext cx="1161826" cy="451821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rved Up Arrow 6"/>
            <p:cNvSpPr/>
            <p:nvPr/>
          </p:nvSpPr>
          <p:spPr>
            <a:xfrm flipH="1">
              <a:off x="1031489" y="4959275"/>
              <a:ext cx="3767665" cy="1065008"/>
            </a:xfrm>
            <a:prstGeom prst="curvedUp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052" name="Picture 4" descr="http://www.whatthetech.com/blog/wp-content/uploads/2010/08/low-energy-desktop-comput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2767" y="65586"/>
              <a:ext cx="3040828" cy="2280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encrypted-tbn2.gstatic.com/images?q=tbn:ANd9GcTL1vyvDK-khOKgJPbNXXTjZPJ0QWOGj8NS5Ek1ahIgw1Dvg2e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740" y="4577379"/>
              <a:ext cx="249555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3539267" y="3030235"/>
              <a:ext cx="2431227" cy="1857149"/>
              <a:chOff x="1645920" y="1602889"/>
              <a:chExt cx="2431227" cy="1857149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45920" y="1602889"/>
                <a:ext cx="1721222" cy="1460967"/>
              </a:xfrm>
              <a:prstGeom prst="rect">
                <a:avLst/>
              </a:prstGeom>
            </p:spPr>
          </p:pic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7137" y="2108498"/>
                <a:ext cx="1420010" cy="1351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Striped Right Arrow 7"/>
            <p:cNvSpPr/>
            <p:nvPr/>
          </p:nvSpPr>
          <p:spPr>
            <a:xfrm rot="-1920000">
              <a:off x="5009088" y="2458269"/>
              <a:ext cx="1345915" cy="491530"/>
            </a:xfrm>
            <a:prstGeom prst="striped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triped Right Arrow 14"/>
            <p:cNvSpPr/>
            <p:nvPr/>
          </p:nvSpPr>
          <p:spPr>
            <a:xfrm rot="1740000">
              <a:off x="5753232" y="4630506"/>
              <a:ext cx="742533" cy="485702"/>
            </a:xfrm>
            <a:prstGeom prst="striped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21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Understanding and unveiling the biological mechanism of oral squamous cell carcinoma</a:t>
            </a:r>
          </a:p>
          <a:p>
            <a:r>
              <a:rPr lang="en-US" dirty="0" smtClean="0"/>
              <a:t>Leveraging nuclei stain imaging technology (</a:t>
            </a:r>
            <a:r>
              <a:rPr lang="en-US" dirty="0" err="1" smtClean="0"/>
              <a:t>Feulgen</a:t>
            </a:r>
            <a:r>
              <a:rPr lang="en-US" dirty="0" smtClean="0"/>
              <a:t> staining)</a:t>
            </a:r>
          </a:p>
          <a:p>
            <a:r>
              <a:rPr lang="en-US" dirty="0" smtClean="0"/>
              <a:t>Extracting the determining digitized information</a:t>
            </a:r>
          </a:p>
          <a:p>
            <a:r>
              <a:rPr lang="en-US" dirty="0" smtClean="0"/>
              <a:t>Developing data processing protocol</a:t>
            </a:r>
          </a:p>
          <a:p>
            <a:r>
              <a:rPr lang="en-US" dirty="0" smtClean="0"/>
              <a:t>Building predicting model for detecting abnormal cell dividing – cancer diagnosis</a:t>
            </a:r>
          </a:p>
          <a:p>
            <a:r>
              <a:rPr lang="en-US" dirty="0" smtClean="0"/>
              <a:t>Establishing the standard for oral cancer early diagnosis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87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Nuclei images available with “potential digitized report”</a:t>
            </a:r>
          </a:p>
          <a:p>
            <a:r>
              <a:rPr lang="en-US" dirty="0" smtClean="0"/>
              <a:t>Focus on selected cell population with DNA indices report</a:t>
            </a:r>
          </a:p>
          <a:p>
            <a:r>
              <a:rPr lang="en-US" dirty="0" smtClean="0"/>
              <a:t>Build statistical prediction model</a:t>
            </a:r>
          </a:p>
          <a:p>
            <a:r>
              <a:rPr lang="en-US" dirty="0" smtClean="0"/>
              <a:t>Cumulative data collection and model pruning</a:t>
            </a:r>
          </a:p>
          <a:p>
            <a:r>
              <a:rPr lang="en-US" dirty="0" smtClean="0"/>
              <a:t>Desktop application development for clinicians</a:t>
            </a:r>
          </a:p>
          <a:p>
            <a:r>
              <a:rPr lang="en-US" dirty="0" smtClean="0"/>
              <a:t>Mobile device application allowing patient accessibility to their data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16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statistical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Get sufficient summary statistics from ten of thousands cells (i.e. D.I. values)</a:t>
            </a:r>
          </a:p>
          <a:p>
            <a:r>
              <a:rPr lang="en-US" dirty="0" smtClean="0"/>
              <a:t>Evaluating the summary statistics</a:t>
            </a:r>
          </a:p>
          <a:p>
            <a:pPr lvl="1"/>
            <a:r>
              <a:rPr lang="en-US" dirty="0" smtClean="0"/>
              <a:t>Reflect the mixture of distribution</a:t>
            </a:r>
          </a:p>
          <a:p>
            <a:pPr lvl="1"/>
            <a:r>
              <a:rPr lang="en-US" dirty="0" smtClean="0"/>
              <a:t>Robust enough (enough information) to differentiation cell population</a:t>
            </a:r>
          </a:p>
          <a:p>
            <a:pPr lvl="1"/>
            <a:r>
              <a:rPr lang="en-US" dirty="0" smtClean="0"/>
              <a:t>Capture cell population characteristics</a:t>
            </a:r>
          </a:p>
          <a:p>
            <a:r>
              <a:rPr lang="en-US" dirty="0" smtClean="0"/>
              <a:t>Building the prediction model</a:t>
            </a:r>
          </a:p>
          <a:p>
            <a:pPr lvl="1"/>
            <a:r>
              <a:rPr lang="en-US" dirty="0" smtClean="0"/>
              <a:t>Assess model performance</a:t>
            </a:r>
          </a:p>
          <a:p>
            <a:pPr lvl="1"/>
            <a:r>
              <a:rPr lang="en-US" dirty="0" smtClean="0"/>
              <a:t>Provide accurate diagnosis guidance</a:t>
            </a:r>
          </a:p>
          <a:p>
            <a:pPr lvl="1"/>
            <a:r>
              <a:rPr lang="en-US" dirty="0" smtClean="0"/>
              <a:t>Constantly improve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0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Stable cross-platform performance</a:t>
            </a:r>
          </a:p>
          <a:p>
            <a:r>
              <a:rPr lang="en-US" dirty="0" smtClean="0"/>
              <a:t>Link to backend database to data importing and writing back</a:t>
            </a:r>
          </a:p>
          <a:p>
            <a:r>
              <a:rPr lang="en-US" dirty="0" smtClean="0"/>
              <a:t>Constantly improving algorithm and pruning model</a:t>
            </a:r>
          </a:p>
          <a:p>
            <a:r>
              <a:rPr lang="en-US" dirty="0" smtClean="0"/>
              <a:t>Data-driven approach self-updating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86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device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to patient</a:t>
            </a:r>
          </a:p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Link to central database for reporting</a:t>
            </a:r>
          </a:p>
          <a:p>
            <a:r>
              <a:rPr lang="en-US" dirty="0" smtClean="0"/>
              <a:t>Educate patient for public health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2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Abnormal nucleus image (D.I. value)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1566274"/>
            <a:ext cx="534352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37690" y="6308602"/>
            <a:ext cx="678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Papanicolaou</a:t>
            </a:r>
            <a:r>
              <a:rPr lang="en-US" dirty="0" smtClean="0"/>
              <a:t> (Pap) smears and nucleus was stained with </a:t>
            </a:r>
            <a:r>
              <a:rPr lang="en-US" dirty="0" err="1" smtClean="0"/>
              <a:t>Feulgan</a:t>
            </a:r>
            <a:r>
              <a:rPr lang="en-US" dirty="0" smtClean="0"/>
              <a:t> stain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population distribution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81" y="2250268"/>
            <a:ext cx="4642412" cy="354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805" y="2229493"/>
            <a:ext cx="45053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7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htrc.uchicago.edu/Images/pia/img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315" y="2054710"/>
            <a:ext cx="49053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68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been achieved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Quantitative Risk Stratification of </a:t>
            </a:r>
            <a:r>
              <a:rPr lang="en-US" dirty="0" smtClean="0"/>
              <a:t>Oral Leukoplakia </a:t>
            </a:r>
            <a:r>
              <a:rPr lang="en-US" dirty="0"/>
              <a:t>with Exfoliative </a:t>
            </a:r>
            <a:r>
              <a:rPr lang="en-US" dirty="0" smtClean="0"/>
              <a:t>Cytology</a:t>
            </a:r>
          </a:p>
          <a:p>
            <a:r>
              <a:rPr lang="en-US" dirty="0" smtClean="0"/>
              <a:t>Liu, Y, et al. April, </a:t>
            </a:r>
            <a:r>
              <a:rPr lang="en-US" b="1" dirty="0" smtClean="0"/>
              <a:t>2015</a:t>
            </a:r>
          </a:p>
          <a:p>
            <a:r>
              <a:rPr lang="en-US" dirty="0" err="1" smtClean="0"/>
              <a:t>PLoSONE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9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2"/>
            <a:ext cx="8229600" cy="1143000"/>
          </a:xfrm>
        </p:spPr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698078"/>
              </p:ext>
            </p:extLst>
          </p:nvPr>
        </p:nvGraphicFramePr>
        <p:xfrm>
          <a:off x="457202" y="1330162"/>
          <a:ext cx="8331799" cy="545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57"/>
                <a:gridCol w="1190257"/>
                <a:gridCol w="1190257"/>
                <a:gridCol w="1190257"/>
                <a:gridCol w="1190257"/>
                <a:gridCol w="1190257"/>
                <a:gridCol w="1190257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SD1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SD2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SD3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0.046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0.261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0.808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0.057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0.289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0.734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0.127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0.442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0.396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0.233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0.265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0.263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571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51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 --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basic clusters of cell populations</a:t>
            </a:r>
          </a:p>
          <a:p>
            <a:pPr lvl="1"/>
            <a:r>
              <a:rPr lang="en-US" dirty="0" smtClean="0"/>
              <a:t>D.I. value: 0.9 – 1.249</a:t>
            </a:r>
          </a:p>
          <a:p>
            <a:pPr lvl="1"/>
            <a:r>
              <a:rPr lang="en-US" dirty="0" smtClean="0"/>
              <a:t>D.I. value: 1.250 – 2.299</a:t>
            </a:r>
          </a:p>
          <a:p>
            <a:pPr lvl="1"/>
            <a:r>
              <a:rPr lang="en-US" dirty="0" smtClean="0"/>
              <a:t>D.I. value: &gt; 2.300</a:t>
            </a:r>
          </a:p>
          <a:p>
            <a:r>
              <a:rPr lang="en-US" dirty="0" smtClean="0"/>
              <a:t>Assuming equal C.V. across three populations, and estimated from “normal sample”: </a:t>
            </a:r>
          </a:p>
          <a:p>
            <a:r>
              <a:rPr lang="en-US" dirty="0" smtClean="0"/>
              <a:t>Three means: 1.001, 2.002, 3.003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4279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1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94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hurdle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much information from “normal” cluster</a:t>
            </a:r>
          </a:p>
          <a:p>
            <a:r>
              <a:rPr lang="en-US" dirty="0" smtClean="0"/>
              <a:t>Possible to detect the “mitotic” stage</a:t>
            </a:r>
          </a:p>
          <a:p>
            <a:r>
              <a:rPr lang="en-US" dirty="0" smtClean="0"/>
              <a:t>Impossible to detect “aneuploidy” stage</a:t>
            </a:r>
          </a:p>
          <a:p>
            <a:r>
              <a:rPr lang="en-US" dirty="0" smtClean="0"/>
              <a:t>Need to strip out the “normal” information first, but how?</a:t>
            </a:r>
          </a:p>
          <a:p>
            <a:pPr lvl="1"/>
            <a:r>
              <a:rPr lang="en-US" dirty="0" smtClean="0"/>
              <a:t>Don’t know</a:t>
            </a:r>
          </a:p>
          <a:p>
            <a:pPr lvl="1"/>
            <a:r>
              <a:rPr lang="en-US" dirty="0" smtClean="0"/>
              <a:t>Don’t know</a:t>
            </a:r>
          </a:p>
          <a:p>
            <a:pPr lvl="1"/>
            <a:r>
              <a:rPr lang="en-US" dirty="0" smtClean="0"/>
              <a:t>Don’t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9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48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8942"/>
            <a:ext cx="4572497" cy="45656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03" y="2024006"/>
            <a:ext cx="4572497" cy="45656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of five group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45920" y="1602889"/>
            <a:ext cx="2431227" cy="1857149"/>
            <a:chOff x="1645920" y="1602889"/>
            <a:chExt cx="2431227" cy="185714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5920" y="1602889"/>
              <a:ext cx="1721222" cy="1460967"/>
            </a:xfrm>
            <a:prstGeom prst="rect">
              <a:avLst/>
            </a:prstGeom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7137" y="2108498"/>
              <a:ext cx="1420010" cy="1351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218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53" y="3120115"/>
            <a:ext cx="3657600" cy="3652157"/>
          </a:xfrm>
          <a:prstGeom prst="rect">
            <a:avLst/>
          </a:prstGeom>
        </p:spPr>
      </p:pic>
      <p:pic>
        <p:nvPicPr>
          <p:cNvPr id="11" name="图片 10" descr="任桂艳癌阳性散点图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65" y="542925"/>
            <a:ext cx="4294526" cy="2853077"/>
          </a:xfrm>
          <a:prstGeom prst="rect">
            <a:avLst/>
          </a:prstGeom>
        </p:spPr>
      </p:pic>
      <p:pic>
        <p:nvPicPr>
          <p:cNvPr id="12" name="图片 11" descr="任桂艳癌阳性柱状图-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04" y="3748772"/>
            <a:ext cx="4403313" cy="271367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/>
          <a:srcRect t="8910"/>
          <a:stretch>
            <a:fillRect/>
          </a:stretch>
        </p:blipFill>
        <p:spPr bwMode="auto">
          <a:xfrm>
            <a:off x="902353" y="700098"/>
            <a:ext cx="3657042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520" y="6953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12343" y="7715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004" y="35641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14791" y="36212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435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33701" y="114300"/>
            <a:ext cx="2894097" cy="48768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 values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33700" y="1047748"/>
            <a:ext cx="2894099" cy="62376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Peak identification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4174489" y="62420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33701" y="2132728"/>
            <a:ext cx="2894098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diploid/</a:t>
            </a:r>
            <a:r>
              <a:rPr lang="en-US" sz="1600" dirty="0" err="1" smtClean="0">
                <a:solidFill>
                  <a:schemeClr val="tx1"/>
                </a:solidFill>
              </a:rPr>
              <a:t>tetraploid</a:t>
            </a:r>
            <a:r>
              <a:rPr lang="en-US" sz="1600" dirty="0" smtClean="0">
                <a:solidFill>
                  <a:schemeClr val="tx1"/>
                </a:solidFill>
              </a:rPr>
              <a:t> and isolation of </a:t>
            </a:r>
            <a:r>
              <a:rPr lang="en-US" sz="1600" dirty="0" err="1" smtClean="0">
                <a:solidFill>
                  <a:schemeClr val="tx1"/>
                </a:solidFill>
              </a:rPr>
              <a:t>aneuploid</a:t>
            </a:r>
            <a:r>
              <a:rPr lang="en-US" sz="1600" dirty="0" smtClean="0">
                <a:solidFill>
                  <a:schemeClr val="tx1"/>
                </a:solidFill>
              </a:rPr>
              <a:t> peaks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33700" y="3153613"/>
            <a:ext cx="2894097" cy="54991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Signal amplification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169409" y="169691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164327" y="271673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175757" y="373790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33701" y="5213005"/>
            <a:ext cx="2894095" cy="57023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Statistical modeling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933701" y="6229350"/>
            <a:ext cx="2894095" cy="53213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Calculation of Oral Cancer Risk Index (OCRI)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4169409" y="477612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4164327" y="582134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5876388" y="1070783"/>
            <a:ext cx="229351" cy="365217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35870" y="2426193"/>
            <a:ext cx="2505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Expert-guided </a:t>
            </a:r>
          </a:p>
          <a:p>
            <a:pPr algn="ctr"/>
            <a:r>
              <a:rPr lang="en-US" dirty="0" smtClean="0"/>
              <a:t>data transformation and reconstruction (</a:t>
            </a:r>
            <a:r>
              <a:rPr lang="en-US" dirty="0" err="1" smtClean="0"/>
              <a:t>EdTAR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933700" y="4182313"/>
            <a:ext cx="2894097" cy="54991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 reconstruction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1575" y="1619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2875" y="1465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05575" y="1312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1100" y="2133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2400" y="211824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15100" y="21028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87" y="4609490"/>
            <a:ext cx="1879552" cy="1677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66" y="4394716"/>
            <a:ext cx="2922258" cy="184467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190625" y="418147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971925" y="41661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24625" y="4150757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685800" y="5076825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OSCC</a:t>
            </a:r>
            <a:endParaRPr lang="en-US" u="sng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742950" y="303847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OLK</a:t>
            </a:r>
            <a:endParaRPr lang="en-US" u="sng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581025" y="101917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Normal</a:t>
            </a:r>
            <a:endParaRPr lang="en-US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031410" y="6267450"/>
            <a:ext cx="143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Before </a:t>
            </a:r>
            <a:r>
              <a:rPr lang="en-US" u="sng" dirty="0" err="1" smtClean="0"/>
              <a:t>EdTAR</a:t>
            </a:r>
            <a:endParaRPr lang="en-US" u="sng" dirty="0"/>
          </a:p>
        </p:txBody>
      </p:sp>
      <p:sp>
        <p:nvSpPr>
          <p:cNvPr id="48" name="TextBox 47"/>
          <p:cNvSpPr txBox="1"/>
          <p:nvPr/>
        </p:nvSpPr>
        <p:spPr>
          <a:xfrm>
            <a:off x="4251717" y="6235578"/>
            <a:ext cx="230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Signal amplification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03" y="2419350"/>
            <a:ext cx="2271321" cy="177084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560758" y="455057"/>
            <a:ext cx="2344491" cy="1718191"/>
            <a:chOff x="1560758" y="455057"/>
            <a:chExt cx="2344491" cy="171819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917" y="528944"/>
              <a:ext cx="2214332" cy="1644304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2505075" y="643244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21885" y="455057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0.995</a:t>
              </a:r>
              <a:endParaRPr lang="en-US" sz="12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043948" y="1620628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60758" y="1432441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0.594</a:t>
              </a:r>
              <a:endParaRPr lang="en-US" sz="12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2024898" y="2475735"/>
            <a:ext cx="331188" cy="1854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1708" y="2287548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0.798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699244" y="3360182"/>
            <a:ext cx="165594" cy="34504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99244" y="309676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1.25</a:t>
            </a:r>
            <a:endParaRPr lang="en-US" sz="12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3004044" y="3230119"/>
            <a:ext cx="768829" cy="646556"/>
            <a:chOff x="3004044" y="3230119"/>
            <a:chExt cx="768829" cy="646556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3004044" y="3493532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004044" y="3230119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1.75</a:t>
              </a:r>
              <a:endParaRPr lang="en-US" sz="12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3314093" y="3519117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314093" y="3255704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2.22</a:t>
              </a:r>
              <a:endParaRPr lang="en-US" sz="12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695700" y="3551753"/>
              <a:ext cx="0" cy="3249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3666518" y="340810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2.74</a:t>
            </a:r>
            <a:endParaRPr lang="en-US" sz="12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4086225" y="491014"/>
            <a:ext cx="2344491" cy="1718191"/>
            <a:chOff x="1560758" y="455057"/>
            <a:chExt cx="2344491" cy="1718191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917" y="528944"/>
              <a:ext cx="2214332" cy="1644304"/>
            </a:xfrm>
            <a:prstGeom prst="rect">
              <a:avLst/>
            </a:prstGeom>
          </p:spPr>
        </p:pic>
        <p:cxnSp>
          <p:nvCxnSpPr>
            <p:cNvPr id="51" name="Straight Arrow Connector 50"/>
            <p:cNvCxnSpPr/>
            <p:nvPr/>
          </p:nvCxnSpPr>
          <p:spPr>
            <a:xfrm>
              <a:off x="2505075" y="643244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021885" y="455057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0.995</a:t>
              </a:r>
              <a:endParaRPr lang="en-US" sz="12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3948" y="1620628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560758" y="1432441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0.594</a:t>
              </a:r>
              <a:endParaRPr lang="en-US" sz="1200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71" y="215386"/>
            <a:ext cx="1608490" cy="21314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72" y="2275405"/>
            <a:ext cx="1623338" cy="21457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528" y="4306847"/>
            <a:ext cx="1584634" cy="208113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1700603" y="3464957"/>
            <a:ext cx="674533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56337" y="330956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3590</a:t>
            </a:r>
            <a:endParaRPr lang="en-US" sz="1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790" y="2406850"/>
            <a:ext cx="2234341" cy="1773817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 flipH="1">
            <a:off x="4995854" y="2472214"/>
            <a:ext cx="327696" cy="1508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88599" y="225081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1.25</a:t>
            </a:r>
            <a:endParaRPr lang="en-US" sz="12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5372696" y="3192019"/>
            <a:ext cx="768829" cy="646556"/>
            <a:chOff x="3004044" y="3230119"/>
            <a:chExt cx="768829" cy="646556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3004044" y="3493532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004044" y="3230119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1.75</a:t>
              </a:r>
              <a:endParaRPr lang="en-US" sz="1200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>
              <a:off x="3314093" y="3519117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314093" y="3255704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2.22</a:t>
              </a:r>
              <a:endParaRPr lang="en-US" sz="1200" dirty="0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695700" y="3551753"/>
              <a:ext cx="0" cy="3249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5992990" y="332237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2.74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7129646" y="6239391"/>
            <a:ext cx="134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After </a:t>
            </a:r>
            <a:r>
              <a:rPr lang="en-US" u="sng" dirty="0" err="1" smtClean="0"/>
              <a:t>EdTAR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14396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32" y="1269492"/>
            <a:ext cx="6117336" cy="431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4" y="9525"/>
            <a:ext cx="7315592" cy="682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6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1530" y="92304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323268" y="867776"/>
            <a:ext cx="3299212" cy="2753326"/>
            <a:chOff x="418393" y="867776"/>
            <a:chExt cx="3299212" cy="27533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822" y="867776"/>
              <a:ext cx="2894783" cy="2753326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1356657" y="1157011"/>
              <a:ext cx="241654" cy="13284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85442" y="1004521"/>
              <a:ext cx="392065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0.831</a:t>
              </a:r>
              <a:endParaRPr lang="en-US" sz="12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2139921" y="2145499"/>
              <a:ext cx="120827" cy="2471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60771" y="1943146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1.59</a:t>
              </a:r>
              <a:endParaRPr lang="en-US" sz="12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766876" y="2837316"/>
              <a:ext cx="0" cy="2495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590887" y="2598940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2.82</a:t>
              </a:r>
              <a:endParaRPr lang="en-US" sz="12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2935200" y="2852141"/>
              <a:ext cx="36212" cy="2471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42039" y="2645700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r>
                <a:rPr lang="en-US" sz="1200" dirty="0" smtClean="0"/>
                <a:t>.22</a:t>
              </a:r>
              <a:endParaRPr lang="en-US" sz="12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198218" y="2852141"/>
              <a:ext cx="0" cy="2327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079492" y="2653702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3.45</a:t>
              </a:r>
              <a:endParaRPr lang="en-US" sz="12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917248" y="2417394"/>
              <a:ext cx="679665" cy="14645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3358068" y="2888770"/>
              <a:ext cx="83976" cy="2327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87991" y="2731272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3.76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393" y="2285194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1608</a:t>
              </a:r>
              <a:endParaRPr lang="en-US" sz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79086" y="833439"/>
            <a:ext cx="3074264" cy="2785441"/>
            <a:chOff x="3478936" y="833439"/>
            <a:chExt cx="3074264" cy="2785441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941" y="833439"/>
              <a:ext cx="2841259" cy="2785441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4317152" y="1111062"/>
              <a:ext cx="241654" cy="13284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45937" y="958572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1.60</a:t>
              </a:r>
              <a:endParaRPr lang="en-US" sz="12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5188665" y="2531259"/>
              <a:ext cx="262894" cy="5680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021289" y="2332819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2.82</a:t>
              </a:r>
              <a:endParaRPr lang="en-US" sz="12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5672636" y="2851849"/>
              <a:ext cx="0" cy="2495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451404" y="2649397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3.18</a:t>
              </a:r>
              <a:endParaRPr lang="en-US" sz="12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5786157" y="2854832"/>
              <a:ext cx="45774" cy="2471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702557" y="2648392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3.25</a:t>
              </a:r>
              <a:endParaRPr lang="en-US" sz="1200" dirty="0"/>
            </a:p>
          </p:txBody>
        </p:sp>
        <p:cxnSp>
          <p:nvCxnSpPr>
            <p:cNvPr id="39" name="Straight Arrow Connector 38"/>
            <p:cNvCxnSpPr>
              <a:stCxn id="40" idx="2"/>
            </p:cNvCxnSpPr>
            <p:nvPr/>
          </p:nvCxnSpPr>
          <p:spPr>
            <a:xfrm flipH="1">
              <a:off x="5975336" y="2848009"/>
              <a:ext cx="132050" cy="2464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940010" y="2649570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3.48</a:t>
              </a:r>
              <a:endParaRPr lang="en-US" sz="1200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3965253" y="2516614"/>
              <a:ext cx="492178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190786" y="2884638"/>
              <a:ext cx="83976" cy="2327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478936" y="2360244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1118</a:t>
              </a:r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49086" y="2725454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3.76</a:t>
              </a:r>
              <a:endParaRPr lang="en-US" sz="1200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241" y="3467099"/>
            <a:ext cx="2959100" cy="2219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44" y="3467099"/>
            <a:ext cx="2959100" cy="221932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609018" y="94050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651055" y="343764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618543" y="34551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438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Understanding the exfoliative cytology data</a:t>
            </a:r>
          </a:p>
          <a:p>
            <a:r>
              <a:rPr lang="en-US" dirty="0" smtClean="0"/>
              <a:t>Understanding the density and plotting density</a:t>
            </a:r>
          </a:p>
          <a:p>
            <a:r>
              <a:rPr lang="en-US" dirty="0" smtClean="0"/>
              <a:t>Identifying the peaks from the density plot</a:t>
            </a:r>
          </a:p>
          <a:p>
            <a:pPr lvl="1"/>
            <a:r>
              <a:rPr lang="en-US" dirty="0" smtClean="0"/>
              <a:t>Density plot of data from a single family</a:t>
            </a:r>
          </a:p>
          <a:p>
            <a:pPr lvl="1"/>
            <a:r>
              <a:rPr lang="en-US" dirty="0" smtClean="0"/>
              <a:t>Density plot of data with mixture of families of relatively trackable density proportion</a:t>
            </a:r>
          </a:p>
          <a:p>
            <a:pPr lvl="1"/>
            <a:r>
              <a:rPr lang="en-US" dirty="0" smtClean="0"/>
              <a:t>Density plot of data with mixture of families of extremely unbalanced densities</a:t>
            </a:r>
          </a:p>
          <a:p>
            <a:r>
              <a:rPr lang="en-US" dirty="0" smtClean="0"/>
              <a:t>Cleaning the image data</a:t>
            </a:r>
          </a:p>
          <a:p>
            <a:r>
              <a:rPr lang="en-US" dirty="0" err="1" smtClean="0"/>
              <a:t>EdTAR</a:t>
            </a:r>
            <a:r>
              <a:rPr lang="en-US" dirty="0" smtClean="0"/>
              <a:t> process</a:t>
            </a:r>
          </a:p>
          <a:p>
            <a:r>
              <a:rPr lang="en-US" dirty="0" smtClean="0"/>
              <a:t>Building the prediction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2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807</Words>
  <Application>Microsoft Office PowerPoint</Application>
  <PresentationFormat>On-screen Show (4:3)</PresentationFormat>
  <Paragraphs>347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Mixture of Gaussian distribution</vt:lpstr>
      <vt:lpstr>What has been achieved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Objectives</vt:lpstr>
      <vt:lpstr>PowerPoint Presentation</vt:lpstr>
      <vt:lpstr>PowerPoint Presentation</vt:lpstr>
      <vt:lpstr>Objectives</vt:lpstr>
      <vt:lpstr>Rationale</vt:lpstr>
      <vt:lpstr>Building the statistical model</vt:lpstr>
      <vt:lpstr>Desktop application</vt:lpstr>
      <vt:lpstr>Mobile device application</vt:lpstr>
      <vt:lpstr>Abnormal nucleus image (D.I. value)</vt:lpstr>
      <vt:lpstr>Cell population distribution</vt:lpstr>
      <vt:lpstr>PowerPoint Presentation</vt:lpstr>
      <vt:lpstr>Summary statistics</vt:lpstr>
      <vt:lpstr>PowerPoint Presentation</vt:lpstr>
      <vt:lpstr>Our goal -- step</vt:lpstr>
      <vt:lpstr>PowerPoint Presentation</vt:lpstr>
      <vt:lpstr>PowerPoint Presentation</vt:lpstr>
      <vt:lpstr>Our hurdle</vt:lpstr>
      <vt:lpstr>PowerPoint Presentation</vt:lpstr>
      <vt:lpstr>Mixture of five group data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sysprep</cp:lastModifiedBy>
  <cp:revision>26</cp:revision>
  <dcterms:created xsi:type="dcterms:W3CDTF">2013-10-21T21:29:44Z</dcterms:created>
  <dcterms:modified xsi:type="dcterms:W3CDTF">2015-11-20T22:40:17Z</dcterms:modified>
</cp:coreProperties>
</file>