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F0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94660"/>
  </p:normalViewPr>
  <p:slideViewPr>
    <p:cSldViewPr snapToGrid="0">
      <p:cViewPr>
        <p:scale>
          <a:sx n="75" d="100"/>
          <a:sy n="75" d="100"/>
        </p:scale>
        <p:origin x="758"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6976" y="1749795"/>
            <a:ext cx="6425724" cy="3722335"/>
          </a:xfrm>
        </p:spPr>
        <p:txBody>
          <a:bodyPr anchor="b"/>
          <a:lstStyle>
            <a:lvl1pPr algn="ctr">
              <a:defRPr sz="4960"/>
            </a:lvl1pPr>
          </a:lstStyle>
          <a:p>
            <a:r>
              <a:rPr lang="en-US"/>
              <a:t>Click to edit Master title style</a:t>
            </a:r>
            <a:endParaRPr lang="en-US" dirty="0"/>
          </a:p>
        </p:txBody>
      </p:sp>
      <p:sp>
        <p:nvSpPr>
          <p:cNvPr id="3" name="Subtitle 2"/>
          <p:cNvSpPr>
            <a:spLocks noGrp="1"/>
          </p:cNvSpPr>
          <p:nvPr>
            <p:ph type="subTitle" idx="1"/>
          </p:nvPr>
        </p:nvSpPr>
        <p:spPr>
          <a:xfrm>
            <a:off x="944960" y="5615678"/>
            <a:ext cx="5669756" cy="2581379"/>
          </a:xfrm>
        </p:spPr>
        <p:txBody>
          <a:bodyPr/>
          <a:lstStyle>
            <a:lvl1pPr marL="0" indent="0" algn="ctr">
              <a:buNone/>
              <a:defRPr sz="1984"/>
            </a:lvl1pPr>
            <a:lvl2pPr marL="377967" indent="0" algn="ctr">
              <a:buNone/>
              <a:defRPr sz="1653"/>
            </a:lvl2pPr>
            <a:lvl3pPr marL="755934" indent="0" algn="ctr">
              <a:buNone/>
              <a:defRPr sz="1488"/>
            </a:lvl3pPr>
            <a:lvl4pPr marL="1133902" indent="0" algn="ctr">
              <a:buNone/>
              <a:defRPr sz="1323"/>
            </a:lvl4pPr>
            <a:lvl5pPr marL="1511869" indent="0" algn="ctr">
              <a:buNone/>
              <a:defRPr sz="1323"/>
            </a:lvl5pPr>
            <a:lvl6pPr marL="1889836" indent="0" algn="ctr">
              <a:buNone/>
              <a:defRPr sz="1323"/>
            </a:lvl6pPr>
            <a:lvl7pPr marL="2267803" indent="0" algn="ctr">
              <a:buNone/>
              <a:defRPr sz="1323"/>
            </a:lvl7pPr>
            <a:lvl8pPr marL="2645771" indent="0" algn="ctr">
              <a:buNone/>
              <a:defRPr sz="1323"/>
            </a:lvl8pPr>
            <a:lvl9pPr marL="3023738" indent="0" algn="ctr">
              <a:buNone/>
              <a:defRPr sz="1323"/>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652205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241170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09893" y="569240"/>
            <a:ext cx="1630055" cy="90608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19728" y="569240"/>
            <a:ext cx="4795669" cy="9060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3156264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EBA53-EBA9-40A5-BD15-213969A436B3}" type="datetimeFigureOut">
              <a:rPr lang="en-GB" smtClean="0"/>
              <a:t>01/05/2025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260441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15791" y="2665532"/>
            <a:ext cx="6520220" cy="4447496"/>
          </a:xfrm>
        </p:spPr>
        <p:txBody>
          <a:bodyPr anchor="b"/>
          <a:lstStyle>
            <a:lvl1pPr>
              <a:defRPr sz="4960"/>
            </a:lvl1pPr>
          </a:lstStyle>
          <a:p>
            <a:r>
              <a:rPr lang="en-US"/>
              <a:t>Click to edit Master title style</a:t>
            </a:r>
            <a:endParaRPr lang="en-US" dirty="0"/>
          </a:p>
        </p:txBody>
      </p:sp>
      <p:sp>
        <p:nvSpPr>
          <p:cNvPr id="3" name="Text Placeholder 2"/>
          <p:cNvSpPr>
            <a:spLocks noGrp="1"/>
          </p:cNvSpPr>
          <p:nvPr>
            <p:ph type="body" idx="1"/>
          </p:nvPr>
        </p:nvSpPr>
        <p:spPr>
          <a:xfrm>
            <a:off x="515791" y="7155103"/>
            <a:ext cx="6520220" cy="2338833"/>
          </a:xfrm>
        </p:spPr>
        <p:txBody>
          <a:bodyPr/>
          <a:lstStyle>
            <a:lvl1pPr marL="0" indent="0">
              <a:buNone/>
              <a:defRPr sz="1984">
                <a:solidFill>
                  <a:schemeClr val="tx1">
                    <a:tint val="82000"/>
                  </a:schemeClr>
                </a:solidFill>
              </a:defRPr>
            </a:lvl1pPr>
            <a:lvl2pPr marL="377967" indent="0">
              <a:buNone/>
              <a:defRPr sz="1653">
                <a:solidFill>
                  <a:schemeClr val="tx1">
                    <a:tint val="82000"/>
                  </a:schemeClr>
                </a:solidFill>
              </a:defRPr>
            </a:lvl2pPr>
            <a:lvl3pPr marL="755934" indent="0">
              <a:buNone/>
              <a:defRPr sz="1488">
                <a:solidFill>
                  <a:schemeClr val="tx1">
                    <a:tint val="82000"/>
                  </a:schemeClr>
                </a:solidFill>
              </a:defRPr>
            </a:lvl3pPr>
            <a:lvl4pPr marL="1133902" indent="0">
              <a:buNone/>
              <a:defRPr sz="1323">
                <a:solidFill>
                  <a:schemeClr val="tx1">
                    <a:tint val="82000"/>
                  </a:schemeClr>
                </a:solidFill>
              </a:defRPr>
            </a:lvl4pPr>
            <a:lvl5pPr marL="1511869" indent="0">
              <a:buNone/>
              <a:defRPr sz="1323">
                <a:solidFill>
                  <a:schemeClr val="tx1">
                    <a:tint val="82000"/>
                  </a:schemeClr>
                </a:solidFill>
              </a:defRPr>
            </a:lvl5pPr>
            <a:lvl6pPr marL="1889836" indent="0">
              <a:buNone/>
              <a:defRPr sz="1323">
                <a:solidFill>
                  <a:schemeClr val="tx1">
                    <a:tint val="82000"/>
                  </a:schemeClr>
                </a:solidFill>
              </a:defRPr>
            </a:lvl6pPr>
            <a:lvl7pPr marL="2267803" indent="0">
              <a:buNone/>
              <a:defRPr sz="1323">
                <a:solidFill>
                  <a:schemeClr val="tx1">
                    <a:tint val="82000"/>
                  </a:schemeClr>
                </a:solidFill>
              </a:defRPr>
            </a:lvl7pPr>
            <a:lvl8pPr marL="2645771" indent="0">
              <a:buNone/>
              <a:defRPr sz="1323">
                <a:solidFill>
                  <a:schemeClr val="tx1">
                    <a:tint val="82000"/>
                  </a:schemeClr>
                </a:solidFill>
              </a:defRPr>
            </a:lvl8pPr>
            <a:lvl9pPr marL="3023738" indent="0">
              <a:buNone/>
              <a:defRPr sz="1323">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EBA53-EBA9-40A5-BD15-213969A436B3}" type="datetimeFigureOut">
              <a:rPr lang="en-GB" smtClean="0"/>
              <a:t>01/05/2025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659048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9728"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27085" y="2846200"/>
            <a:ext cx="3212862" cy="6783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EBA53-EBA9-40A5-BD15-213969A436B3}" type="datetimeFigureOut">
              <a:rPr lang="en-GB" smtClean="0"/>
              <a:t>01/05/2025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640753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20712" y="569242"/>
            <a:ext cx="6520220" cy="206659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20713" y="2620980"/>
            <a:ext cx="3198096"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4" name="Content Placeholder 3"/>
          <p:cNvSpPr>
            <a:spLocks noGrp="1"/>
          </p:cNvSpPr>
          <p:nvPr>
            <p:ph sz="half" idx="2"/>
          </p:nvPr>
        </p:nvSpPr>
        <p:spPr>
          <a:xfrm>
            <a:off x="520713" y="3905482"/>
            <a:ext cx="3198096"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27086" y="2620980"/>
            <a:ext cx="3213847" cy="1284502"/>
          </a:xfrm>
        </p:spPr>
        <p:txBody>
          <a:bodyPr anchor="b"/>
          <a:lstStyle>
            <a:lvl1pPr marL="0" indent="0">
              <a:buNone/>
              <a:defRPr sz="1984" b="1"/>
            </a:lvl1pPr>
            <a:lvl2pPr marL="377967" indent="0">
              <a:buNone/>
              <a:defRPr sz="1653" b="1"/>
            </a:lvl2pPr>
            <a:lvl3pPr marL="755934" indent="0">
              <a:buNone/>
              <a:defRPr sz="1488" b="1"/>
            </a:lvl3pPr>
            <a:lvl4pPr marL="1133902" indent="0">
              <a:buNone/>
              <a:defRPr sz="1323" b="1"/>
            </a:lvl4pPr>
            <a:lvl5pPr marL="1511869" indent="0">
              <a:buNone/>
              <a:defRPr sz="1323" b="1"/>
            </a:lvl5pPr>
            <a:lvl6pPr marL="1889836" indent="0">
              <a:buNone/>
              <a:defRPr sz="1323" b="1"/>
            </a:lvl6pPr>
            <a:lvl7pPr marL="2267803" indent="0">
              <a:buNone/>
              <a:defRPr sz="1323" b="1"/>
            </a:lvl7pPr>
            <a:lvl8pPr marL="2645771" indent="0">
              <a:buNone/>
              <a:defRPr sz="1323" b="1"/>
            </a:lvl8pPr>
            <a:lvl9pPr marL="3023738" indent="0">
              <a:buNone/>
              <a:defRPr sz="1323" b="1"/>
            </a:lvl9pPr>
          </a:lstStyle>
          <a:p>
            <a:pPr lvl="0"/>
            <a:r>
              <a:rPr lang="en-US"/>
              <a:t>Click to edit Master text styles</a:t>
            </a:r>
          </a:p>
        </p:txBody>
      </p:sp>
      <p:sp>
        <p:nvSpPr>
          <p:cNvPr id="6" name="Content Placeholder 5"/>
          <p:cNvSpPr>
            <a:spLocks noGrp="1"/>
          </p:cNvSpPr>
          <p:nvPr>
            <p:ph sz="quarter" idx="4"/>
          </p:nvPr>
        </p:nvSpPr>
        <p:spPr>
          <a:xfrm>
            <a:off x="3827086" y="3905482"/>
            <a:ext cx="3213847" cy="5744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EBA53-EBA9-40A5-BD15-213969A436B3}" type="datetimeFigureOut">
              <a:rPr lang="en-GB" smtClean="0"/>
              <a:t>01/05/2025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2026807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EBA53-EBA9-40A5-BD15-213969A436B3}" type="datetimeFigureOut">
              <a:rPr lang="en-GB" smtClean="0"/>
              <a:t>01/05/2025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4011335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EBA53-EBA9-40A5-BD15-213969A436B3}" type="datetimeFigureOut">
              <a:rPr lang="en-GB" smtClean="0"/>
              <a:t>01/05/2025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290886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Content Placeholder 2"/>
          <p:cNvSpPr>
            <a:spLocks noGrp="1"/>
          </p:cNvSpPr>
          <p:nvPr>
            <p:ph idx="1"/>
          </p:nvPr>
        </p:nvSpPr>
        <p:spPr>
          <a:xfrm>
            <a:off x="3213847" y="1539425"/>
            <a:ext cx="3827085" cy="7598117"/>
          </a:xfrm>
        </p:spPr>
        <p:txBody>
          <a:bodyPr/>
          <a:lstStyle>
            <a:lvl1pPr>
              <a:defRPr sz="2645"/>
            </a:lvl1pPr>
            <a:lvl2pPr>
              <a:defRPr sz="2315"/>
            </a:lvl2pPr>
            <a:lvl3pPr>
              <a:defRPr sz="1984"/>
            </a:lvl3pPr>
            <a:lvl4pPr>
              <a:defRPr sz="1653"/>
            </a:lvl4pPr>
            <a:lvl5pPr>
              <a:defRPr sz="1653"/>
            </a:lvl5pPr>
            <a:lvl6pPr>
              <a:defRPr sz="1653"/>
            </a:lvl6pPr>
            <a:lvl7pPr>
              <a:defRPr sz="1653"/>
            </a:lvl7pPr>
            <a:lvl8pPr>
              <a:defRPr sz="1653"/>
            </a:lvl8pPr>
            <a:lvl9pPr>
              <a:defRPr sz="165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07804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20712" y="712788"/>
            <a:ext cx="2438192" cy="2494756"/>
          </a:xfrm>
        </p:spPr>
        <p:txBody>
          <a:bodyPr anchor="b"/>
          <a:lstStyle>
            <a:lvl1pPr>
              <a:defRPr sz="2645"/>
            </a:lvl1pPr>
          </a:lstStyle>
          <a:p>
            <a:r>
              <a:rPr lang="en-US"/>
              <a:t>Click to edit Master title style</a:t>
            </a:r>
            <a:endParaRPr lang="en-US" dirty="0"/>
          </a:p>
        </p:txBody>
      </p:sp>
      <p:sp>
        <p:nvSpPr>
          <p:cNvPr id="3" name="Picture Placeholder 2"/>
          <p:cNvSpPr>
            <a:spLocks noGrp="1" noChangeAspect="1"/>
          </p:cNvSpPr>
          <p:nvPr>
            <p:ph type="pic" idx="1"/>
          </p:nvPr>
        </p:nvSpPr>
        <p:spPr>
          <a:xfrm>
            <a:off x="3213847" y="1539425"/>
            <a:ext cx="3827085" cy="7598117"/>
          </a:xfrm>
        </p:spPr>
        <p:txBody>
          <a:bodyPr anchor="t"/>
          <a:lstStyle>
            <a:lvl1pPr marL="0" indent="0">
              <a:buNone/>
              <a:defRPr sz="2645"/>
            </a:lvl1pPr>
            <a:lvl2pPr marL="377967" indent="0">
              <a:buNone/>
              <a:defRPr sz="2315"/>
            </a:lvl2pPr>
            <a:lvl3pPr marL="755934" indent="0">
              <a:buNone/>
              <a:defRPr sz="1984"/>
            </a:lvl3pPr>
            <a:lvl4pPr marL="1133902" indent="0">
              <a:buNone/>
              <a:defRPr sz="1653"/>
            </a:lvl4pPr>
            <a:lvl5pPr marL="1511869" indent="0">
              <a:buNone/>
              <a:defRPr sz="1653"/>
            </a:lvl5pPr>
            <a:lvl6pPr marL="1889836" indent="0">
              <a:buNone/>
              <a:defRPr sz="1653"/>
            </a:lvl6pPr>
            <a:lvl7pPr marL="2267803" indent="0">
              <a:buNone/>
              <a:defRPr sz="1653"/>
            </a:lvl7pPr>
            <a:lvl8pPr marL="2645771" indent="0">
              <a:buNone/>
              <a:defRPr sz="1653"/>
            </a:lvl8pPr>
            <a:lvl9pPr marL="3023738" indent="0">
              <a:buNone/>
              <a:defRPr sz="1653"/>
            </a:lvl9pPr>
          </a:lstStyle>
          <a:p>
            <a:r>
              <a:rPr lang="en-US"/>
              <a:t>Click icon to add picture</a:t>
            </a:r>
            <a:endParaRPr lang="en-US" dirty="0"/>
          </a:p>
        </p:txBody>
      </p:sp>
      <p:sp>
        <p:nvSpPr>
          <p:cNvPr id="4" name="Text Placeholder 3"/>
          <p:cNvSpPr>
            <a:spLocks noGrp="1"/>
          </p:cNvSpPr>
          <p:nvPr>
            <p:ph type="body" sz="half" idx="2"/>
          </p:nvPr>
        </p:nvSpPr>
        <p:spPr>
          <a:xfrm>
            <a:off x="520712" y="3207544"/>
            <a:ext cx="2438192" cy="5942372"/>
          </a:xfrm>
        </p:spPr>
        <p:txBody>
          <a:bodyPr/>
          <a:lstStyle>
            <a:lvl1pPr marL="0" indent="0">
              <a:buNone/>
              <a:defRPr sz="1323"/>
            </a:lvl1pPr>
            <a:lvl2pPr marL="377967" indent="0">
              <a:buNone/>
              <a:defRPr sz="1157"/>
            </a:lvl2pPr>
            <a:lvl3pPr marL="755934" indent="0">
              <a:buNone/>
              <a:defRPr sz="992"/>
            </a:lvl3pPr>
            <a:lvl4pPr marL="1133902" indent="0">
              <a:buNone/>
              <a:defRPr sz="827"/>
            </a:lvl4pPr>
            <a:lvl5pPr marL="1511869" indent="0">
              <a:buNone/>
              <a:defRPr sz="827"/>
            </a:lvl5pPr>
            <a:lvl6pPr marL="1889836" indent="0">
              <a:buNone/>
              <a:defRPr sz="827"/>
            </a:lvl6pPr>
            <a:lvl7pPr marL="2267803" indent="0">
              <a:buNone/>
              <a:defRPr sz="827"/>
            </a:lvl7pPr>
            <a:lvl8pPr marL="2645771" indent="0">
              <a:buNone/>
              <a:defRPr sz="827"/>
            </a:lvl8pPr>
            <a:lvl9pPr marL="3023738" indent="0">
              <a:buNone/>
              <a:defRPr sz="827"/>
            </a:lvl9pPr>
          </a:lstStyle>
          <a:p>
            <a:pPr lvl="0"/>
            <a:r>
              <a:rPr lang="en-US"/>
              <a:t>Click to edit Master text styles</a:t>
            </a:r>
          </a:p>
        </p:txBody>
      </p:sp>
      <p:sp>
        <p:nvSpPr>
          <p:cNvPr id="5" name="Date Placeholder 4"/>
          <p:cNvSpPr>
            <a:spLocks noGrp="1"/>
          </p:cNvSpPr>
          <p:nvPr>
            <p:ph type="dt" sz="half" idx="10"/>
          </p:nvPr>
        </p:nvSpPr>
        <p:spPr/>
        <p:txBody>
          <a:bodyPr/>
          <a:lstStyle/>
          <a:p>
            <a:fld id="{DCEEBA53-EBA9-40A5-BD15-213969A436B3}" type="datetimeFigureOut">
              <a:rPr lang="en-GB" smtClean="0"/>
              <a:t>01/05/2025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AFCC6D6-1FBA-4615-81ED-4860CC233C56}" type="slidenum">
              <a:rPr lang="en-GB" smtClean="0"/>
              <a:t>‹#›</a:t>
            </a:fld>
            <a:endParaRPr lang="en-GB"/>
          </a:p>
        </p:txBody>
      </p:sp>
    </p:spTree>
    <p:extLst>
      <p:ext uri="{BB962C8B-B14F-4D97-AF65-F5344CB8AC3E}">
        <p14:creationId xmlns:p14="http://schemas.microsoft.com/office/powerpoint/2010/main" val="104873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19728" y="569242"/>
            <a:ext cx="6520220" cy="20665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9728" y="2846200"/>
            <a:ext cx="6520220" cy="67838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9728" y="9909729"/>
            <a:ext cx="1700927" cy="569240"/>
          </a:xfrm>
          <a:prstGeom prst="rect">
            <a:avLst/>
          </a:prstGeom>
        </p:spPr>
        <p:txBody>
          <a:bodyPr vert="horz" lIns="91440" tIns="45720" rIns="91440" bIns="45720" rtlCol="0" anchor="ctr"/>
          <a:lstStyle>
            <a:lvl1pPr algn="l">
              <a:defRPr sz="992">
                <a:solidFill>
                  <a:schemeClr val="tx1">
                    <a:tint val="82000"/>
                  </a:schemeClr>
                </a:solidFill>
              </a:defRPr>
            </a:lvl1pPr>
          </a:lstStyle>
          <a:p>
            <a:fld id="{DCEEBA53-EBA9-40A5-BD15-213969A436B3}" type="datetimeFigureOut">
              <a:rPr lang="en-GB" smtClean="0"/>
              <a:t>01/05/2025</a:t>
            </a:fld>
            <a:endParaRPr lang="en-GB"/>
          </a:p>
        </p:txBody>
      </p:sp>
      <p:sp>
        <p:nvSpPr>
          <p:cNvPr id="5" name="Footer Placeholder 4"/>
          <p:cNvSpPr>
            <a:spLocks noGrp="1"/>
          </p:cNvSpPr>
          <p:nvPr>
            <p:ph type="ftr" sz="quarter" idx="3"/>
          </p:nvPr>
        </p:nvSpPr>
        <p:spPr>
          <a:xfrm>
            <a:off x="2504143" y="9909729"/>
            <a:ext cx="2551390" cy="569240"/>
          </a:xfrm>
          <a:prstGeom prst="rect">
            <a:avLst/>
          </a:prstGeom>
        </p:spPr>
        <p:txBody>
          <a:bodyPr vert="horz" lIns="91440" tIns="45720" rIns="91440" bIns="45720" rtlCol="0" anchor="ctr"/>
          <a:lstStyle>
            <a:lvl1pPr algn="ctr">
              <a:defRPr sz="992">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5339020" y="9909729"/>
            <a:ext cx="1700927" cy="569240"/>
          </a:xfrm>
          <a:prstGeom prst="rect">
            <a:avLst/>
          </a:prstGeom>
        </p:spPr>
        <p:txBody>
          <a:bodyPr vert="horz" lIns="91440" tIns="45720" rIns="91440" bIns="45720" rtlCol="0" anchor="ctr"/>
          <a:lstStyle>
            <a:lvl1pPr algn="r">
              <a:defRPr sz="992">
                <a:solidFill>
                  <a:schemeClr val="tx1">
                    <a:tint val="82000"/>
                  </a:schemeClr>
                </a:solidFill>
              </a:defRPr>
            </a:lvl1pPr>
          </a:lstStyle>
          <a:p>
            <a:fld id="{AAFCC6D6-1FBA-4615-81ED-4860CC233C56}" type="slidenum">
              <a:rPr lang="en-GB" smtClean="0"/>
              <a:t>‹#›</a:t>
            </a:fld>
            <a:endParaRPr lang="en-GB"/>
          </a:p>
        </p:txBody>
      </p:sp>
    </p:spTree>
    <p:extLst>
      <p:ext uri="{BB962C8B-B14F-4D97-AF65-F5344CB8AC3E}">
        <p14:creationId xmlns:p14="http://schemas.microsoft.com/office/powerpoint/2010/main" val="3956696324"/>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55934" rtl="0" eaLnBrk="1" latinLnBrk="0" hangingPunct="1">
        <a:lnSpc>
          <a:spcPct val="90000"/>
        </a:lnSpc>
        <a:spcBef>
          <a:spcPct val="0"/>
        </a:spcBef>
        <a:buNone/>
        <a:defRPr sz="3637" kern="1200">
          <a:solidFill>
            <a:schemeClr val="tx1"/>
          </a:solidFill>
          <a:latin typeface="+mj-lt"/>
          <a:ea typeface="+mj-ea"/>
          <a:cs typeface="+mj-cs"/>
        </a:defRPr>
      </a:lvl1pPr>
    </p:titleStyle>
    <p:bodyStyle>
      <a:lvl1pPr marL="188984" indent="-188984" algn="l" defTabSz="755934" rtl="0" eaLnBrk="1" latinLnBrk="0" hangingPunct="1">
        <a:lnSpc>
          <a:spcPct val="90000"/>
        </a:lnSpc>
        <a:spcBef>
          <a:spcPts val="827"/>
        </a:spcBef>
        <a:buFont typeface="Arial" panose="020B0604020202020204" pitchFamily="34" charset="0"/>
        <a:buChar char="•"/>
        <a:defRPr sz="2315" kern="1200">
          <a:solidFill>
            <a:schemeClr val="tx1"/>
          </a:solidFill>
          <a:latin typeface="+mn-lt"/>
          <a:ea typeface="+mn-ea"/>
          <a:cs typeface="+mn-cs"/>
        </a:defRPr>
      </a:lvl1pPr>
      <a:lvl2pPr marL="566951" indent="-188984" algn="l" defTabSz="755934" rtl="0" eaLnBrk="1" latinLnBrk="0" hangingPunct="1">
        <a:lnSpc>
          <a:spcPct val="90000"/>
        </a:lnSpc>
        <a:spcBef>
          <a:spcPts val="413"/>
        </a:spcBef>
        <a:buFont typeface="Arial" panose="020B0604020202020204" pitchFamily="34" charset="0"/>
        <a:buChar char="•"/>
        <a:defRPr sz="1984" kern="1200">
          <a:solidFill>
            <a:schemeClr val="tx1"/>
          </a:solidFill>
          <a:latin typeface="+mn-lt"/>
          <a:ea typeface="+mn-ea"/>
          <a:cs typeface="+mn-cs"/>
        </a:defRPr>
      </a:lvl2pPr>
      <a:lvl3pPr marL="944918" indent="-188984" algn="l" defTabSz="755934" rtl="0" eaLnBrk="1" latinLnBrk="0" hangingPunct="1">
        <a:lnSpc>
          <a:spcPct val="90000"/>
        </a:lnSpc>
        <a:spcBef>
          <a:spcPts val="413"/>
        </a:spcBef>
        <a:buFont typeface="Arial" panose="020B0604020202020204" pitchFamily="34" charset="0"/>
        <a:buChar char="•"/>
        <a:defRPr sz="1653" kern="1200">
          <a:solidFill>
            <a:schemeClr val="tx1"/>
          </a:solidFill>
          <a:latin typeface="+mn-lt"/>
          <a:ea typeface="+mn-ea"/>
          <a:cs typeface="+mn-cs"/>
        </a:defRPr>
      </a:lvl3pPr>
      <a:lvl4pPr marL="1322885"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4pPr>
      <a:lvl5pPr marL="1700853"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p:bodyStyle>
    <p:otherStyle>
      <a:defPPr>
        <a:defRPr lang="en-US"/>
      </a:defPPr>
      <a:lvl1pPr marL="0" algn="l" defTabSz="755934" rtl="0" eaLnBrk="1" latinLnBrk="0" hangingPunct="1">
        <a:defRPr sz="1488" kern="1200">
          <a:solidFill>
            <a:schemeClr val="tx1"/>
          </a:solidFill>
          <a:latin typeface="+mn-lt"/>
          <a:ea typeface="+mn-ea"/>
          <a:cs typeface="+mn-cs"/>
        </a:defRPr>
      </a:lvl1pPr>
      <a:lvl2pPr marL="377967" algn="l" defTabSz="755934" rtl="0" eaLnBrk="1" latinLnBrk="0" hangingPunct="1">
        <a:defRPr sz="1488" kern="1200">
          <a:solidFill>
            <a:schemeClr val="tx1"/>
          </a:solidFill>
          <a:latin typeface="+mn-lt"/>
          <a:ea typeface="+mn-ea"/>
          <a:cs typeface="+mn-cs"/>
        </a:defRPr>
      </a:lvl2pPr>
      <a:lvl3pPr marL="755934" algn="l" defTabSz="755934" rtl="0" eaLnBrk="1" latinLnBrk="0" hangingPunct="1">
        <a:defRPr sz="1488" kern="1200">
          <a:solidFill>
            <a:schemeClr val="tx1"/>
          </a:solidFill>
          <a:latin typeface="+mn-lt"/>
          <a:ea typeface="+mn-ea"/>
          <a:cs typeface="+mn-cs"/>
        </a:defRPr>
      </a:lvl3pPr>
      <a:lvl4pPr marL="1133902" algn="l" defTabSz="755934" rtl="0" eaLnBrk="1" latinLnBrk="0" hangingPunct="1">
        <a:defRPr sz="1488" kern="1200">
          <a:solidFill>
            <a:schemeClr val="tx1"/>
          </a:solidFill>
          <a:latin typeface="+mn-lt"/>
          <a:ea typeface="+mn-ea"/>
          <a:cs typeface="+mn-cs"/>
        </a:defRPr>
      </a:lvl4pPr>
      <a:lvl5pPr marL="1511869" algn="l" defTabSz="755934" rtl="0" eaLnBrk="1" latinLnBrk="0" hangingPunct="1">
        <a:defRPr sz="1488" kern="1200">
          <a:solidFill>
            <a:schemeClr val="tx1"/>
          </a:solidFill>
          <a:latin typeface="+mn-lt"/>
          <a:ea typeface="+mn-ea"/>
          <a:cs typeface="+mn-cs"/>
        </a:defRPr>
      </a:lvl5pPr>
      <a:lvl6pPr marL="1889836" algn="l" defTabSz="755934" rtl="0" eaLnBrk="1" latinLnBrk="0" hangingPunct="1">
        <a:defRPr sz="1488" kern="1200">
          <a:solidFill>
            <a:schemeClr val="tx1"/>
          </a:solidFill>
          <a:latin typeface="+mn-lt"/>
          <a:ea typeface="+mn-ea"/>
          <a:cs typeface="+mn-cs"/>
        </a:defRPr>
      </a:lvl6pPr>
      <a:lvl7pPr marL="2267803" algn="l" defTabSz="755934" rtl="0" eaLnBrk="1" latinLnBrk="0" hangingPunct="1">
        <a:defRPr sz="1488" kern="1200">
          <a:solidFill>
            <a:schemeClr val="tx1"/>
          </a:solidFill>
          <a:latin typeface="+mn-lt"/>
          <a:ea typeface="+mn-ea"/>
          <a:cs typeface="+mn-cs"/>
        </a:defRPr>
      </a:lvl7pPr>
      <a:lvl8pPr marL="2645771" algn="l" defTabSz="755934" rtl="0" eaLnBrk="1" latinLnBrk="0" hangingPunct="1">
        <a:defRPr sz="1488" kern="1200">
          <a:solidFill>
            <a:schemeClr val="tx1"/>
          </a:solidFill>
          <a:latin typeface="+mn-lt"/>
          <a:ea typeface="+mn-ea"/>
          <a:cs typeface="+mn-cs"/>
        </a:defRPr>
      </a:lvl8pPr>
      <a:lvl9pPr marL="3023738" algn="l" defTabSz="755934"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55C4DAE-3FE8-FEAB-9677-88CC26084F36}"/>
              </a:ext>
            </a:extLst>
          </p:cNvPr>
          <p:cNvSpPr/>
          <p:nvPr/>
        </p:nvSpPr>
        <p:spPr>
          <a:xfrm>
            <a:off x="83127" y="72736"/>
            <a:ext cx="7387937" cy="10525991"/>
          </a:xfrm>
          <a:prstGeom prst="rect">
            <a:avLst/>
          </a:prstGeom>
          <a:solidFill>
            <a:srgbClr val="B1F0FD"/>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dirty="0">
              <a:solidFill>
                <a:srgbClr val="FF0000"/>
              </a:solidFill>
              <a:highlight>
                <a:srgbClr val="FFFF00"/>
              </a:highlight>
            </a:endParaRPr>
          </a:p>
        </p:txBody>
      </p:sp>
      <p:sp>
        <p:nvSpPr>
          <p:cNvPr id="8" name="Rectangle: Rounded Corners 7">
            <a:extLst>
              <a:ext uri="{FF2B5EF4-FFF2-40B4-BE49-F238E27FC236}">
                <a16:creationId xmlns:a16="http://schemas.microsoft.com/office/drawing/2014/main" id="{E4E6A87B-509F-F097-FC23-809808BA6469}"/>
              </a:ext>
            </a:extLst>
          </p:cNvPr>
          <p:cNvSpPr/>
          <p:nvPr/>
        </p:nvSpPr>
        <p:spPr>
          <a:xfrm>
            <a:off x="211012" y="1070695"/>
            <a:ext cx="3522517" cy="4170871"/>
          </a:xfrm>
          <a:prstGeom prst="roundRect">
            <a:avLst>
              <a:gd name="adj" fmla="val 870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4D8ECBCF-7318-99DD-4267-C13292E03984}"/>
              </a:ext>
            </a:extLst>
          </p:cNvPr>
          <p:cNvSpPr/>
          <p:nvPr/>
        </p:nvSpPr>
        <p:spPr>
          <a:xfrm>
            <a:off x="3826146" y="1070695"/>
            <a:ext cx="3522517" cy="4170871"/>
          </a:xfrm>
          <a:prstGeom prst="roundRect">
            <a:avLst>
              <a:gd name="adj" fmla="val 899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Rounded Corners 9">
            <a:extLst>
              <a:ext uri="{FF2B5EF4-FFF2-40B4-BE49-F238E27FC236}">
                <a16:creationId xmlns:a16="http://schemas.microsoft.com/office/drawing/2014/main" id="{80D168F7-2F01-4116-6D96-4F77765B9922}"/>
              </a:ext>
            </a:extLst>
          </p:cNvPr>
          <p:cNvSpPr/>
          <p:nvPr/>
        </p:nvSpPr>
        <p:spPr>
          <a:xfrm>
            <a:off x="211012" y="5345906"/>
            <a:ext cx="3522517" cy="4275212"/>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37537C17-98DD-3F8F-A6EE-C5F1BBBBEF2D}"/>
              </a:ext>
            </a:extLst>
          </p:cNvPr>
          <p:cNvSpPr/>
          <p:nvPr/>
        </p:nvSpPr>
        <p:spPr>
          <a:xfrm>
            <a:off x="3826146" y="5345906"/>
            <a:ext cx="3522517" cy="4275212"/>
          </a:xfrm>
          <a:prstGeom prst="roundRect">
            <a:avLst>
              <a:gd name="adj" fmla="val 781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9EFA3976-534F-CA66-8830-862DB22F5722}"/>
              </a:ext>
            </a:extLst>
          </p:cNvPr>
          <p:cNvSpPr/>
          <p:nvPr/>
        </p:nvSpPr>
        <p:spPr>
          <a:xfrm>
            <a:off x="211012" y="9725458"/>
            <a:ext cx="7137651" cy="768929"/>
          </a:xfrm>
          <a:prstGeom prst="roundRect">
            <a:avLst>
              <a:gd name="adj" fmla="val 929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Rounded Corners 12">
            <a:extLst>
              <a:ext uri="{FF2B5EF4-FFF2-40B4-BE49-F238E27FC236}">
                <a16:creationId xmlns:a16="http://schemas.microsoft.com/office/drawing/2014/main" id="{D66F1513-2FB0-3359-2A6E-0DFF9D7F080F}"/>
              </a:ext>
            </a:extLst>
          </p:cNvPr>
          <p:cNvSpPr/>
          <p:nvPr/>
        </p:nvSpPr>
        <p:spPr>
          <a:xfrm>
            <a:off x="208269" y="164738"/>
            <a:ext cx="7137651" cy="801617"/>
          </a:xfrm>
          <a:prstGeom prst="roundRect">
            <a:avLst>
              <a:gd name="adj" fmla="val 2592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black background with white text&#10;&#10;AI-generated content may be incorrect.">
            <a:extLst>
              <a:ext uri="{FF2B5EF4-FFF2-40B4-BE49-F238E27FC236}">
                <a16:creationId xmlns:a16="http://schemas.microsoft.com/office/drawing/2014/main" id="{22B7B7C5-F66D-9993-EBA4-15BB2663F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1704" y="208232"/>
            <a:ext cx="1543337" cy="413440"/>
          </a:xfrm>
          <a:prstGeom prst="rect">
            <a:avLst/>
          </a:prstGeom>
        </p:spPr>
      </p:pic>
      <p:sp>
        <p:nvSpPr>
          <p:cNvPr id="14" name="TextBox 13">
            <a:extLst>
              <a:ext uri="{FF2B5EF4-FFF2-40B4-BE49-F238E27FC236}">
                <a16:creationId xmlns:a16="http://schemas.microsoft.com/office/drawing/2014/main" id="{199DBD11-D1A4-F166-6B75-1AC71C440477}"/>
              </a:ext>
            </a:extLst>
          </p:cNvPr>
          <p:cNvSpPr txBox="1"/>
          <p:nvPr/>
        </p:nvSpPr>
        <p:spPr>
          <a:xfrm>
            <a:off x="238054" y="1218840"/>
            <a:ext cx="3495475" cy="4093428"/>
          </a:xfrm>
          <a:prstGeom prst="rect">
            <a:avLst/>
          </a:prstGeom>
          <a:noFill/>
        </p:spPr>
        <p:txBody>
          <a:bodyPr wrap="square" rtlCol="0">
            <a:spAutoFit/>
          </a:bodyPr>
          <a:lstStyle/>
          <a:p>
            <a:r>
              <a:rPr lang="en-GB" sz="1000" b="1" dirty="0">
                <a:latin typeface="Calibri Light" panose="020F0302020204030204" pitchFamily="34" charset="0"/>
                <a:ea typeface="Anonymous Pro" panose="02060609030202000504" pitchFamily="49" charset="0"/>
                <a:cs typeface="Calibri Light" panose="020F0302020204030204" pitchFamily="34" charset="0"/>
              </a:rPr>
              <a:t>Introduction:</a:t>
            </a:r>
          </a:p>
          <a:p>
            <a:endParaRPr lang="en-GB" sz="10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Games preservation is the practice of preserving games, game files and game code for the purposes of long-term </a:t>
            </a:r>
            <a:r>
              <a:rPr lang="en-GB" sz="800" dirty="0"/>
              <a:t>maintenance</a:t>
            </a:r>
            <a:r>
              <a:rPr lang="en-GB" sz="800" dirty="0">
                <a:latin typeface="Calibri Light" panose="020F0302020204030204" pitchFamily="34" charset="0"/>
                <a:ea typeface="Anonymous Pro" panose="02060609030202000504" pitchFamily="49" charset="0"/>
                <a:cs typeface="Calibri Light" panose="020F0302020204030204" pitchFamily="34" charset="0"/>
              </a:rPr>
              <a:t> and accessibility of the games for the consumers and companies.</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File reverse engineering and converting can be used to preserve games by virtue of reverse engineering the files and converting them to contemporary files formats. These can then be used in modern game engines therefore preserving their contents for further use.</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  aim of the report was to create a Graphical tool to aid programmers in reverse engineering  game asset files. Called the </a:t>
            </a:r>
            <a:r>
              <a:rPr lang="en-GB" sz="800" b="1" dirty="0">
                <a:latin typeface="Calibri Light" panose="020F0302020204030204" pitchFamily="34" charset="0"/>
                <a:ea typeface="Anonymous Pro" panose="02060609030202000504" pitchFamily="49" charset="0"/>
                <a:cs typeface="Calibri Light" panose="020F0302020204030204" pitchFamily="34" charset="0"/>
              </a:rPr>
              <a:t>GAD</a:t>
            </a:r>
            <a:r>
              <a:rPr lang="en-GB" sz="800" dirty="0">
                <a:latin typeface="Calibri Light" panose="020F0302020204030204" pitchFamily="34" charset="0"/>
                <a:ea typeface="Anonymous Pro" panose="02060609030202000504" pitchFamily="49" charset="0"/>
                <a:cs typeface="Calibri Light" panose="020F0302020204030204" pitchFamily="34" charset="0"/>
              </a:rPr>
              <a:t> (Game Abstract Diagram, This was done through reverse engineering and converting .Str/.</a:t>
            </a:r>
            <a:r>
              <a:rPr lang="en-GB" sz="800" dirty="0" err="1">
                <a:latin typeface="Calibri Light" panose="020F0302020204030204" pitchFamily="34" charset="0"/>
                <a:ea typeface="Anonymous Pro" panose="02060609030202000504" pitchFamily="49" charset="0"/>
                <a:cs typeface="Calibri Light" panose="020F0302020204030204" pitchFamily="34" charset="0"/>
              </a:rPr>
              <a:t>Rws</a:t>
            </a:r>
            <a:r>
              <a:rPr lang="en-GB" sz="800" dirty="0">
                <a:latin typeface="Calibri Light" panose="020F0302020204030204" pitchFamily="34" charset="0"/>
                <a:ea typeface="Anonymous Pro" panose="02060609030202000504" pitchFamily="49" charset="0"/>
                <a:cs typeface="Calibri Light" panose="020F0302020204030204" pitchFamily="34" charset="0"/>
              </a:rPr>
              <a:t>/.</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Dff</a:t>
            </a:r>
            <a:r>
              <a:rPr lang="en-GB" sz="800" dirty="0">
                <a:latin typeface="Calibri Light" panose="020F0302020204030204" pitchFamily="34" charset="0"/>
                <a:ea typeface="Anonymous Pro" panose="02060609030202000504" pitchFamily="49" charset="0"/>
                <a:cs typeface="Calibri Light" panose="020F0302020204030204" pitchFamily="34" charset="0"/>
              </a:rPr>
              <a:t> files to contemporary formats such as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Obj</a:t>
            </a:r>
            <a:r>
              <a:rPr lang="en-GB" sz="800" dirty="0">
                <a:latin typeface="Calibri Light" panose="020F0302020204030204" pitchFamily="34" charset="0"/>
                <a:ea typeface="Anonymous Pro" panose="02060609030202000504" pitchFamily="49" charset="0"/>
                <a:cs typeface="Calibri Light" panose="020F0302020204030204" pitchFamily="34" charset="0"/>
              </a:rPr>
              <a:t> model files.</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This was done to the “Simpsons game 2008” game asset files.  </a:t>
            </a:r>
            <a:endParaRPr lang="en-GB" sz="1000"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5" name="TextBox 14">
            <a:extLst>
              <a:ext uri="{FF2B5EF4-FFF2-40B4-BE49-F238E27FC236}">
                <a16:creationId xmlns:a16="http://schemas.microsoft.com/office/drawing/2014/main" id="{4C427A68-1B0A-2E04-F465-85FEE6B38E08}"/>
              </a:ext>
            </a:extLst>
          </p:cNvPr>
          <p:cNvSpPr txBox="1"/>
          <p:nvPr/>
        </p:nvSpPr>
        <p:spPr>
          <a:xfrm>
            <a:off x="208269" y="9725458"/>
            <a:ext cx="7137651" cy="1735732"/>
          </a:xfrm>
          <a:prstGeom prst="rect">
            <a:avLst/>
          </a:prstGeom>
          <a:noFill/>
        </p:spPr>
        <p:txBody>
          <a:bodyPr wrap="square" rtlCol="0">
            <a:spAutoFit/>
          </a:bodyPr>
          <a:lstStyle/>
          <a:p>
            <a:pPr>
              <a:lnSpc>
                <a:spcPct val="107000"/>
              </a:lnSpc>
              <a:spcAft>
                <a:spcPts val="800"/>
              </a:spcAft>
              <a:buNone/>
            </a:pPr>
            <a:r>
              <a:rPr lang="en-GB" sz="400" dirty="0">
                <a:solidFill>
                  <a:schemeClr val="bg1"/>
                </a:solidFill>
              </a:rPr>
              <a:t>References - </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Tito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waluyo</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purboyo</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2017, a review of data compression techniques, international journal of applied engineering research, 8596 - 8963, (PDF) A review of data compression techniques. SIDDEQ,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mohammed</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M and Rodrigues,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marcos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2016, Novel 3D compression methods for geometry connectivity and texture, Sheffield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hallam</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university research archive, 1 - 16, Microsoft Word - Research_No_7_MR_final.docx Mustafa ORAL, Ammar abbas Elmas, 2017, A brief history of 3d mesh compression,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Cukorva</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university, 1-6, , https://www.researchgate.net/publication/327905583_A_Brief_History_of_3D_Mesh_Compression Amandeep Singh Sidhu, 2014, Research paper on text data compression algorithm using hybrid approach, International Journal of Computer Science and Mobile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Computing,volume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3 issue 12, 1 - 10, https://ijcsmc.com/docs/papers/December2014/V3I12201404.pdf.Sjöstrand, M. (2005).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A study in compression algorithms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https://www.diva-portal.org/smash/get/diva2:830266/FULLTEXT01.pdf. Peng, J., Kim, C.-S. and Jay Kuo, C.-C. . (2005). Technologies for 3D mesh compression: A survey.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Journal of Visual Communication and Image Representation</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16(6), pp.688–733.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://doi.org/10.1016/j.jvcir.2005.03.001. Girard, J.-F. and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Koschke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R. (2000). A comparison of abstract data types and objects recovery techniques.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Science of Computer Programming</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36(2-3), pp.149–181.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://doi.org/10.1016/s0167-6423(99)00035-0. Guttag, J.V., Horowitz, E. and Musser, D.R. (1978). Abstract data types and software validation.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Communications of the ACM</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21(12), pp.1048–1064.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://doi.org/10.1145/359657.359666. Guttag, J. (1977). Abstract data types and the development of data structures.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Communications of the ACM</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20(6), pp.396–404.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://doi.org/10.1145/359605.359618.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Liskov</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B. and Zilles, S. (1974). Programming with abstract data types.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ACM SIGPLAN Notices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9(4), pp.50–59.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://doi.org/10.1145/942572.807045. Musser, D.R. (1980). On proving inductive properties of abstract data types.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://doi.org/10.1145/567446.567461. Bertoni, A., Mauri, G. and P.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Miglioli</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(2006). Towards a theory of abstract data types: A discussion on problems and tools.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Lecture Notes in Computer Science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pp.44–58.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://doi.org/10.1007/3-540-09981-6_4. A, A. (2021).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Reverse Engineering Research</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://doi.org/10.13140/RG.2.2.28030.51520. Mantovani, A.,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Aonzo</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S.,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Fratantonio</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Y., Talos, C. and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Balzarotti</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D. (n.d.).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RE-Mind: a First Look Inside the Mind of a Reverse Engineer</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https://www.usenix.org/system/files/sec22summer_mantovani.pdf. Jain, A., Swapnil Soner and Anand Gadwal (2011). Reverse engineering: Journey from code to design.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://doi.org/10.1109/icectech.2011.5941966.Singh, R. (2013). A Review of Reverse Engineering Theories and Tools. [online] 2, pp.35–38. Available at: https://www.ijesi.org/papers/Vol(2)1/G213538.pdf.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Cipresso</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T. and Stamp, M. (2010). Software Reverse Engineering.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Handbook of Information and Communication Security</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pp.659–696.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://doi.org/10.1007/978-3-642-04117-4_31. Müller, H.A., Jahnke, J.H., Smith, D.B., Storey, M.-A., Tilley, S.R. and Wong, K. (2000). Reverse engineering.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Proceedings of the conference on The future of Software engineering - ICSE ’00</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://doi.org/10.1145/336512.336526. Google Books. (2024).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Reversing</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https://books.google.co.uk/books?hl=en&amp;lr=&amp;id=_78HnPPRU_oC&amp;oi=fnd&amp;pg=PR23&amp;dq=reverse+engi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neering+software&amp;ots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=EP1MLkmRVn&amp;sig=stA7p1aP8xPSkUcFJi6jOCmA_Is&amp;redir_esc=</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y#v</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onepage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&amp;q=reverse%20engineering%20software&amp;f=false [Accessed 25 Nov. 2024]. Davis, K.L. and Alken, P.H. (2002). Data reverse engineering: a historical survey.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://doi.org/10.1109/wcre.2000.891454. Bachell, A. and Barr, M. (2014). Video Game Preservation in the UK: A Survey of Records Management Practices.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Digital Curation</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9(2), pp.139–170.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://doi.org/10.2218/ijdc.v9i2.294. Davide V (2024).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GTA-Modding.com - Download Area» GTA San Andreas» Tools» RW </a:t>
            </a:r>
            <a:r>
              <a:rPr lang="en-GB" sz="400" i="1" kern="100" dirty="0" err="1">
                <a:solidFill>
                  <a:schemeClr val="bg1"/>
                </a:solidFill>
                <a:effectLst/>
                <a:latin typeface="TimesNewRomanPS-ItalicMT"/>
                <a:ea typeface="SimSun" panose="02010600030101010101" pitchFamily="2" charset="-122"/>
                <a:cs typeface="Times New Roman" panose="02020603050405020304" pitchFamily="18" charset="0"/>
              </a:rPr>
              <a:t>Analyze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Gta-modding.com. Available at: https://www.gta-modding.com/area/file-33-rw-analyze.html [Accessed 25 Nov. 2024]. Winget, M.A. and Murray, C. (2008). Collecting and preserving videogames and their related materials: A review of current practice, game-related archives and research projects.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Proceedings of the American Society for Information Science and Technology</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45(1), pp.1–9.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://doi.org/10.1002/meet.2008.1450450250. Todd, B. and Hopkins, J. (2019).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Running head: PRESERVING VIDEO GAME SIGNIFICANCE Preserving Video Game Significance: A Practical Guide for Video Game Preservation, Exhibition, and their Significant Properties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https://jscholarship.library.jhu.edu/server/api/core/bitstreams/49d19d02-a439-4a7d-8243-a685429cbcac/c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ontent.Guay</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-Bélanger, D. (2021). Assembling Auras: Towards a Methodology for the Preservation and Study of Video Games as Cultural Heritage Artefacts.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Games and Culture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p.155541202110203.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://doi.org/10.1177/15554120211020381. Digra.org. (2024).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View of Before It’s Too Late: Preserving Games across the Industry / Academia divide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https://dl.digra.org/index.php/dl/article/view/468/468 [Accessed 25 Nov. 2024]. Johansson, C. and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Koenitz</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 (n.d.).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Video Game Preservation and Emulation from Three Perspectives: Developers, Archivists and Gamers Video Game Preservation and Emulation from Three Perspectives: Developers, Archivists and Gamers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http://sh.diva-portal.org/smash/get/diva2:1807915/FULLTEXT02.pdf. Haydock, C. (2018).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Challenges in Preserving Video Games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Carolina Digital Repository. Available at: https://cdr.lib.unc.edu/concern/masters_papers/fn107276t [Accessed 25 Nov. 2024]. Folk, M. and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Barkstrom</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B.R. (2003).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Attributes of file formats for long-term preservation of scientific and engineering data in digital libraries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Available at: https://www.researchgate.net/publication/228726593_Attributes_of_file_formats_for_long-term_preservation_of_scientific_and_engineering_data_in_digital_libraries. THE DEFINITIVE GUIDE TO EXPLORING FILE FORMATS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Mr.Mouse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and WATTO. (n.d.). Available at: https://www.gamedevs.org/uploads/the-definitive-guide-to-exploring-file-formats.pdf [Accessed 25 Nov. 2024]. File Formats for Big Data Storage Systems. (2019).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Engineering and Advanced Technology</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9(1), pp.2906–2912.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://doi.org/10.35940/ijeat.a1196.109119. Zhenhua, W. (2018). Design and Research of an Image File Format with Rich Information.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Journal of Electrical and Electronic Engineering</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6(2), p.71.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://doi.org/10.11648/j.jeee.20180602.16. Ontology of Heterogeneous Image File Formats and their Disparate Applications. (2021).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Advanced Trends in Computer Science and Engineering</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10(6), pp.3138–3143.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://doi.org/10.30534/</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ijatcse</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/2021/091062021. Dinneen, J.D. and Julien, C.-A. (2021).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The ubiquitous digital file: A review of file management research</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[online]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https://doi.org/10.48550/arXiv.2109.09668.Underwood, W. (2012). Grammar-Based Specification and Parsing of Binary File Formats. </a:t>
            </a:r>
            <a:r>
              <a:rPr lang="en-GB" sz="400" i="1" kern="100" dirty="0">
                <a:solidFill>
                  <a:schemeClr val="bg1"/>
                </a:solidFill>
                <a:effectLst/>
                <a:latin typeface="TimesNewRomanPS-ItalicMT"/>
                <a:ea typeface="SimSun" panose="02010600030101010101" pitchFamily="2" charset="-122"/>
                <a:cs typeface="Times New Roman" panose="02020603050405020304" pitchFamily="18" charset="0"/>
              </a:rPr>
              <a:t>International Journal of Digital Curation</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 7(1), pp.95–106. </a:t>
            </a:r>
            <a:r>
              <a:rPr lang="en-GB" sz="400" kern="100" dirty="0" err="1">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doi:https</a:t>
            </a:r>
            <a:r>
              <a:rPr lang="en-GB" sz="400" kern="100" dirty="0">
                <a:solidFill>
                  <a:schemeClr val="bg1"/>
                </a:solidFill>
                <a:effectLst/>
                <a:latin typeface="Calibri" panose="020F0502020204030204" pitchFamily="34" charset="0"/>
                <a:ea typeface="SimSun" panose="02010600030101010101" pitchFamily="2" charset="-122"/>
                <a:cs typeface="Times New Roman" panose="02020603050405020304" pitchFamily="18" charset="0"/>
              </a:rPr>
              <a:t>://doi.org/10.2218/ijdc.v7i1.217. Fred brooks, Data definition and file syntax for ISO/TS 14048 data exchange with data storage format based on ISO/TS 14048, RAUL CARLSON JOHAN TIVANDER, CHALMERS UNIVERSITY OF TECHNOLOGY, 2001, https://citeseerx.ist.psu.edu/document?repid=rep1&amp;type=pdf&amp;doi=676dc77da1217c8cdd1b61d76c83cad5 30bc3159 </a:t>
            </a:r>
          </a:p>
        </p:txBody>
      </p:sp>
      <p:sp>
        <p:nvSpPr>
          <p:cNvPr id="16" name="TextBox 15">
            <a:extLst>
              <a:ext uri="{FF2B5EF4-FFF2-40B4-BE49-F238E27FC236}">
                <a16:creationId xmlns:a16="http://schemas.microsoft.com/office/drawing/2014/main" id="{3A040124-6825-3CD6-DB07-CA0FDAFAD129}"/>
              </a:ext>
            </a:extLst>
          </p:cNvPr>
          <p:cNvSpPr txBox="1"/>
          <p:nvPr/>
        </p:nvSpPr>
        <p:spPr>
          <a:xfrm>
            <a:off x="3855931" y="1218840"/>
            <a:ext cx="3495475" cy="3631763"/>
          </a:xfrm>
          <a:prstGeom prst="rect">
            <a:avLst/>
          </a:prstGeom>
          <a:noFill/>
        </p:spPr>
        <p:txBody>
          <a:bodyPr wrap="square" rtlCol="0">
            <a:spAutoFit/>
          </a:bodyPr>
          <a:lstStyle/>
          <a:p>
            <a:r>
              <a:rPr lang="en-GB" sz="1000" b="1" dirty="0">
                <a:latin typeface="Calibri Light" panose="020F0302020204030204" pitchFamily="34" charset="0"/>
                <a:ea typeface="Anonymous Pro" panose="02060609030202000504" pitchFamily="49" charset="0"/>
                <a:cs typeface="Calibri Light" panose="020F0302020204030204" pitchFamily="34" charset="0"/>
              </a:rPr>
              <a:t>Method And Implementation:</a:t>
            </a: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7" name="TextBox 16">
            <a:extLst>
              <a:ext uri="{FF2B5EF4-FFF2-40B4-BE49-F238E27FC236}">
                <a16:creationId xmlns:a16="http://schemas.microsoft.com/office/drawing/2014/main" id="{FDD81028-1C02-AD06-B87B-853F5CD0A0E1}"/>
              </a:ext>
            </a:extLst>
          </p:cNvPr>
          <p:cNvSpPr txBox="1"/>
          <p:nvPr/>
        </p:nvSpPr>
        <p:spPr>
          <a:xfrm>
            <a:off x="205526" y="5520890"/>
            <a:ext cx="3495475" cy="3939540"/>
          </a:xfrm>
          <a:prstGeom prst="rect">
            <a:avLst/>
          </a:prstGeom>
          <a:noFill/>
        </p:spPr>
        <p:txBody>
          <a:bodyPr wrap="square" rtlCol="0">
            <a:spAutoFit/>
          </a:bodyPr>
          <a:lstStyle/>
          <a:p>
            <a:r>
              <a:rPr lang="en-GB" sz="1000" b="1" dirty="0">
                <a:latin typeface="Calibri Light" panose="020F0302020204030204" pitchFamily="34" charset="0"/>
                <a:ea typeface="Anonymous Pro" panose="02060609030202000504" pitchFamily="49" charset="0"/>
                <a:cs typeface="Calibri Light" panose="020F0302020204030204" pitchFamily="34" charset="0"/>
              </a:rPr>
              <a:t>Discussion And Results:</a:t>
            </a: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1000" b="1" dirty="0">
                <a:latin typeface="Calibri Light" panose="020F0302020204030204" pitchFamily="34" charset="0"/>
                <a:ea typeface="Anonymous Pro" panose="02060609030202000504" pitchFamily="49" charset="0"/>
                <a:cs typeface="Calibri Light" panose="020F0302020204030204" pitchFamily="34" charset="0"/>
              </a:rPr>
              <a:t>The results were shown to be accurate; this was validated with the lack of graphics artefacts when the converted .</a:t>
            </a:r>
            <a:r>
              <a:rPr lang="en-GB" sz="1000" b="1" dirty="0" err="1">
                <a:latin typeface="Calibri Light" panose="020F0302020204030204" pitchFamily="34" charset="0"/>
                <a:ea typeface="Anonymous Pro" panose="02060609030202000504" pitchFamily="49" charset="0"/>
                <a:cs typeface="Calibri Light" panose="020F0302020204030204" pitchFamily="34" charset="0"/>
              </a:rPr>
              <a:t>Objs</a:t>
            </a:r>
            <a:r>
              <a:rPr lang="en-GB" sz="1000" b="1" dirty="0">
                <a:latin typeface="Calibri Light" panose="020F0302020204030204" pitchFamily="34" charset="0"/>
                <a:ea typeface="Anonymous Pro" panose="02060609030202000504" pitchFamily="49" charset="0"/>
                <a:cs typeface="Calibri Light" panose="020F0302020204030204" pitchFamily="34" charset="0"/>
              </a:rPr>
              <a:t> were parsed into 3d rendering software e.g. unreal, Object viewer etc.</a:t>
            </a: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8" name="TextBox 17">
            <a:extLst>
              <a:ext uri="{FF2B5EF4-FFF2-40B4-BE49-F238E27FC236}">
                <a16:creationId xmlns:a16="http://schemas.microsoft.com/office/drawing/2014/main" id="{6A69A0B7-A4D3-46EC-BD6D-3512AA343EB4}"/>
              </a:ext>
            </a:extLst>
          </p:cNvPr>
          <p:cNvSpPr txBox="1"/>
          <p:nvPr/>
        </p:nvSpPr>
        <p:spPr>
          <a:xfrm>
            <a:off x="3858675" y="5520890"/>
            <a:ext cx="3495475" cy="4216539"/>
          </a:xfrm>
          <a:prstGeom prst="rect">
            <a:avLst/>
          </a:prstGeom>
          <a:noFill/>
        </p:spPr>
        <p:txBody>
          <a:bodyPr wrap="square" rtlCol="0">
            <a:spAutoFit/>
          </a:bodyPr>
          <a:lstStyle/>
          <a:p>
            <a:r>
              <a:rPr lang="en-GB" sz="1000" b="1" dirty="0">
                <a:latin typeface="Calibri Light" panose="020F0302020204030204" pitchFamily="34" charset="0"/>
                <a:ea typeface="Anonymous Pro" panose="02060609030202000504" pitchFamily="49" charset="0"/>
                <a:cs typeface="Calibri Light" panose="020F0302020204030204" pitchFamily="34" charset="0"/>
              </a:rPr>
              <a:t>Conclusions:</a:t>
            </a: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 main</a:t>
            </a:r>
            <a:r>
              <a:rPr lang="en-GB" sz="800" b="1" dirty="0">
                <a:latin typeface="Calibri Light" panose="020F0302020204030204" pitchFamily="34" charset="0"/>
                <a:ea typeface="Anonymous Pro" panose="02060609030202000504" pitchFamily="49" charset="0"/>
                <a:cs typeface="Calibri Light" panose="020F0302020204030204" pitchFamily="34" charset="0"/>
              </a:rPr>
              <a:t>  </a:t>
            </a:r>
            <a:r>
              <a:rPr lang="en-GB" sz="800" dirty="0">
                <a:latin typeface="Calibri Light" panose="020F0302020204030204" pitchFamily="34" charset="0"/>
                <a:ea typeface="Anonymous Pro" panose="02060609030202000504" pitchFamily="49" charset="0"/>
                <a:cs typeface="Calibri Light" panose="020F0302020204030204" pitchFamily="34" charset="0"/>
              </a:rPr>
              <a:t>takeaways are that the given game asset files were reverse engineered, decoded and converted correctly.</a:t>
            </a:r>
          </a:p>
          <a:p>
            <a:endParaRPr lang="en-GB" sz="800" dirty="0">
              <a:latin typeface="Calibri Light" panose="020F0302020204030204" pitchFamily="34" charset="0"/>
              <a:ea typeface="Anonymous Pro" panose="02060609030202000504" pitchFamily="49" charset="0"/>
              <a:cs typeface="Calibri Light" panose="020F0302020204030204" pitchFamily="34" charset="0"/>
            </a:endParaRPr>
          </a:p>
          <a:p>
            <a:r>
              <a:rPr lang="en-GB" sz="800" dirty="0">
                <a:latin typeface="Calibri Light" panose="020F0302020204030204" pitchFamily="34" charset="0"/>
                <a:ea typeface="Anonymous Pro" panose="02060609030202000504" pitchFamily="49" charset="0"/>
                <a:cs typeface="Calibri Light" panose="020F0302020204030204" pitchFamily="34" charset="0"/>
              </a:rPr>
              <a:t>The </a:t>
            </a:r>
            <a:r>
              <a:rPr lang="en-GB" sz="800" b="1" dirty="0">
                <a:latin typeface="Calibri Light" panose="020F0302020204030204" pitchFamily="34" charset="0"/>
                <a:ea typeface="Anonymous Pro" panose="02060609030202000504" pitchFamily="49" charset="0"/>
                <a:cs typeface="Calibri Light" panose="020F0302020204030204" pitchFamily="34" charset="0"/>
              </a:rPr>
              <a:t>GAD  </a:t>
            </a:r>
            <a:r>
              <a:rPr lang="en-GB" sz="800" dirty="0">
                <a:latin typeface="Calibri Light" panose="020F0302020204030204" pitchFamily="34" charset="0"/>
                <a:ea typeface="Anonymous Pro" panose="02060609030202000504" pitchFamily="49" charset="0"/>
                <a:cs typeface="Calibri Light" panose="020F0302020204030204" pitchFamily="34" charset="0"/>
              </a:rPr>
              <a:t>details the breakdown of reverse engineering files correctly, as the processes detailed in the methodology reflect the process of the </a:t>
            </a:r>
            <a:r>
              <a:rPr lang="en-GB" sz="800" b="1" dirty="0">
                <a:latin typeface="Calibri Light" panose="020F0302020204030204" pitchFamily="34" charset="0"/>
                <a:ea typeface="Anonymous Pro" panose="02060609030202000504" pitchFamily="49" charset="0"/>
                <a:cs typeface="Calibri Light" panose="020F0302020204030204" pitchFamily="34" charset="0"/>
              </a:rPr>
              <a:t>GAD </a:t>
            </a:r>
            <a:r>
              <a:rPr lang="en-GB" sz="800" dirty="0">
                <a:latin typeface="Calibri Light" panose="020F0302020204030204" pitchFamily="34" charset="0"/>
                <a:ea typeface="Anonymous Pro" panose="02060609030202000504" pitchFamily="49" charset="0"/>
                <a:cs typeface="Calibri Light" panose="020F0302020204030204" pitchFamily="34" charset="0"/>
              </a:rPr>
              <a:t>development of the file </a:t>
            </a:r>
            <a:r>
              <a:rPr lang="en-GB" sz="800" dirty="0" err="1">
                <a:latin typeface="Calibri Light" panose="020F0302020204030204" pitchFamily="34" charset="0"/>
                <a:ea typeface="Anonymous Pro" panose="02060609030202000504" pitchFamily="49" charset="0"/>
                <a:cs typeface="Calibri Light" panose="020F0302020204030204" pitchFamily="34" charset="0"/>
              </a:rPr>
              <a:t>decorers</a:t>
            </a:r>
            <a:r>
              <a:rPr lang="en-GB" sz="800" dirty="0">
                <a:latin typeface="Calibri Light" panose="020F0302020204030204" pitchFamily="34" charset="0"/>
                <a:ea typeface="Anonymous Pro" panose="02060609030202000504" pitchFamily="49" charset="0"/>
                <a:cs typeface="Calibri Light" panose="020F0302020204030204" pitchFamily="34" charset="0"/>
              </a:rPr>
              <a:t>. </a:t>
            </a:r>
            <a:endParaRPr lang="en-GB" sz="8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a:p>
            <a:endParaRPr lang="en-GB" sz="1000" b="1" dirty="0">
              <a:latin typeface="Calibri Light" panose="020F0302020204030204" pitchFamily="34" charset="0"/>
              <a:ea typeface="Anonymous Pro" panose="02060609030202000504" pitchFamily="49" charset="0"/>
              <a:cs typeface="Calibri Light" panose="020F0302020204030204" pitchFamily="34" charset="0"/>
            </a:endParaRPr>
          </a:p>
        </p:txBody>
      </p:sp>
      <p:sp>
        <p:nvSpPr>
          <p:cNvPr id="19" name="TextBox 18">
            <a:extLst>
              <a:ext uri="{FF2B5EF4-FFF2-40B4-BE49-F238E27FC236}">
                <a16:creationId xmlns:a16="http://schemas.microsoft.com/office/drawing/2014/main" id="{C0B7E579-7D15-D642-55D0-D20D72FA1DF7}"/>
              </a:ext>
            </a:extLst>
          </p:cNvPr>
          <p:cNvSpPr txBox="1"/>
          <p:nvPr/>
        </p:nvSpPr>
        <p:spPr>
          <a:xfrm>
            <a:off x="314634" y="238448"/>
            <a:ext cx="5305878" cy="461665"/>
          </a:xfrm>
          <a:prstGeom prst="rect">
            <a:avLst/>
          </a:prstGeom>
          <a:noFill/>
        </p:spPr>
        <p:txBody>
          <a:bodyPr wrap="square" rtlCol="0">
            <a:spAutoFit/>
          </a:bodyPr>
          <a:lstStyle/>
          <a:p>
            <a:r>
              <a:rPr lang="en-GB" sz="1200" b="1" cap="all" dirty="0">
                <a:effectLst/>
                <a:latin typeface="Calibri Light" panose="020F0302020204030204" pitchFamily="34" charset="0"/>
                <a:ea typeface="SimSun" panose="02010600030101010101" pitchFamily="2" charset="-122"/>
                <a:cs typeface="Times New Roman" panose="02020603050405020304" pitchFamily="18" charset="0"/>
              </a:rPr>
              <a:t>File Reverse engineering for the purpose of Game Preservation and Restoration to creating abstract tool for future Reverse engineering.</a:t>
            </a:r>
            <a:endParaRPr lang="en-GB" sz="1200" b="1" dirty="0"/>
          </a:p>
        </p:txBody>
      </p:sp>
      <p:sp>
        <p:nvSpPr>
          <p:cNvPr id="20" name="TextBox 19">
            <a:extLst>
              <a:ext uri="{FF2B5EF4-FFF2-40B4-BE49-F238E27FC236}">
                <a16:creationId xmlns:a16="http://schemas.microsoft.com/office/drawing/2014/main" id="{BCCB6B6A-9512-9E5D-D386-8B5E2EE877C0}"/>
              </a:ext>
            </a:extLst>
          </p:cNvPr>
          <p:cNvSpPr txBox="1"/>
          <p:nvPr/>
        </p:nvSpPr>
        <p:spPr>
          <a:xfrm>
            <a:off x="5617149" y="600422"/>
            <a:ext cx="1389888" cy="400110"/>
          </a:xfrm>
          <a:prstGeom prst="rect">
            <a:avLst/>
          </a:prstGeom>
          <a:noFill/>
        </p:spPr>
        <p:txBody>
          <a:bodyPr wrap="square" rtlCol="0">
            <a:spAutoFit/>
          </a:bodyPr>
          <a:lstStyle/>
          <a:p>
            <a:r>
              <a:rPr lang="en-GB" sz="1000" dirty="0"/>
              <a:t>Name : Khai Ailyan</a:t>
            </a:r>
          </a:p>
          <a:p>
            <a:r>
              <a:rPr lang="en-GB" sz="1000" dirty="0"/>
              <a:t>Student Id : 22130235</a:t>
            </a:r>
          </a:p>
        </p:txBody>
      </p:sp>
      <p:sp>
        <p:nvSpPr>
          <p:cNvPr id="6" name="Rectangle: Rounded Corners 5">
            <a:extLst>
              <a:ext uri="{FF2B5EF4-FFF2-40B4-BE49-F238E27FC236}">
                <a16:creationId xmlns:a16="http://schemas.microsoft.com/office/drawing/2014/main" id="{2578828A-5BC6-042D-2139-BC98A8F53E0A}"/>
              </a:ext>
            </a:extLst>
          </p:cNvPr>
          <p:cNvSpPr/>
          <p:nvPr/>
        </p:nvSpPr>
        <p:spPr>
          <a:xfrm>
            <a:off x="314634" y="7630160"/>
            <a:ext cx="3292166" cy="1867311"/>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 name="Picture 1" descr="A model of a city&#10;&#10;AI-generated content may be incorrect.">
            <a:extLst>
              <a:ext uri="{FF2B5EF4-FFF2-40B4-BE49-F238E27FC236}">
                <a16:creationId xmlns:a16="http://schemas.microsoft.com/office/drawing/2014/main" id="{AC97E6A5-C072-FEF0-31A2-58341C15ADFF}"/>
              </a:ext>
            </a:extLst>
          </p:cNvPr>
          <p:cNvPicPr>
            <a:picLocks noChangeAspect="1"/>
          </p:cNvPicPr>
          <p:nvPr/>
        </p:nvPicPr>
        <p:blipFill>
          <a:blip r:embed="rId3"/>
          <a:stretch>
            <a:fillRect/>
          </a:stretch>
        </p:blipFill>
        <p:spPr>
          <a:xfrm>
            <a:off x="548314" y="8706131"/>
            <a:ext cx="1368741" cy="621506"/>
          </a:xfrm>
          <a:prstGeom prst="rect">
            <a:avLst/>
          </a:prstGeom>
          <a:noFill/>
          <a:ln>
            <a:noFill/>
          </a:ln>
        </p:spPr>
      </p:pic>
      <p:pic>
        <p:nvPicPr>
          <p:cNvPr id="3" name="Picture 2" descr="A greyscale shot of a building&#10;&#10;AI-generated content may be incorrect.">
            <a:extLst>
              <a:ext uri="{FF2B5EF4-FFF2-40B4-BE49-F238E27FC236}">
                <a16:creationId xmlns:a16="http://schemas.microsoft.com/office/drawing/2014/main" id="{C61F976F-AA37-72BA-A155-0C7D2E17CEF7}"/>
              </a:ext>
            </a:extLst>
          </p:cNvPr>
          <p:cNvPicPr>
            <a:picLocks noChangeAspect="1"/>
          </p:cNvPicPr>
          <p:nvPr/>
        </p:nvPicPr>
        <p:blipFill>
          <a:blip r:embed="rId4"/>
          <a:stretch>
            <a:fillRect/>
          </a:stretch>
        </p:blipFill>
        <p:spPr>
          <a:xfrm>
            <a:off x="548314" y="7959022"/>
            <a:ext cx="1368741" cy="621506"/>
          </a:xfrm>
          <a:prstGeom prst="rect">
            <a:avLst/>
          </a:prstGeom>
          <a:noFill/>
          <a:ln>
            <a:noFill/>
          </a:ln>
        </p:spPr>
      </p:pic>
      <p:pic>
        <p:nvPicPr>
          <p:cNvPr id="5" name="Picture 4" descr="A grey statue of a cartoon character pointing&#10;&#10;AI-generated content may be incorrect.">
            <a:extLst>
              <a:ext uri="{FF2B5EF4-FFF2-40B4-BE49-F238E27FC236}">
                <a16:creationId xmlns:a16="http://schemas.microsoft.com/office/drawing/2014/main" id="{458B9551-0CDD-FA49-7B15-D8596F893381}"/>
              </a:ext>
            </a:extLst>
          </p:cNvPr>
          <p:cNvPicPr>
            <a:picLocks noChangeAspect="1"/>
          </p:cNvPicPr>
          <p:nvPr/>
        </p:nvPicPr>
        <p:blipFill>
          <a:blip r:embed="rId5"/>
          <a:stretch>
            <a:fillRect/>
          </a:stretch>
        </p:blipFill>
        <p:spPr>
          <a:xfrm>
            <a:off x="2039455" y="7959021"/>
            <a:ext cx="1368742" cy="1368615"/>
          </a:xfrm>
          <a:prstGeom prst="rect">
            <a:avLst/>
          </a:prstGeom>
          <a:noFill/>
          <a:ln>
            <a:noFill/>
          </a:ln>
        </p:spPr>
      </p:pic>
    </p:spTree>
    <p:extLst>
      <p:ext uri="{BB962C8B-B14F-4D97-AF65-F5344CB8AC3E}">
        <p14:creationId xmlns:p14="http://schemas.microsoft.com/office/powerpoint/2010/main" val="283404844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1898</TotalTime>
  <Words>2049</Words>
  <Application>Microsoft Office PowerPoint</Application>
  <PresentationFormat>Custom</PresentationFormat>
  <Paragraphs>88</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Aptos</vt:lpstr>
      <vt:lpstr>Aptos Display</vt:lpstr>
      <vt:lpstr>Arial</vt:lpstr>
      <vt:lpstr>Calibri</vt:lpstr>
      <vt:lpstr>Calibri Light</vt:lpstr>
      <vt:lpstr>TimesNewRomanPS-ItalicMT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Khai Ailyan</dc:creator>
  <cp:lastModifiedBy>Khai Ailyan</cp:lastModifiedBy>
  <cp:revision>31</cp:revision>
  <dcterms:created xsi:type="dcterms:W3CDTF">2025-04-29T16:29:22Z</dcterms:created>
  <dcterms:modified xsi:type="dcterms:W3CDTF">2025-05-01T23:16:38Z</dcterms:modified>
</cp:coreProperties>
</file>