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7559675" cy="106918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1F0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9" autoAdjust="0"/>
    <p:restoredTop sz="94660"/>
  </p:normalViewPr>
  <p:slideViewPr>
    <p:cSldViewPr snapToGrid="0">
      <p:cViewPr varScale="1">
        <p:scale>
          <a:sx n="70" d="100"/>
          <a:sy n="70" d="100"/>
        </p:scale>
        <p:origin x="316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1749795"/>
            <a:ext cx="6425724" cy="3722335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5615678"/>
            <a:ext cx="5669756" cy="2581379"/>
          </a:xfrm>
        </p:spPr>
        <p:txBody>
          <a:bodyPr/>
          <a:lstStyle>
            <a:lvl1pPr marL="0" indent="0" algn="ctr">
              <a:buNone/>
              <a:defRPr sz="1984"/>
            </a:lvl1pPr>
            <a:lvl2pPr marL="377967" indent="0" algn="ctr">
              <a:buNone/>
              <a:defRPr sz="1653"/>
            </a:lvl2pPr>
            <a:lvl3pPr marL="755934" indent="0" algn="ctr">
              <a:buNone/>
              <a:defRPr sz="1488"/>
            </a:lvl3pPr>
            <a:lvl4pPr marL="1133902" indent="0" algn="ctr">
              <a:buNone/>
              <a:defRPr sz="1323"/>
            </a:lvl4pPr>
            <a:lvl5pPr marL="1511869" indent="0" algn="ctr">
              <a:buNone/>
              <a:defRPr sz="1323"/>
            </a:lvl5pPr>
            <a:lvl6pPr marL="1889836" indent="0" algn="ctr">
              <a:buNone/>
              <a:defRPr sz="1323"/>
            </a:lvl6pPr>
            <a:lvl7pPr marL="2267803" indent="0" algn="ctr">
              <a:buNone/>
              <a:defRPr sz="1323"/>
            </a:lvl7pPr>
            <a:lvl8pPr marL="2645771" indent="0" algn="ctr">
              <a:buNone/>
              <a:defRPr sz="1323"/>
            </a:lvl8pPr>
            <a:lvl9pPr marL="3023738" indent="0" algn="ctr">
              <a:buNone/>
              <a:defRPr sz="132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EBA53-EBA9-40A5-BD15-213969A436B3}" type="datetimeFigureOut">
              <a:rPr lang="en-GB" smtClean="0"/>
              <a:t>02/05/2025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CC6D6-1FBA-4615-81ED-4860CC233C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2205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EBA53-EBA9-40A5-BD15-213969A436B3}" type="datetimeFigureOut">
              <a:rPr lang="en-GB" smtClean="0"/>
              <a:t>02/05/2025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CC6D6-1FBA-4615-81ED-4860CC233C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1701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569240"/>
            <a:ext cx="1630055" cy="90608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569240"/>
            <a:ext cx="4795669" cy="9060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EBA53-EBA9-40A5-BD15-213969A436B3}" type="datetimeFigureOut">
              <a:rPr lang="en-GB" smtClean="0"/>
              <a:t>02/05/2025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CC6D6-1FBA-4615-81ED-4860CC233C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6264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EBA53-EBA9-40A5-BD15-213969A436B3}" type="datetimeFigureOut">
              <a:rPr lang="en-GB" smtClean="0"/>
              <a:t>02/05/2025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CC6D6-1FBA-4615-81ED-4860CC233C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0441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2665532"/>
            <a:ext cx="6520220" cy="4447496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7155103"/>
            <a:ext cx="6520220" cy="2338833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>
                    <a:tint val="82000"/>
                  </a:schemeClr>
                </a:solidFill>
              </a:defRPr>
            </a:lvl1pPr>
            <a:lvl2pPr marL="377967" indent="0">
              <a:buNone/>
              <a:defRPr sz="1653">
                <a:solidFill>
                  <a:schemeClr val="tx1">
                    <a:tint val="82000"/>
                  </a:schemeClr>
                </a:solidFill>
              </a:defRPr>
            </a:lvl2pPr>
            <a:lvl3pPr marL="755934" indent="0">
              <a:buNone/>
              <a:defRPr sz="1488">
                <a:solidFill>
                  <a:schemeClr val="tx1">
                    <a:tint val="82000"/>
                  </a:schemeClr>
                </a:solidFill>
              </a:defRPr>
            </a:lvl3pPr>
            <a:lvl4pPr marL="1133902" indent="0">
              <a:buNone/>
              <a:defRPr sz="1323">
                <a:solidFill>
                  <a:schemeClr val="tx1">
                    <a:tint val="82000"/>
                  </a:schemeClr>
                </a:solidFill>
              </a:defRPr>
            </a:lvl4pPr>
            <a:lvl5pPr marL="1511869" indent="0">
              <a:buNone/>
              <a:defRPr sz="1323">
                <a:solidFill>
                  <a:schemeClr val="tx1">
                    <a:tint val="82000"/>
                  </a:schemeClr>
                </a:solidFill>
              </a:defRPr>
            </a:lvl5pPr>
            <a:lvl6pPr marL="1889836" indent="0">
              <a:buNone/>
              <a:defRPr sz="1323">
                <a:solidFill>
                  <a:schemeClr val="tx1">
                    <a:tint val="82000"/>
                  </a:schemeClr>
                </a:solidFill>
              </a:defRPr>
            </a:lvl6pPr>
            <a:lvl7pPr marL="2267803" indent="0">
              <a:buNone/>
              <a:defRPr sz="1323">
                <a:solidFill>
                  <a:schemeClr val="tx1">
                    <a:tint val="82000"/>
                  </a:schemeClr>
                </a:solidFill>
              </a:defRPr>
            </a:lvl7pPr>
            <a:lvl8pPr marL="2645771" indent="0">
              <a:buNone/>
              <a:defRPr sz="1323">
                <a:solidFill>
                  <a:schemeClr val="tx1">
                    <a:tint val="82000"/>
                  </a:schemeClr>
                </a:solidFill>
              </a:defRPr>
            </a:lvl8pPr>
            <a:lvl9pPr marL="3023738" indent="0">
              <a:buNone/>
              <a:defRPr sz="1323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EBA53-EBA9-40A5-BD15-213969A436B3}" type="datetimeFigureOut">
              <a:rPr lang="en-GB" smtClean="0"/>
              <a:t>02/05/2025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CC6D6-1FBA-4615-81ED-4860CC233C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9048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2846200"/>
            <a:ext cx="3212862" cy="6783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2846200"/>
            <a:ext cx="3212862" cy="6783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EBA53-EBA9-40A5-BD15-213969A436B3}" type="datetimeFigureOut">
              <a:rPr lang="en-GB" smtClean="0"/>
              <a:t>02/05/2025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CC6D6-1FBA-4615-81ED-4860CC233C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0753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69242"/>
            <a:ext cx="6520220" cy="20665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2620980"/>
            <a:ext cx="3198096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3905482"/>
            <a:ext cx="3198096" cy="5744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2620980"/>
            <a:ext cx="3213847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3905482"/>
            <a:ext cx="3213847" cy="5744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EBA53-EBA9-40A5-BD15-213969A436B3}" type="datetimeFigureOut">
              <a:rPr lang="en-GB" smtClean="0"/>
              <a:t>02/05/2025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CC6D6-1FBA-4615-81ED-4860CC233C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6807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EBA53-EBA9-40A5-BD15-213969A436B3}" type="datetimeFigureOut">
              <a:rPr lang="en-GB" smtClean="0"/>
              <a:t>02/05/2025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CC6D6-1FBA-4615-81ED-4860CC233C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1335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EBA53-EBA9-40A5-BD15-213969A436B3}" type="datetimeFigureOut">
              <a:rPr lang="en-GB" smtClean="0"/>
              <a:t>02/05/2025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CC6D6-1FBA-4615-81ED-4860CC233C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8863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1539425"/>
            <a:ext cx="3827085" cy="7598117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4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EBA53-EBA9-40A5-BD15-213969A436B3}" type="datetimeFigureOut">
              <a:rPr lang="en-GB" smtClean="0"/>
              <a:t>02/05/2025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CC6D6-1FBA-4615-81ED-4860CC233C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8045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1539425"/>
            <a:ext cx="3827085" cy="7598117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967" indent="0">
              <a:buNone/>
              <a:defRPr sz="2315"/>
            </a:lvl2pPr>
            <a:lvl3pPr marL="755934" indent="0">
              <a:buNone/>
              <a:defRPr sz="1984"/>
            </a:lvl3pPr>
            <a:lvl4pPr marL="1133902" indent="0">
              <a:buNone/>
              <a:defRPr sz="1653"/>
            </a:lvl4pPr>
            <a:lvl5pPr marL="1511869" indent="0">
              <a:buNone/>
              <a:defRPr sz="1653"/>
            </a:lvl5pPr>
            <a:lvl6pPr marL="1889836" indent="0">
              <a:buNone/>
              <a:defRPr sz="1653"/>
            </a:lvl6pPr>
            <a:lvl7pPr marL="2267803" indent="0">
              <a:buNone/>
              <a:defRPr sz="1653"/>
            </a:lvl7pPr>
            <a:lvl8pPr marL="2645771" indent="0">
              <a:buNone/>
              <a:defRPr sz="1653"/>
            </a:lvl8pPr>
            <a:lvl9pPr marL="3023738" indent="0">
              <a:buNone/>
              <a:defRPr sz="165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EBA53-EBA9-40A5-BD15-213969A436B3}" type="datetimeFigureOut">
              <a:rPr lang="en-GB" smtClean="0"/>
              <a:t>02/05/2025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CC6D6-1FBA-4615-81ED-4860CC233C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8730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569242"/>
            <a:ext cx="6520220" cy="2066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2846200"/>
            <a:ext cx="6520220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CEEBA53-EBA9-40A5-BD15-213969A436B3}" type="datetimeFigureOut">
              <a:rPr lang="en-GB" smtClean="0"/>
              <a:t>02/05/2025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AFCC6D6-1FBA-4615-81ED-4860CC233C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66963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755934" rtl="0" eaLnBrk="1" latinLnBrk="0" hangingPunct="1">
        <a:lnSpc>
          <a:spcPct val="90000"/>
        </a:lnSpc>
        <a:spcBef>
          <a:spcPct val="0"/>
        </a:spcBef>
        <a:buNone/>
        <a:defRPr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84" indent="-188984" algn="l" defTabSz="755934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51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918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885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53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820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87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754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722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55C4DAE-3FE8-FEAB-9677-88CC26084F36}"/>
              </a:ext>
            </a:extLst>
          </p:cNvPr>
          <p:cNvSpPr/>
          <p:nvPr/>
        </p:nvSpPr>
        <p:spPr>
          <a:xfrm>
            <a:off x="83127" y="72736"/>
            <a:ext cx="7387937" cy="10525991"/>
          </a:xfrm>
          <a:prstGeom prst="rect">
            <a:avLst/>
          </a:prstGeom>
          <a:solidFill>
            <a:srgbClr val="B1F0FD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4E6A87B-509F-F097-FC23-809808BA6469}"/>
              </a:ext>
            </a:extLst>
          </p:cNvPr>
          <p:cNvSpPr/>
          <p:nvPr/>
        </p:nvSpPr>
        <p:spPr>
          <a:xfrm>
            <a:off x="211012" y="1070695"/>
            <a:ext cx="3522517" cy="4170871"/>
          </a:xfrm>
          <a:prstGeom prst="roundRect">
            <a:avLst>
              <a:gd name="adj" fmla="val 870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D8ECBCF-7318-99DD-4267-C13292E03984}"/>
              </a:ext>
            </a:extLst>
          </p:cNvPr>
          <p:cNvSpPr/>
          <p:nvPr/>
        </p:nvSpPr>
        <p:spPr>
          <a:xfrm>
            <a:off x="3826146" y="1070695"/>
            <a:ext cx="3522517" cy="4170871"/>
          </a:xfrm>
          <a:prstGeom prst="roundRect">
            <a:avLst>
              <a:gd name="adj" fmla="val 8998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0D168F7-2F01-4116-6D96-4F77765B9922}"/>
              </a:ext>
            </a:extLst>
          </p:cNvPr>
          <p:cNvSpPr/>
          <p:nvPr/>
        </p:nvSpPr>
        <p:spPr>
          <a:xfrm>
            <a:off x="211012" y="5345906"/>
            <a:ext cx="3522517" cy="4275212"/>
          </a:xfrm>
          <a:prstGeom prst="roundRect">
            <a:avLst>
              <a:gd name="adj" fmla="val 929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7537C17-98DD-3F8F-A6EE-C5F1BBBBEF2D}"/>
              </a:ext>
            </a:extLst>
          </p:cNvPr>
          <p:cNvSpPr/>
          <p:nvPr/>
        </p:nvSpPr>
        <p:spPr>
          <a:xfrm>
            <a:off x="3826146" y="7730836"/>
            <a:ext cx="3522517" cy="1890282"/>
          </a:xfrm>
          <a:prstGeom prst="roundRect">
            <a:avLst>
              <a:gd name="adj" fmla="val 7818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EFA3976-534F-CA66-8830-862DB22F5722}"/>
              </a:ext>
            </a:extLst>
          </p:cNvPr>
          <p:cNvSpPr/>
          <p:nvPr/>
        </p:nvSpPr>
        <p:spPr>
          <a:xfrm>
            <a:off x="211012" y="9725458"/>
            <a:ext cx="7137651" cy="768929"/>
          </a:xfrm>
          <a:prstGeom prst="roundRect">
            <a:avLst>
              <a:gd name="adj" fmla="val 929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66F1513-2FB0-3359-2A6E-0DFF9D7F080F}"/>
              </a:ext>
            </a:extLst>
          </p:cNvPr>
          <p:cNvSpPr/>
          <p:nvPr/>
        </p:nvSpPr>
        <p:spPr>
          <a:xfrm>
            <a:off x="208269" y="164738"/>
            <a:ext cx="7137651" cy="801617"/>
          </a:xfrm>
          <a:prstGeom prst="roundRect">
            <a:avLst>
              <a:gd name="adj" fmla="val 2592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6" descr="A black background with white text&#10;&#10;AI-generated content may be incorrect.">
            <a:extLst>
              <a:ext uri="{FF2B5EF4-FFF2-40B4-BE49-F238E27FC236}">
                <a16:creationId xmlns:a16="http://schemas.microsoft.com/office/drawing/2014/main" id="{22B7B7C5-F66D-9993-EBA4-15BB2663F2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1704" y="232737"/>
            <a:ext cx="1543337" cy="41344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99DBD11-D1A4-F166-6B75-1AC71C440477}"/>
              </a:ext>
            </a:extLst>
          </p:cNvPr>
          <p:cNvSpPr txBox="1"/>
          <p:nvPr/>
        </p:nvSpPr>
        <p:spPr>
          <a:xfrm>
            <a:off x="238054" y="1218840"/>
            <a:ext cx="349547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alibri Light" panose="020F0302020204030204" pitchFamily="34" charset="0"/>
                <a:ea typeface="Anonymous Pro" panose="02060609030202000504" pitchFamily="49" charset="0"/>
                <a:cs typeface="Calibri Light" panose="020F0302020204030204" pitchFamily="34" charset="0"/>
              </a:rPr>
              <a:t>Introduction:</a:t>
            </a:r>
          </a:p>
          <a:p>
            <a:endParaRPr lang="en-GB" sz="1200" b="1" dirty="0">
              <a:latin typeface="Calibri Light" panose="020F0302020204030204" pitchFamily="34" charset="0"/>
              <a:ea typeface="Anonymous Pro" panose="02060609030202000504" pitchFamily="49" charset="0"/>
              <a:cs typeface="Calibri Light" panose="020F0302020204030204" pitchFamily="34" charset="0"/>
            </a:endParaRPr>
          </a:p>
          <a:p>
            <a:r>
              <a:rPr lang="en-GB" sz="1200" b="1" dirty="0">
                <a:latin typeface="Calibri Light" panose="020F0302020204030204" pitchFamily="34" charset="0"/>
                <a:ea typeface="Anonymous Pro" panose="02060609030202000504" pitchFamily="49" charset="0"/>
                <a:cs typeface="Calibri Light" panose="020F0302020204030204" pitchFamily="34" charset="0"/>
              </a:rPr>
              <a:t>Games preservation is the act of preserving games, games systems and their files. Games preservation as a practice can be done preserving the contents of the games asset files for further use and remastering. </a:t>
            </a:r>
          </a:p>
          <a:p>
            <a:endParaRPr lang="en-GB" sz="1200" b="1" dirty="0">
              <a:latin typeface="Calibri Light" panose="020F0302020204030204" pitchFamily="34" charset="0"/>
              <a:ea typeface="Anonymous Pro" panose="02060609030202000504" pitchFamily="49" charset="0"/>
              <a:cs typeface="Calibri Light" panose="020F0302020204030204" pitchFamily="34" charset="0"/>
            </a:endParaRPr>
          </a:p>
          <a:p>
            <a:r>
              <a:rPr lang="en-GB" sz="1200" b="1" dirty="0">
                <a:latin typeface="Calibri Light" panose="020F0302020204030204" pitchFamily="34" charset="0"/>
                <a:ea typeface="Anonymous Pro" panose="02060609030202000504" pitchFamily="49" charset="0"/>
                <a:cs typeface="Calibri Light" panose="020F0302020204030204" pitchFamily="34" charset="0"/>
              </a:rPr>
              <a:t>This was the aim of the report, to reverse engineer files and convert them into contemporary file formats.</a:t>
            </a:r>
            <a:br>
              <a:rPr lang="en-GB" sz="1200" b="1" dirty="0">
                <a:latin typeface="Calibri Light" panose="020F0302020204030204" pitchFamily="34" charset="0"/>
                <a:ea typeface="Anonymous Pro" panose="02060609030202000504" pitchFamily="49" charset="0"/>
                <a:cs typeface="Calibri Light" panose="020F0302020204030204" pitchFamily="34" charset="0"/>
              </a:rPr>
            </a:br>
            <a:endParaRPr lang="en-GB" sz="1200" b="1" dirty="0">
              <a:latin typeface="Calibri Light" panose="020F0302020204030204" pitchFamily="34" charset="0"/>
              <a:ea typeface="Anonymous Pro" panose="02060609030202000504" pitchFamily="49" charset="0"/>
              <a:cs typeface="Calibri Light" panose="020F0302020204030204" pitchFamily="34" charset="0"/>
            </a:endParaRPr>
          </a:p>
          <a:p>
            <a:endParaRPr lang="en-GB" sz="1200" b="1" dirty="0">
              <a:latin typeface="Calibri Light" panose="020F0302020204030204" pitchFamily="34" charset="0"/>
              <a:ea typeface="Anonymous Pro" panose="02060609030202000504" pitchFamily="49" charset="0"/>
              <a:cs typeface="Calibri Light" panose="020F0302020204030204" pitchFamily="34" charset="0"/>
            </a:endParaRPr>
          </a:p>
          <a:p>
            <a:r>
              <a:rPr lang="en-GB" sz="1200" b="1" dirty="0">
                <a:latin typeface="Calibri Light" panose="020F0302020204030204" pitchFamily="34" charset="0"/>
                <a:ea typeface="Anonymous Pro" panose="02060609030202000504" pitchFamily="49" charset="0"/>
                <a:cs typeface="Calibri Light" panose="020F0302020204030204" pitchFamily="34" charset="0"/>
              </a:rPr>
              <a:t>This was done to the </a:t>
            </a:r>
            <a:r>
              <a:rPr lang="en-GB" sz="1200" b="1" dirty="0" err="1">
                <a:latin typeface="Calibri Light" panose="020F0302020204030204" pitchFamily="34" charset="0"/>
                <a:ea typeface="Anonymous Pro" panose="02060609030202000504" pitchFamily="49" charset="0"/>
                <a:cs typeface="Calibri Light" panose="020F0302020204030204" pitchFamily="34" charset="0"/>
              </a:rPr>
              <a:t>simpsons</a:t>
            </a:r>
            <a:r>
              <a:rPr lang="en-GB" sz="1200" b="1" dirty="0">
                <a:latin typeface="Calibri Light" panose="020F0302020204030204" pitchFamily="34" charset="0"/>
                <a:ea typeface="Anonymous Pro" panose="02060609030202000504" pitchFamily="49" charset="0"/>
                <a:cs typeface="Calibri Light" panose="020F0302020204030204" pitchFamily="34" charset="0"/>
              </a:rPr>
              <a:t> game 2008, the chosen files were .Str files and the model geometry files .</a:t>
            </a:r>
            <a:r>
              <a:rPr lang="en-GB" sz="1200" b="1" dirty="0" err="1">
                <a:latin typeface="Calibri Light" panose="020F0302020204030204" pitchFamily="34" charset="0"/>
                <a:ea typeface="Anonymous Pro" panose="02060609030202000504" pitchFamily="49" charset="0"/>
                <a:cs typeface="Calibri Light" panose="020F0302020204030204" pitchFamily="34" charset="0"/>
              </a:rPr>
              <a:t>Rws</a:t>
            </a:r>
            <a:r>
              <a:rPr lang="en-GB" sz="1200" b="1" dirty="0">
                <a:latin typeface="Calibri Light" panose="020F0302020204030204" pitchFamily="34" charset="0"/>
                <a:ea typeface="Anonymous Pro" panose="02060609030202000504" pitchFamily="49" charset="0"/>
                <a:cs typeface="Calibri Light" panose="020F0302020204030204" pitchFamily="34" charset="0"/>
              </a:rPr>
              <a:t> and .</a:t>
            </a:r>
            <a:r>
              <a:rPr lang="en-GB" sz="1200" b="1" dirty="0" err="1">
                <a:latin typeface="Calibri Light" panose="020F0302020204030204" pitchFamily="34" charset="0"/>
                <a:ea typeface="Anonymous Pro" panose="02060609030202000504" pitchFamily="49" charset="0"/>
                <a:cs typeface="Calibri Light" panose="020F0302020204030204" pitchFamily="34" charset="0"/>
              </a:rPr>
              <a:t>Dff</a:t>
            </a:r>
            <a:r>
              <a:rPr lang="en-GB" sz="1200" b="1" dirty="0">
                <a:latin typeface="Calibri Light" panose="020F0302020204030204" pitchFamily="34" charset="0"/>
                <a:ea typeface="Anonymous Pro" panose="02060609030202000504" pitchFamily="49" charset="0"/>
                <a:cs typeface="Calibri Light" panose="020F0302020204030204" pitchFamily="34" charset="0"/>
              </a:rPr>
              <a:t> files</a:t>
            </a:r>
          </a:p>
          <a:p>
            <a:endParaRPr lang="en-GB" sz="1200" b="1" dirty="0">
              <a:latin typeface="Calibri Light" panose="020F0302020204030204" pitchFamily="34" charset="0"/>
              <a:ea typeface="Anonymous Pro" panose="02060609030202000504" pitchFamily="49" charset="0"/>
              <a:cs typeface="Calibri Light" panose="020F0302020204030204" pitchFamily="34" charset="0"/>
            </a:endParaRPr>
          </a:p>
          <a:p>
            <a:endParaRPr lang="en-GB" sz="1200" b="1" dirty="0">
              <a:latin typeface="Calibri Light" panose="020F0302020204030204" pitchFamily="34" charset="0"/>
              <a:ea typeface="Anonymous Pro" panose="02060609030202000504" pitchFamily="49" charset="0"/>
              <a:cs typeface="Calibri Light" panose="020F0302020204030204" pitchFamily="34" charset="0"/>
            </a:endParaRPr>
          </a:p>
          <a:p>
            <a:endParaRPr lang="en-GB" sz="1200" b="1" dirty="0">
              <a:latin typeface="Calibri Light" panose="020F0302020204030204" pitchFamily="34" charset="0"/>
              <a:ea typeface="Anonymous Pro" panose="02060609030202000504" pitchFamily="49" charset="0"/>
              <a:cs typeface="Calibri Light" panose="020F0302020204030204" pitchFamily="34" charset="0"/>
            </a:endParaRPr>
          </a:p>
          <a:p>
            <a:endParaRPr lang="en-GB" sz="1200" b="1" dirty="0">
              <a:latin typeface="Calibri Light" panose="020F0302020204030204" pitchFamily="34" charset="0"/>
              <a:ea typeface="Anonymous Pro" panose="02060609030202000504" pitchFamily="49" charset="0"/>
              <a:cs typeface="Calibri Light" panose="020F0302020204030204" pitchFamily="34" charset="0"/>
            </a:endParaRPr>
          </a:p>
          <a:p>
            <a:endParaRPr lang="en-GB" sz="1200" b="1" dirty="0">
              <a:latin typeface="Calibri Light" panose="020F0302020204030204" pitchFamily="34" charset="0"/>
              <a:ea typeface="Anonymous Pro" panose="02060609030202000504" pitchFamily="49" charset="0"/>
              <a:cs typeface="Calibri Light" panose="020F0302020204030204" pitchFamily="34" charset="0"/>
            </a:endParaRPr>
          </a:p>
          <a:p>
            <a:endParaRPr lang="en-GB" sz="1200" b="1" dirty="0">
              <a:latin typeface="Calibri Light" panose="020F0302020204030204" pitchFamily="34" charset="0"/>
              <a:ea typeface="Anonymous Pro" panose="02060609030202000504" pitchFamily="49" charset="0"/>
              <a:cs typeface="Calibri Light" panose="020F0302020204030204" pitchFamily="34" charset="0"/>
            </a:endParaRPr>
          </a:p>
          <a:p>
            <a:endParaRPr lang="en-GB" sz="1200" b="1" dirty="0">
              <a:latin typeface="Calibri Light" panose="020F0302020204030204" pitchFamily="34" charset="0"/>
              <a:ea typeface="Anonymous Pro" panose="02060609030202000504" pitchFamily="49" charset="0"/>
              <a:cs typeface="Calibri Light" panose="020F0302020204030204" pitchFamily="34" charset="0"/>
            </a:endParaRPr>
          </a:p>
          <a:p>
            <a:endParaRPr lang="en-GB" sz="1200" b="1" dirty="0">
              <a:latin typeface="Calibri Light" panose="020F0302020204030204" pitchFamily="34" charset="0"/>
              <a:ea typeface="Anonymous Pro" panose="02060609030202000504" pitchFamily="49" charset="0"/>
              <a:cs typeface="Calibri Light" panose="020F0302020204030204" pitchFamily="34" charset="0"/>
            </a:endParaRPr>
          </a:p>
          <a:p>
            <a:endParaRPr lang="en-GB" sz="1200" b="1" dirty="0">
              <a:latin typeface="Calibri Light" panose="020F0302020204030204" pitchFamily="34" charset="0"/>
              <a:ea typeface="Anonymous Pro" panose="02060609030202000504" pitchFamily="49" charset="0"/>
              <a:cs typeface="Calibri Light" panose="020F0302020204030204" pitchFamily="34" charset="0"/>
            </a:endParaRPr>
          </a:p>
          <a:p>
            <a:endParaRPr lang="en-GB" sz="1200" b="1" dirty="0">
              <a:latin typeface="Calibri Light" panose="020F0302020204030204" pitchFamily="34" charset="0"/>
              <a:ea typeface="Anonymous Pro" panose="02060609030202000504" pitchFamily="49" charset="0"/>
              <a:cs typeface="Calibri Light" panose="020F030202020403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C427A68-1B0A-2E04-F465-85FEE6B38E08}"/>
              </a:ext>
            </a:extLst>
          </p:cNvPr>
          <p:cNvSpPr txBox="1"/>
          <p:nvPr/>
        </p:nvSpPr>
        <p:spPr>
          <a:xfrm>
            <a:off x="172999" y="9725458"/>
            <a:ext cx="7137651" cy="978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GB" sz="300" dirty="0">
                <a:solidFill>
                  <a:schemeClr val="bg1"/>
                </a:solidFill>
              </a:rPr>
              <a:t>References - </a:t>
            </a:r>
            <a:r>
              <a:rPr lang="en-GB" sz="3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Tito </a:t>
            </a:r>
            <a:r>
              <a:rPr lang="en-GB" sz="3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waluyo</a:t>
            </a:r>
            <a:r>
              <a:rPr lang="en-GB" sz="3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GB" sz="3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purboyo</a:t>
            </a:r>
            <a:r>
              <a:rPr lang="en-GB" sz="3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, 2017, a review of data compression techniques, international journal of applied engineering research, 8596 - 8963, (PDF) A review of data compression techniques. SIDDEQ, </a:t>
            </a:r>
            <a:r>
              <a:rPr lang="en-GB" sz="3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mohammed</a:t>
            </a:r>
            <a:r>
              <a:rPr lang="en-GB" sz="3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M and Rodrigues, </a:t>
            </a:r>
            <a:r>
              <a:rPr lang="en-GB" sz="3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marcos</a:t>
            </a:r>
            <a:r>
              <a:rPr lang="en-GB" sz="3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, 2016, Novel 3D compression methods for geometry connectivity and texture, Sheffield </a:t>
            </a:r>
            <a:r>
              <a:rPr lang="en-GB" sz="3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hallam</a:t>
            </a:r>
            <a:r>
              <a:rPr lang="en-GB" sz="3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university research archive, 1 - 16, Microsoft Word - Research_No_7_MR_final.docx Mustafa ORAL, Ammar abbas Elmas, 2017, A brief history of 3d mesh compression, </a:t>
            </a:r>
            <a:r>
              <a:rPr lang="en-GB" sz="3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Cukorva</a:t>
            </a:r>
            <a:r>
              <a:rPr lang="en-GB" sz="3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university, 1-6, , https://www.researchgate.net/publication/327905583_A_Brief_History_of_3D_Mesh_Compression Amandeep Singh Sidhu, 2014, Research paper on text data compression algorithm using hybrid approach, International Journal of Computer Science and Mobile </a:t>
            </a:r>
            <a:r>
              <a:rPr lang="en-GB" sz="3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Computing,volume</a:t>
            </a:r>
            <a:r>
              <a:rPr lang="en-GB" sz="3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3 issue 12, 1 - 10, https://ijcsmc.com/docs/papers/December2014/V3I12201404.pdf.Sjöstrand, M. (2005). </a:t>
            </a:r>
            <a:r>
              <a:rPr lang="en-GB" sz="300" i="1" kern="100" dirty="0">
                <a:solidFill>
                  <a:schemeClr val="bg1"/>
                </a:solidFill>
                <a:effectLst/>
                <a:latin typeface="TimesNewRomanPS-ItalicMT"/>
                <a:ea typeface="SimSun" panose="02010600030101010101" pitchFamily="2" charset="-122"/>
                <a:cs typeface="Times New Roman" panose="02020603050405020304" pitchFamily="18" charset="0"/>
              </a:rPr>
              <a:t>A study in compression algorithms</a:t>
            </a:r>
            <a:r>
              <a:rPr lang="en-GB" sz="3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. https://www.diva-portal.org/smash/get/diva2:830266/FULLTEXT01.pdf. Peng, J., Kim, C.-S. and Jay Kuo, C.-C. . (2005). Technologies for 3D mesh compression: A survey. </a:t>
            </a:r>
            <a:r>
              <a:rPr lang="en-GB" sz="300" i="1" kern="100" dirty="0">
                <a:solidFill>
                  <a:schemeClr val="bg1"/>
                </a:solidFill>
                <a:effectLst/>
                <a:latin typeface="TimesNewRomanPS-ItalicMT"/>
                <a:ea typeface="SimSun" panose="02010600030101010101" pitchFamily="2" charset="-122"/>
                <a:cs typeface="Times New Roman" panose="02020603050405020304" pitchFamily="18" charset="0"/>
              </a:rPr>
              <a:t>Journal of Visual Communication and Image Representation</a:t>
            </a:r>
            <a:r>
              <a:rPr lang="en-GB" sz="3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, 16(6), pp.688–733. </a:t>
            </a:r>
            <a:r>
              <a:rPr lang="en-GB" sz="3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doi:https</a:t>
            </a:r>
            <a:r>
              <a:rPr lang="en-GB" sz="3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://doi.org/10.1016/j.jvcir.2005.03.001. Girard, J.-F. and </a:t>
            </a:r>
            <a:r>
              <a:rPr lang="en-GB" sz="3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Koschke</a:t>
            </a:r>
            <a:r>
              <a:rPr lang="en-GB" sz="3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, R. (2000). A comparison of abstract data types and objects recovery techniques. </a:t>
            </a:r>
            <a:r>
              <a:rPr lang="en-GB" sz="300" i="1" kern="100" dirty="0">
                <a:solidFill>
                  <a:schemeClr val="bg1"/>
                </a:solidFill>
                <a:effectLst/>
                <a:latin typeface="TimesNewRomanPS-ItalicMT"/>
                <a:ea typeface="SimSun" panose="02010600030101010101" pitchFamily="2" charset="-122"/>
                <a:cs typeface="Times New Roman" panose="02020603050405020304" pitchFamily="18" charset="0"/>
              </a:rPr>
              <a:t>Science of Computer Programming</a:t>
            </a:r>
            <a:r>
              <a:rPr lang="en-GB" sz="3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, 36(2-3), pp.149–181. </a:t>
            </a:r>
            <a:r>
              <a:rPr lang="en-GB" sz="3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doi:https</a:t>
            </a:r>
            <a:r>
              <a:rPr lang="en-GB" sz="3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://doi.org/10.1016/s0167-6423(99)00035-0. Guttag, J.V., Horowitz, E. and Musser, D.R. (1978). Abstract data types and software validation. </a:t>
            </a:r>
            <a:r>
              <a:rPr lang="en-GB" sz="300" i="1" kern="100" dirty="0">
                <a:solidFill>
                  <a:schemeClr val="bg1"/>
                </a:solidFill>
                <a:effectLst/>
                <a:latin typeface="TimesNewRomanPS-ItalicMT"/>
                <a:ea typeface="SimSun" panose="02010600030101010101" pitchFamily="2" charset="-122"/>
                <a:cs typeface="Times New Roman" panose="02020603050405020304" pitchFamily="18" charset="0"/>
              </a:rPr>
              <a:t>Communications of the ACM</a:t>
            </a:r>
            <a:r>
              <a:rPr lang="en-GB" sz="3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, 21(12), pp.1048–1064. </a:t>
            </a:r>
            <a:r>
              <a:rPr lang="en-GB" sz="3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doi:https</a:t>
            </a:r>
            <a:r>
              <a:rPr lang="en-GB" sz="3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://doi.org/10.1145/359657.359666. Guttag, J. (1977). Abstract data types and the development of data structures. </a:t>
            </a:r>
            <a:r>
              <a:rPr lang="en-GB" sz="300" i="1" kern="100" dirty="0">
                <a:solidFill>
                  <a:schemeClr val="bg1"/>
                </a:solidFill>
                <a:effectLst/>
                <a:latin typeface="TimesNewRomanPS-ItalicMT"/>
                <a:ea typeface="SimSun" panose="02010600030101010101" pitchFamily="2" charset="-122"/>
                <a:cs typeface="Times New Roman" panose="02020603050405020304" pitchFamily="18" charset="0"/>
              </a:rPr>
              <a:t>Communications of the ACM</a:t>
            </a:r>
            <a:r>
              <a:rPr lang="en-GB" sz="3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, 20(6), pp.396–404. </a:t>
            </a:r>
            <a:r>
              <a:rPr lang="en-GB" sz="3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doi:https</a:t>
            </a:r>
            <a:r>
              <a:rPr lang="en-GB" sz="3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://doi.org/10.1145/359605.359618. </a:t>
            </a:r>
            <a:r>
              <a:rPr lang="en-GB" sz="3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Liskov</a:t>
            </a:r>
            <a:r>
              <a:rPr lang="en-GB" sz="3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, B. and Zilles, S. (1974). Programming with abstract data types. </a:t>
            </a:r>
            <a:r>
              <a:rPr lang="en-GB" sz="300" i="1" kern="100" dirty="0">
                <a:solidFill>
                  <a:schemeClr val="bg1"/>
                </a:solidFill>
                <a:effectLst/>
                <a:latin typeface="TimesNewRomanPS-ItalicMT"/>
                <a:ea typeface="SimSun" panose="02010600030101010101" pitchFamily="2" charset="-122"/>
                <a:cs typeface="Times New Roman" panose="02020603050405020304" pitchFamily="18" charset="0"/>
              </a:rPr>
              <a:t>ACM SIGPLAN Notices</a:t>
            </a:r>
            <a:r>
              <a:rPr lang="en-GB" sz="3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, 9(4), pp.50–59. </a:t>
            </a:r>
            <a:r>
              <a:rPr lang="en-GB" sz="3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doi:https</a:t>
            </a:r>
            <a:r>
              <a:rPr lang="en-GB" sz="3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://doi.org/10.1145/942572.807045. Musser, D.R. (1980). On proving inductive properties of abstract data types. </a:t>
            </a:r>
            <a:r>
              <a:rPr lang="en-GB" sz="3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doi:https</a:t>
            </a:r>
            <a:r>
              <a:rPr lang="en-GB" sz="3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://doi.org/10.1145/567446.567461. Bertoni, A., Mauri, G. and P. </a:t>
            </a:r>
            <a:r>
              <a:rPr lang="en-GB" sz="3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Miglioli</a:t>
            </a:r>
            <a:r>
              <a:rPr lang="en-GB" sz="3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(2006). Towards a theory of abstract data types: A discussion on problems and tools. </a:t>
            </a:r>
            <a:r>
              <a:rPr lang="en-GB" sz="300" i="1" kern="100" dirty="0">
                <a:solidFill>
                  <a:schemeClr val="bg1"/>
                </a:solidFill>
                <a:effectLst/>
                <a:latin typeface="TimesNewRomanPS-ItalicMT"/>
                <a:ea typeface="SimSun" panose="02010600030101010101" pitchFamily="2" charset="-122"/>
                <a:cs typeface="Times New Roman" panose="02020603050405020304" pitchFamily="18" charset="0"/>
              </a:rPr>
              <a:t>Lecture Notes in Computer Science</a:t>
            </a:r>
            <a:r>
              <a:rPr lang="en-GB" sz="3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, [online] pp.44–58. </a:t>
            </a:r>
            <a:r>
              <a:rPr lang="en-GB" sz="3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doi:https</a:t>
            </a:r>
            <a:r>
              <a:rPr lang="en-GB" sz="3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://doi.org/10.1007/3-540-09981-6_4. A, A. (2021). </a:t>
            </a:r>
            <a:r>
              <a:rPr lang="en-GB" sz="300" i="1" kern="100" dirty="0">
                <a:solidFill>
                  <a:schemeClr val="bg1"/>
                </a:solidFill>
                <a:effectLst/>
                <a:latin typeface="TimesNewRomanPS-ItalicMT"/>
                <a:ea typeface="SimSun" panose="02010600030101010101" pitchFamily="2" charset="-122"/>
                <a:cs typeface="Times New Roman" panose="02020603050405020304" pitchFamily="18" charset="0"/>
              </a:rPr>
              <a:t>Reverse Engineering Research</a:t>
            </a:r>
            <a:r>
              <a:rPr lang="en-GB" sz="3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. [online] </a:t>
            </a:r>
            <a:r>
              <a:rPr lang="en-GB" sz="3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doi:https</a:t>
            </a:r>
            <a:r>
              <a:rPr lang="en-GB" sz="3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://doi.org/10.13140/RG.2.2.28030.51520. Mantovani, A., </a:t>
            </a:r>
            <a:r>
              <a:rPr lang="en-GB" sz="3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Aonzo</a:t>
            </a:r>
            <a:r>
              <a:rPr lang="en-GB" sz="3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, S., </a:t>
            </a:r>
            <a:r>
              <a:rPr lang="en-GB" sz="3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Fratantonio</a:t>
            </a:r>
            <a:r>
              <a:rPr lang="en-GB" sz="3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, Y., Talos, C. and </a:t>
            </a:r>
            <a:r>
              <a:rPr lang="en-GB" sz="3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Balzarotti</a:t>
            </a:r>
            <a:r>
              <a:rPr lang="en-GB" sz="3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, D. (n.d.). </a:t>
            </a:r>
            <a:r>
              <a:rPr lang="en-GB" sz="300" i="1" kern="100" dirty="0">
                <a:solidFill>
                  <a:schemeClr val="bg1"/>
                </a:solidFill>
                <a:effectLst/>
                <a:latin typeface="TimesNewRomanPS-ItalicMT"/>
                <a:ea typeface="SimSun" panose="02010600030101010101" pitchFamily="2" charset="-122"/>
                <a:cs typeface="Times New Roman" panose="02020603050405020304" pitchFamily="18" charset="0"/>
              </a:rPr>
              <a:t>RE-Mind: a First Look Inside the Mind of a Reverse Engineer</a:t>
            </a:r>
            <a:r>
              <a:rPr lang="en-GB" sz="3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. [online] Available at: https://www.usenix.org/system/files/sec22summer_mantovani.pdf. Jain, A., Swapnil Soner and Anand Gadwal (2011). Reverse engineering: Journey from code to design. </a:t>
            </a:r>
            <a:r>
              <a:rPr lang="en-GB" sz="3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doi:https</a:t>
            </a:r>
            <a:r>
              <a:rPr lang="en-GB" sz="3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://doi.org/10.1109/icectech.2011.5941966.Singh, R. (2013). A Review of Reverse Engineering Theories and Tools. [online] 2, pp.35–38. Available at: https://www.ijesi.org/papers/Vol(2)1/G213538.pdf. </a:t>
            </a:r>
            <a:r>
              <a:rPr lang="en-GB" sz="3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Cipresso</a:t>
            </a:r>
            <a:r>
              <a:rPr lang="en-GB" sz="3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, T. and Stamp, M. (2010). Software Reverse Engineering. </a:t>
            </a:r>
            <a:r>
              <a:rPr lang="en-GB" sz="300" i="1" kern="100" dirty="0">
                <a:solidFill>
                  <a:schemeClr val="bg1"/>
                </a:solidFill>
                <a:effectLst/>
                <a:latin typeface="TimesNewRomanPS-ItalicMT"/>
                <a:ea typeface="SimSun" panose="02010600030101010101" pitchFamily="2" charset="-122"/>
                <a:cs typeface="Times New Roman" panose="02020603050405020304" pitchFamily="18" charset="0"/>
              </a:rPr>
              <a:t>Handbook of Information and Communication Security</a:t>
            </a:r>
            <a:r>
              <a:rPr lang="en-GB" sz="3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, pp.659–696. </a:t>
            </a:r>
            <a:r>
              <a:rPr lang="en-GB" sz="3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doi:https</a:t>
            </a:r>
            <a:r>
              <a:rPr lang="en-GB" sz="3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://doi.org/10.1007/978-3-642-04117-4_31. Müller, H.A., Jahnke, J.H., Smith, D.B., Storey, M.-A., Tilley, S.R. and Wong, K. (2000). Reverse engineering. </a:t>
            </a:r>
            <a:r>
              <a:rPr lang="en-GB" sz="300" i="1" kern="100" dirty="0">
                <a:solidFill>
                  <a:schemeClr val="bg1"/>
                </a:solidFill>
                <a:effectLst/>
                <a:latin typeface="TimesNewRomanPS-ItalicMT"/>
                <a:ea typeface="SimSun" panose="02010600030101010101" pitchFamily="2" charset="-122"/>
                <a:cs typeface="Times New Roman" panose="02020603050405020304" pitchFamily="18" charset="0"/>
              </a:rPr>
              <a:t>Proceedings of the conference on The future of Software engineering - ICSE ’00</a:t>
            </a:r>
            <a:r>
              <a:rPr lang="en-GB" sz="3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. </a:t>
            </a:r>
            <a:r>
              <a:rPr lang="en-GB" sz="3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doi:https</a:t>
            </a:r>
            <a:r>
              <a:rPr lang="en-GB" sz="3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://doi.org/10.1145/336512.336526. Google Books. (2024). </a:t>
            </a:r>
            <a:r>
              <a:rPr lang="en-GB" sz="300" i="1" kern="100" dirty="0">
                <a:solidFill>
                  <a:schemeClr val="bg1"/>
                </a:solidFill>
                <a:effectLst/>
                <a:latin typeface="TimesNewRomanPS-ItalicMT"/>
                <a:ea typeface="SimSun" panose="02010600030101010101" pitchFamily="2" charset="-122"/>
                <a:cs typeface="Times New Roman" panose="02020603050405020304" pitchFamily="18" charset="0"/>
              </a:rPr>
              <a:t>Reversing</a:t>
            </a:r>
            <a:r>
              <a:rPr lang="en-GB" sz="3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. [online] Available at: https://books.google.co.uk/books?hl=en&amp;lr=&amp;id=_78HnPPRU_oC&amp;oi=fnd&amp;pg=PR23&amp;dq=reverse+engi </a:t>
            </a:r>
            <a:r>
              <a:rPr lang="en-GB" sz="3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neering+software&amp;ots</a:t>
            </a:r>
            <a:r>
              <a:rPr lang="en-GB" sz="3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=EP1MLkmRVn&amp;sig=stA7p1aP8xPSkUcFJi6jOCmA_Is&amp;redir_esc=</a:t>
            </a:r>
            <a:r>
              <a:rPr lang="en-GB" sz="3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y#v</a:t>
            </a:r>
            <a:r>
              <a:rPr lang="en-GB" sz="3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GB" sz="3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onepage</a:t>
            </a:r>
            <a:r>
              <a:rPr lang="en-GB" sz="3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&amp;q=reverse%20engineering%20software&amp;f=false [Accessed 25 Nov. 2024]. Davis, K.L. and Alken, P.H. (2002). Data reverse engineering: a historical survey. </a:t>
            </a:r>
            <a:r>
              <a:rPr lang="en-GB" sz="3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doi:https</a:t>
            </a:r>
            <a:r>
              <a:rPr lang="en-GB" sz="3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://doi.org/10.1109/wcre.2000.891454. Bachell, A. and Barr, M. (2014). Video Game Preservation in the UK: A Survey of Records Management Practices. </a:t>
            </a:r>
            <a:r>
              <a:rPr lang="en-GB" sz="300" i="1" kern="100" dirty="0">
                <a:solidFill>
                  <a:schemeClr val="bg1"/>
                </a:solidFill>
                <a:effectLst/>
                <a:latin typeface="TimesNewRomanPS-ItalicMT"/>
                <a:ea typeface="SimSun" panose="02010600030101010101" pitchFamily="2" charset="-122"/>
                <a:cs typeface="Times New Roman" panose="02020603050405020304" pitchFamily="18" charset="0"/>
              </a:rPr>
              <a:t>International Journal of Digital Curation</a:t>
            </a:r>
            <a:r>
              <a:rPr lang="en-GB" sz="3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, 9(2), pp.139–170. </a:t>
            </a:r>
            <a:r>
              <a:rPr lang="en-GB" sz="3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doi:https</a:t>
            </a:r>
            <a:r>
              <a:rPr lang="en-GB" sz="3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://doi.org/10.2218/ijdc.v9i2.294. Davide V (2024). </a:t>
            </a:r>
            <a:r>
              <a:rPr lang="en-GB" sz="300" i="1" kern="100" dirty="0">
                <a:solidFill>
                  <a:schemeClr val="bg1"/>
                </a:solidFill>
                <a:effectLst/>
                <a:latin typeface="TimesNewRomanPS-ItalicMT"/>
                <a:ea typeface="SimSun" panose="02010600030101010101" pitchFamily="2" charset="-122"/>
                <a:cs typeface="Times New Roman" panose="02020603050405020304" pitchFamily="18" charset="0"/>
              </a:rPr>
              <a:t>GTA-Modding.com - Download Area» GTA San Andreas» Tools» RW </a:t>
            </a:r>
            <a:r>
              <a:rPr lang="en-GB" sz="300" i="1" kern="100" dirty="0" err="1">
                <a:solidFill>
                  <a:schemeClr val="bg1"/>
                </a:solidFill>
                <a:effectLst/>
                <a:latin typeface="TimesNewRomanPS-ItalicMT"/>
                <a:ea typeface="SimSun" panose="02010600030101010101" pitchFamily="2" charset="-122"/>
                <a:cs typeface="Times New Roman" panose="02020603050405020304" pitchFamily="18" charset="0"/>
              </a:rPr>
              <a:t>Analyze</a:t>
            </a:r>
            <a:r>
              <a:rPr lang="en-GB" sz="3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. [online] Gta-modding.com. Available at: https://www.gta-modding.com/area/file-33-rw-analyze.html [Accessed 25 Nov. 2024]. Winget, M.A. and Murray, C. (2008). Collecting and preserving videogames and their related materials: A review of current practice, game-related archives and research projects. </a:t>
            </a:r>
            <a:r>
              <a:rPr lang="en-GB" sz="300" i="1" kern="100" dirty="0">
                <a:solidFill>
                  <a:schemeClr val="bg1"/>
                </a:solidFill>
                <a:effectLst/>
                <a:latin typeface="TimesNewRomanPS-ItalicMT"/>
                <a:ea typeface="SimSun" panose="02010600030101010101" pitchFamily="2" charset="-122"/>
                <a:cs typeface="Times New Roman" panose="02020603050405020304" pitchFamily="18" charset="0"/>
              </a:rPr>
              <a:t>Proceedings of the American Society for Information Science and Technology</a:t>
            </a:r>
            <a:r>
              <a:rPr lang="en-GB" sz="3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, 45(1), pp.1–9. </a:t>
            </a:r>
            <a:r>
              <a:rPr lang="en-GB" sz="3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doi:https</a:t>
            </a:r>
            <a:r>
              <a:rPr lang="en-GB" sz="3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://doi.org/10.1002/meet.2008.1450450250. Todd, B. and Hopkins, J. (2019). </a:t>
            </a:r>
            <a:r>
              <a:rPr lang="en-GB" sz="300" i="1" kern="100" dirty="0">
                <a:solidFill>
                  <a:schemeClr val="bg1"/>
                </a:solidFill>
                <a:effectLst/>
                <a:latin typeface="TimesNewRomanPS-ItalicMT"/>
                <a:ea typeface="SimSun" panose="02010600030101010101" pitchFamily="2" charset="-122"/>
                <a:cs typeface="Times New Roman" panose="02020603050405020304" pitchFamily="18" charset="0"/>
              </a:rPr>
              <a:t>Running head: PRESERVING VIDEO GAME SIGNIFICANCE Preserving Video Game Significance: A Practical Guide for Video Game Preservation, Exhibition, and their Significant Properties</a:t>
            </a:r>
            <a:r>
              <a:rPr lang="en-GB" sz="3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. [online] Available at: https://jscholarship.library.jhu.edu/server/api/core/bitstreams/49d19d02-a439-4a7d-8243-a685429cbcac/c </a:t>
            </a:r>
            <a:r>
              <a:rPr lang="en-GB" sz="3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ontent.Guay</a:t>
            </a:r>
            <a:r>
              <a:rPr lang="en-GB" sz="3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-Bélanger, D. (2021). Assembling Auras: Towards a Methodology for the Preservation and Study of Video Games as Cultural Heritage Artefacts. </a:t>
            </a:r>
            <a:r>
              <a:rPr lang="en-GB" sz="300" i="1" kern="100" dirty="0">
                <a:solidFill>
                  <a:schemeClr val="bg1"/>
                </a:solidFill>
                <a:effectLst/>
                <a:latin typeface="TimesNewRomanPS-ItalicMT"/>
                <a:ea typeface="SimSun" panose="02010600030101010101" pitchFamily="2" charset="-122"/>
                <a:cs typeface="Times New Roman" panose="02020603050405020304" pitchFamily="18" charset="0"/>
              </a:rPr>
              <a:t>Games and Culture</a:t>
            </a:r>
            <a:r>
              <a:rPr lang="en-GB" sz="3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, p.155541202110203. </a:t>
            </a:r>
            <a:r>
              <a:rPr lang="en-GB" sz="3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doi:https</a:t>
            </a:r>
            <a:r>
              <a:rPr lang="en-GB" sz="3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://doi.org/10.1177/15554120211020381. Digra.org. (2024). </a:t>
            </a:r>
            <a:r>
              <a:rPr lang="en-GB" sz="300" i="1" kern="100" dirty="0">
                <a:solidFill>
                  <a:schemeClr val="bg1"/>
                </a:solidFill>
                <a:effectLst/>
                <a:latin typeface="TimesNewRomanPS-ItalicMT"/>
                <a:ea typeface="SimSun" panose="02010600030101010101" pitchFamily="2" charset="-122"/>
                <a:cs typeface="Times New Roman" panose="02020603050405020304" pitchFamily="18" charset="0"/>
              </a:rPr>
              <a:t>View of Before It’s Too Late: Preserving Games across the Industry / Academia divide</a:t>
            </a:r>
            <a:r>
              <a:rPr lang="en-GB" sz="3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. [online] Available at: https://dl.digra.org/index.php/dl/article/view/468/468 [Accessed 25 Nov. 2024]. Johansson, C. and </a:t>
            </a:r>
            <a:r>
              <a:rPr lang="en-GB" sz="3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Koenitz</a:t>
            </a:r>
            <a:r>
              <a:rPr lang="en-GB" sz="3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, H. (n.d.). </a:t>
            </a:r>
            <a:r>
              <a:rPr lang="en-GB" sz="300" i="1" kern="100" dirty="0">
                <a:solidFill>
                  <a:schemeClr val="bg1"/>
                </a:solidFill>
                <a:effectLst/>
                <a:latin typeface="TimesNewRomanPS-ItalicMT"/>
                <a:ea typeface="SimSun" panose="02010600030101010101" pitchFamily="2" charset="-122"/>
                <a:cs typeface="Times New Roman" panose="02020603050405020304" pitchFamily="18" charset="0"/>
              </a:rPr>
              <a:t>Video Game Preservation and Emulation from Three Perspectives: Developers, Archivists and Gamers Video Game Preservation and Emulation from Three Perspectives: Developers, Archivists and Gamers</a:t>
            </a:r>
            <a:r>
              <a:rPr lang="en-GB" sz="3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. [online] Available at: http://sh.diva-portal.org/smash/get/diva2:1807915/FULLTEXT02.pdf. Haydock, C. (2018). </a:t>
            </a:r>
            <a:r>
              <a:rPr lang="en-GB" sz="300" i="1" kern="100" dirty="0">
                <a:solidFill>
                  <a:schemeClr val="bg1"/>
                </a:solidFill>
                <a:effectLst/>
                <a:latin typeface="TimesNewRomanPS-ItalicMT"/>
                <a:ea typeface="SimSun" panose="02010600030101010101" pitchFamily="2" charset="-122"/>
                <a:cs typeface="Times New Roman" panose="02020603050405020304" pitchFamily="18" charset="0"/>
              </a:rPr>
              <a:t>Challenges in Preserving Video Games</a:t>
            </a:r>
            <a:r>
              <a:rPr lang="en-GB" sz="3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. [online] Carolina Digital Repository. Available at: https://cdr.lib.unc.edu/concern/masters_papers/fn107276t [Accessed 25 Nov. 2024]. Folk, M. and </a:t>
            </a:r>
            <a:r>
              <a:rPr lang="en-GB" sz="3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Barkstrom</a:t>
            </a:r>
            <a:r>
              <a:rPr lang="en-GB" sz="3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, B.R. (2003). </a:t>
            </a:r>
            <a:r>
              <a:rPr lang="en-GB" sz="300" i="1" kern="100" dirty="0">
                <a:solidFill>
                  <a:schemeClr val="bg1"/>
                </a:solidFill>
                <a:effectLst/>
                <a:latin typeface="TimesNewRomanPS-ItalicMT"/>
                <a:ea typeface="SimSun" panose="02010600030101010101" pitchFamily="2" charset="-122"/>
                <a:cs typeface="Times New Roman" panose="02020603050405020304" pitchFamily="18" charset="0"/>
              </a:rPr>
              <a:t>Attributes of file formats for long-term preservation of scientific and engineering data in digital libraries</a:t>
            </a:r>
            <a:r>
              <a:rPr lang="en-GB" sz="3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. [online] Available at: https://www.researchgate.net/publication/228726593_Attributes_of_file_formats_for_long-term_preservation_of_scientific_and_engineering_data_in_digital_libraries. THE DEFINITIVE GUIDE TO EXPLORING FILE FORMATS </a:t>
            </a:r>
            <a:r>
              <a:rPr lang="en-GB" sz="3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Mr.Mouse</a:t>
            </a:r>
            <a:r>
              <a:rPr lang="en-GB" sz="3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and WATTO. (n.d.). Available at: https://www.gamedevs.org/uploads/the-definitive-guide-to-exploring-file-formats.pdf [Accessed 25 Nov. 2024]. File Formats for Big Data Storage Systems. (2019). </a:t>
            </a:r>
            <a:r>
              <a:rPr lang="en-GB" sz="300" i="1" kern="100" dirty="0">
                <a:solidFill>
                  <a:schemeClr val="bg1"/>
                </a:solidFill>
                <a:effectLst/>
                <a:latin typeface="TimesNewRomanPS-ItalicMT"/>
                <a:ea typeface="SimSun" panose="02010600030101010101" pitchFamily="2" charset="-122"/>
                <a:cs typeface="Times New Roman" panose="02020603050405020304" pitchFamily="18" charset="0"/>
              </a:rPr>
              <a:t>International Journal of Engineering and Advanced Technology</a:t>
            </a:r>
            <a:r>
              <a:rPr lang="en-GB" sz="3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, 9(1), pp.2906–2912. </a:t>
            </a:r>
            <a:r>
              <a:rPr lang="en-GB" sz="3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doi:https</a:t>
            </a:r>
            <a:r>
              <a:rPr lang="en-GB" sz="3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://doi.org/10.35940/ijeat.a1196.109119. Zhenhua, W. (2018). Design and Research of an Image File Format with Rich Information. </a:t>
            </a:r>
            <a:r>
              <a:rPr lang="en-GB" sz="300" i="1" kern="100" dirty="0">
                <a:solidFill>
                  <a:schemeClr val="bg1"/>
                </a:solidFill>
                <a:effectLst/>
                <a:latin typeface="TimesNewRomanPS-ItalicMT"/>
                <a:ea typeface="SimSun" panose="02010600030101010101" pitchFamily="2" charset="-122"/>
                <a:cs typeface="Times New Roman" panose="02020603050405020304" pitchFamily="18" charset="0"/>
              </a:rPr>
              <a:t>Journal of Electrical and Electronic Engineering</a:t>
            </a:r>
            <a:r>
              <a:rPr lang="en-GB" sz="3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, 6(2), p.71. </a:t>
            </a:r>
            <a:r>
              <a:rPr lang="en-GB" sz="3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doi:https</a:t>
            </a:r>
            <a:r>
              <a:rPr lang="en-GB" sz="3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://doi.org/10.11648/j.jeee.20180602.16. Ontology of Heterogeneous Image File Formats and their Disparate Applications. (2021). </a:t>
            </a:r>
            <a:r>
              <a:rPr lang="en-GB" sz="300" i="1" kern="100" dirty="0">
                <a:solidFill>
                  <a:schemeClr val="bg1"/>
                </a:solidFill>
                <a:effectLst/>
                <a:latin typeface="TimesNewRomanPS-ItalicMT"/>
                <a:ea typeface="SimSun" panose="02010600030101010101" pitchFamily="2" charset="-122"/>
                <a:cs typeface="Times New Roman" panose="02020603050405020304" pitchFamily="18" charset="0"/>
              </a:rPr>
              <a:t>International Journal of Advanced Trends in Computer Science and Engineering</a:t>
            </a:r>
            <a:r>
              <a:rPr lang="en-GB" sz="3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, 10(6), pp.3138–3143. </a:t>
            </a:r>
            <a:r>
              <a:rPr lang="en-GB" sz="3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doi:https</a:t>
            </a:r>
            <a:r>
              <a:rPr lang="en-GB" sz="3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://doi.org/10.30534/</a:t>
            </a:r>
            <a:r>
              <a:rPr lang="en-GB" sz="3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ijatcse</a:t>
            </a:r>
            <a:r>
              <a:rPr lang="en-GB" sz="3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/2021/091062021. Dinneen, J.D. and Julien, C.-A. (2021). </a:t>
            </a:r>
            <a:r>
              <a:rPr lang="en-GB" sz="300" i="1" kern="100" dirty="0">
                <a:solidFill>
                  <a:schemeClr val="bg1"/>
                </a:solidFill>
                <a:effectLst/>
                <a:latin typeface="TimesNewRomanPS-ItalicMT"/>
                <a:ea typeface="SimSun" panose="02010600030101010101" pitchFamily="2" charset="-122"/>
                <a:cs typeface="Times New Roman" panose="02020603050405020304" pitchFamily="18" charset="0"/>
              </a:rPr>
              <a:t>The ubiquitous digital file: A review of file management research</a:t>
            </a:r>
            <a:r>
              <a:rPr lang="en-GB" sz="3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. [online] </a:t>
            </a:r>
            <a:r>
              <a:rPr lang="en-GB" sz="3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doi</a:t>
            </a:r>
            <a:r>
              <a:rPr lang="en-GB" sz="3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: https://doi.org/10.48550/arXiv.2109.09668.Underwood, W. (2012). Grammar-Based Specification and Parsing of Binary File Formats. </a:t>
            </a:r>
            <a:r>
              <a:rPr lang="en-GB" sz="300" i="1" kern="100" dirty="0">
                <a:solidFill>
                  <a:schemeClr val="bg1"/>
                </a:solidFill>
                <a:effectLst/>
                <a:latin typeface="TimesNewRomanPS-ItalicMT"/>
                <a:ea typeface="SimSun" panose="02010600030101010101" pitchFamily="2" charset="-122"/>
                <a:cs typeface="Times New Roman" panose="02020603050405020304" pitchFamily="18" charset="0"/>
              </a:rPr>
              <a:t>International Journal of Digital Curation</a:t>
            </a:r>
            <a:r>
              <a:rPr lang="en-GB" sz="3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, 7(1), pp.95–106. </a:t>
            </a:r>
            <a:r>
              <a:rPr lang="en-GB" sz="3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doi:https</a:t>
            </a:r>
            <a:r>
              <a:rPr lang="en-GB" sz="3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://doi.org/10.2218/ijdc.v7i1.217. Fred brooks, Data definition and file syntax for ISO/TS 14048 data exchange with data storage format based on ISO/TS 14048, RAUL CARLSON JOHAN TIVANDER, CHALMERS UNIVERSITY OF TECHNOLOGY, 2001, https://citeseerx.ist.psu.edu/document?repid=rep1&amp;type=pdf&amp;doi=676dc77da1217c8cdd1b61d76c83cad5 30bc3159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A040124-6825-3CD6-DB07-CA0FDAFAD129}"/>
              </a:ext>
            </a:extLst>
          </p:cNvPr>
          <p:cNvSpPr txBox="1"/>
          <p:nvPr/>
        </p:nvSpPr>
        <p:spPr>
          <a:xfrm>
            <a:off x="3855931" y="1218840"/>
            <a:ext cx="3495475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alibri Light" panose="020F0302020204030204" pitchFamily="34" charset="0"/>
                <a:ea typeface="Anonymous Pro" panose="02060609030202000504" pitchFamily="49" charset="0"/>
                <a:cs typeface="Calibri Light" panose="020F0302020204030204" pitchFamily="34" charset="0"/>
              </a:rPr>
              <a:t>Method And Implementation:</a:t>
            </a:r>
          </a:p>
          <a:p>
            <a:endParaRPr lang="en-GB" sz="1200" b="1" dirty="0">
              <a:latin typeface="Calibri Light" panose="020F0302020204030204" pitchFamily="34" charset="0"/>
              <a:ea typeface="Anonymous Pro" panose="02060609030202000504" pitchFamily="49" charset="0"/>
              <a:cs typeface="Calibri Light" panose="020F0302020204030204" pitchFamily="34" charset="0"/>
            </a:endParaRPr>
          </a:p>
          <a:p>
            <a:endParaRPr lang="en-GB" sz="1200" b="1" dirty="0">
              <a:latin typeface="Calibri Light" panose="020F0302020204030204" pitchFamily="34" charset="0"/>
              <a:ea typeface="Anonymous Pro" panose="02060609030202000504" pitchFamily="49" charset="0"/>
              <a:cs typeface="Calibri Light" panose="020F0302020204030204" pitchFamily="34" charset="0"/>
            </a:endParaRPr>
          </a:p>
          <a:p>
            <a:endParaRPr lang="en-GB" sz="1200" b="1" dirty="0">
              <a:latin typeface="Calibri Light" panose="020F0302020204030204" pitchFamily="34" charset="0"/>
              <a:ea typeface="Anonymous Pro" panose="02060609030202000504" pitchFamily="49" charset="0"/>
              <a:cs typeface="Calibri Light" panose="020F0302020204030204" pitchFamily="34" charset="0"/>
            </a:endParaRPr>
          </a:p>
          <a:p>
            <a:endParaRPr lang="en-GB" sz="1200" b="1" dirty="0">
              <a:latin typeface="Calibri Light" panose="020F0302020204030204" pitchFamily="34" charset="0"/>
              <a:ea typeface="Anonymous Pro" panose="02060609030202000504" pitchFamily="49" charset="0"/>
              <a:cs typeface="Calibri Light" panose="020F0302020204030204" pitchFamily="34" charset="0"/>
            </a:endParaRPr>
          </a:p>
          <a:p>
            <a:endParaRPr lang="en-GB" sz="1200" b="1" dirty="0">
              <a:latin typeface="Calibri Light" panose="020F0302020204030204" pitchFamily="34" charset="0"/>
              <a:ea typeface="Anonymous Pro" panose="02060609030202000504" pitchFamily="49" charset="0"/>
              <a:cs typeface="Calibri Light" panose="020F0302020204030204" pitchFamily="34" charset="0"/>
            </a:endParaRPr>
          </a:p>
          <a:p>
            <a:endParaRPr lang="en-GB" sz="1200" b="1" dirty="0">
              <a:latin typeface="Calibri Light" panose="020F0302020204030204" pitchFamily="34" charset="0"/>
              <a:ea typeface="Anonymous Pro" panose="02060609030202000504" pitchFamily="49" charset="0"/>
              <a:cs typeface="Calibri Light" panose="020F0302020204030204" pitchFamily="34" charset="0"/>
            </a:endParaRPr>
          </a:p>
          <a:p>
            <a:endParaRPr lang="en-GB" sz="1200" b="1" dirty="0">
              <a:latin typeface="Calibri Light" panose="020F0302020204030204" pitchFamily="34" charset="0"/>
              <a:ea typeface="Anonymous Pro" panose="02060609030202000504" pitchFamily="49" charset="0"/>
              <a:cs typeface="Calibri Light" panose="020F0302020204030204" pitchFamily="34" charset="0"/>
            </a:endParaRPr>
          </a:p>
          <a:p>
            <a:endParaRPr lang="en-GB" sz="1200" b="1" dirty="0">
              <a:latin typeface="Calibri Light" panose="020F0302020204030204" pitchFamily="34" charset="0"/>
              <a:ea typeface="Anonymous Pro" panose="02060609030202000504" pitchFamily="49" charset="0"/>
              <a:cs typeface="Calibri Light" panose="020F0302020204030204" pitchFamily="34" charset="0"/>
            </a:endParaRPr>
          </a:p>
          <a:p>
            <a:endParaRPr lang="en-GB" sz="1200" b="1" dirty="0">
              <a:latin typeface="Calibri Light" panose="020F0302020204030204" pitchFamily="34" charset="0"/>
              <a:ea typeface="Anonymous Pro" panose="02060609030202000504" pitchFamily="49" charset="0"/>
              <a:cs typeface="Calibri Light" panose="020F0302020204030204" pitchFamily="34" charset="0"/>
            </a:endParaRPr>
          </a:p>
          <a:p>
            <a:endParaRPr lang="en-GB" sz="1200" b="1" dirty="0">
              <a:latin typeface="Calibri Light" panose="020F0302020204030204" pitchFamily="34" charset="0"/>
              <a:ea typeface="Anonymous Pro" panose="02060609030202000504" pitchFamily="49" charset="0"/>
              <a:cs typeface="Calibri Light" panose="020F0302020204030204" pitchFamily="34" charset="0"/>
            </a:endParaRPr>
          </a:p>
          <a:p>
            <a:endParaRPr lang="en-GB" sz="1200" b="1" dirty="0">
              <a:latin typeface="Calibri Light" panose="020F0302020204030204" pitchFamily="34" charset="0"/>
              <a:ea typeface="Anonymous Pro" panose="02060609030202000504" pitchFamily="49" charset="0"/>
              <a:cs typeface="Calibri Light" panose="020F0302020204030204" pitchFamily="34" charset="0"/>
            </a:endParaRPr>
          </a:p>
          <a:p>
            <a:endParaRPr lang="en-GB" sz="1200" b="1" dirty="0">
              <a:latin typeface="Calibri Light" panose="020F0302020204030204" pitchFamily="34" charset="0"/>
              <a:ea typeface="Anonymous Pro" panose="02060609030202000504" pitchFamily="49" charset="0"/>
              <a:cs typeface="Calibri Light" panose="020F0302020204030204" pitchFamily="34" charset="0"/>
            </a:endParaRPr>
          </a:p>
          <a:p>
            <a:endParaRPr lang="en-GB" sz="1200" b="1" dirty="0">
              <a:latin typeface="Calibri Light" panose="020F0302020204030204" pitchFamily="34" charset="0"/>
              <a:ea typeface="Anonymous Pro" panose="02060609030202000504" pitchFamily="49" charset="0"/>
              <a:cs typeface="Calibri Light" panose="020F0302020204030204" pitchFamily="34" charset="0"/>
            </a:endParaRPr>
          </a:p>
          <a:p>
            <a:endParaRPr lang="en-GB" sz="1200" b="1" dirty="0">
              <a:latin typeface="Calibri Light" panose="020F0302020204030204" pitchFamily="34" charset="0"/>
              <a:ea typeface="Anonymous Pro" panose="02060609030202000504" pitchFamily="49" charset="0"/>
              <a:cs typeface="Calibri Light" panose="020F0302020204030204" pitchFamily="34" charset="0"/>
            </a:endParaRPr>
          </a:p>
          <a:p>
            <a:endParaRPr lang="en-GB" sz="1200" b="1" dirty="0">
              <a:latin typeface="Calibri Light" panose="020F0302020204030204" pitchFamily="34" charset="0"/>
              <a:ea typeface="Anonymous Pro" panose="02060609030202000504" pitchFamily="49" charset="0"/>
              <a:cs typeface="Calibri Light" panose="020F0302020204030204" pitchFamily="34" charset="0"/>
            </a:endParaRPr>
          </a:p>
          <a:p>
            <a:endParaRPr lang="en-GB" sz="1200" b="1" dirty="0">
              <a:latin typeface="Calibri Light" panose="020F0302020204030204" pitchFamily="34" charset="0"/>
              <a:ea typeface="Anonymous Pro" panose="02060609030202000504" pitchFamily="49" charset="0"/>
              <a:cs typeface="Calibri Light" panose="020F0302020204030204" pitchFamily="34" charset="0"/>
            </a:endParaRPr>
          </a:p>
          <a:p>
            <a:endParaRPr lang="en-GB" sz="1200" b="1" dirty="0">
              <a:latin typeface="Calibri Light" panose="020F0302020204030204" pitchFamily="34" charset="0"/>
              <a:ea typeface="Anonymous Pro" panose="02060609030202000504" pitchFamily="49" charset="0"/>
              <a:cs typeface="Calibri Light" panose="020F0302020204030204" pitchFamily="34" charset="0"/>
            </a:endParaRPr>
          </a:p>
          <a:p>
            <a:endParaRPr lang="en-GB" sz="1200" b="1" dirty="0">
              <a:latin typeface="Calibri Light" panose="020F0302020204030204" pitchFamily="34" charset="0"/>
              <a:ea typeface="Anonymous Pro" panose="02060609030202000504" pitchFamily="49" charset="0"/>
              <a:cs typeface="Calibri Light" panose="020F0302020204030204" pitchFamily="34" charset="0"/>
            </a:endParaRPr>
          </a:p>
          <a:p>
            <a:endParaRPr lang="en-GB" sz="1200" b="1" dirty="0">
              <a:latin typeface="Calibri Light" panose="020F0302020204030204" pitchFamily="34" charset="0"/>
              <a:ea typeface="Anonymous Pro" panose="02060609030202000504" pitchFamily="49" charset="0"/>
              <a:cs typeface="Calibri Light" panose="020F0302020204030204" pitchFamily="34" charset="0"/>
            </a:endParaRPr>
          </a:p>
          <a:p>
            <a:endParaRPr lang="en-GB" sz="1200" b="1" dirty="0">
              <a:latin typeface="Calibri Light" panose="020F0302020204030204" pitchFamily="34" charset="0"/>
              <a:ea typeface="Anonymous Pro" panose="02060609030202000504" pitchFamily="49" charset="0"/>
              <a:cs typeface="Calibri Light" panose="020F0302020204030204" pitchFamily="34" charset="0"/>
            </a:endParaRPr>
          </a:p>
          <a:p>
            <a:endParaRPr lang="en-GB" sz="1200" b="1" dirty="0">
              <a:latin typeface="Calibri Light" panose="020F0302020204030204" pitchFamily="34" charset="0"/>
              <a:ea typeface="Anonymous Pro" panose="02060609030202000504" pitchFamily="49" charset="0"/>
              <a:cs typeface="Calibri Light" panose="020F0302020204030204" pitchFamily="34" charset="0"/>
            </a:endParaRPr>
          </a:p>
          <a:p>
            <a:endParaRPr lang="en-GB" sz="1200" b="1" dirty="0">
              <a:latin typeface="Calibri Light" panose="020F0302020204030204" pitchFamily="34" charset="0"/>
              <a:ea typeface="Anonymous Pro" panose="02060609030202000504" pitchFamily="49" charset="0"/>
              <a:cs typeface="Calibri Light" panose="020F030202020403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DD81028-1C02-AD06-B87B-853F5CD0A0E1}"/>
              </a:ext>
            </a:extLst>
          </p:cNvPr>
          <p:cNvSpPr txBox="1"/>
          <p:nvPr/>
        </p:nvSpPr>
        <p:spPr>
          <a:xfrm>
            <a:off x="205526" y="5520890"/>
            <a:ext cx="349547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alibri Light" panose="020F0302020204030204" pitchFamily="34" charset="0"/>
                <a:ea typeface="Anonymous Pro" panose="02060609030202000504" pitchFamily="49" charset="0"/>
                <a:cs typeface="Calibri Light" panose="020F0302020204030204" pitchFamily="34" charset="0"/>
              </a:rPr>
              <a:t>Discussion and Results:</a:t>
            </a:r>
          </a:p>
          <a:p>
            <a:endParaRPr lang="en-GB" sz="1200" b="1" dirty="0">
              <a:latin typeface="Calibri Light" panose="020F0302020204030204" pitchFamily="34" charset="0"/>
              <a:ea typeface="Anonymous Pro" panose="02060609030202000504" pitchFamily="49" charset="0"/>
              <a:cs typeface="Calibri Light" panose="020F0302020204030204" pitchFamily="34" charset="0"/>
            </a:endParaRPr>
          </a:p>
          <a:p>
            <a:r>
              <a:rPr lang="en-GB" sz="1200" b="1" dirty="0">
                <a:latin typeface="Calibri Light" panose="020F0302020204030204" pitchFamily="34" charset="0"/>
                <a:ea typeface="Anonymous Pro" panose="02060609030202000504" pitchFamily="49" charset="0"/>
                <a:cs typeface="Calibri Light" panose="020F0302020204030204" pitchFamily="34" charset="0"/>
              </a:rPr>
              <a:t>The results were the creation of .</a:t>
            </a:r>
            <a:r>
              <a:rPr lang="en-GB" sz="1200" b="1" dirty="0" err="1">
                <a:latin typeface="Calibri Light" panose="020F0302020204030204" pitchFamily="34" charset="0"/>
                <a:ea typeface="Anonymous Pro" panose="02060609030202000504" pitchFamily="49" charset="0"/>
                <a:cs typeface="Calibri Light" panose="020F0302020204030204" pitchFamily="34" charset="0"/>
              </a:rPr>
              <a:t>Obj</a:t>
            </a:r>
            <a:r>
              <a:rPr lang="en-GB" sz="1200" b="1" dirty="0">
                <a:latin typeface="Calibri Light" panose="020F0302020204030204" pitchFamily="34" charset="0"/>
                <a:ea typeface="Anonymous Pro" panose="02060609030202000504" pitchFamily="49" charset="0"/>
                <a:cs typeface="Calibri Light" panose="020F0302020204030204" pitchFamily="34" charset="0"/>
              </a:rPr>
              <a:t> files, each .</a:t>
            </a:r>
            <a:r>
              <a:rPr lang="en-GB" sz="1200" b="1" dirty="0" err="1">
                <a:latin typeface="Calibri Light" panose="020F0302020204030204" pitchFamily="34" charset="0"/>
                <a:ea typeface="Anonymous Pro" panose="02060609030202000504" pitchFamily="49" charset="0"/>
                <a:cs typeface="Calibri Light" panose="020F0302020204030204" pitchFamily="34" charset="0"/>
              </a:rPr>
              <a:t>Obj</a:t>
            </a:r>
            <a:r>
              <a:rPr lang="en-GB" sz="1200" b="1" dirty="0">
                <a:latin typeface="Calibri Light" panose="020F0302020204030204" pitchFamily="34" charset="0"/>
                <a:ea typeface="Anonymous Pro" panose="02060609030202000504" pitchFamily="49" charset="0"/>
                <a:cs typeface="Calibri Light" panose="020F0302020204030204" pitchFamily="34" charset="0"/>
              </a:rPr>
              <a:t> correctly being converted, this was shown through</a:t>
            </a:r>
          </a:p>
          <a:p>
            <a:endParaRPr lang="en-GB" sz="1200" b="1" dirty="0">
              <a:latin typeface="Calibri Light" panose="020F0302020204030204" pitchFamily="34" charset="0"/>
              <a:ea typeface="Anonymous Pro" panose="02060609030202000504" pitchFamily="49" charset="0"/>
              <a:cs typeface="Calibri Light" panose="020F0302020204030204" pitchFamily="34" charset="0"/>
            </a:endParaRPr>
          </a:p>
          <a:p>
            <a:endParaRPr lang="en-GB" sz="1200" b="1" dirty="0">
              <a:latin typeface="Calibri Light" panose="020F0302020204030204" pitchFamily="34" charset="0"/>
              <a:ea typeface="Anonymous Pro" panose="02060609030202000504" pitchFamily="49" charset="0"/>
              <a:cs typeface="Calibri Light" panose="020F0302020204030204" pitchFamily="34" charset="0"/>
            </a:endParaRPr>
          </a:p>
          <a:p>
            <a:endParaRPr lang="en-GB" sz="1200" b="1" dirty="0">
              <a:latin typeface="Calibri Light" panose="020F0302020204030204" pitchFamily="34" charset="0"/>
              <a:ea typeface="Anonymous Pro" panose="02060609030202000504" pitchFamily="49" charset="0"/>
              <a:cs typeface="Calibri Light" panose="020F0302020204030204" pitchFamily="34" charset="0"/>
            </a:endParaRPr>
          </a:p>
          <a:p>
            <a:endParaRPr lang="en-GB" sz="1200" b="1" dirty="0">
              <a:latin typeface="Calibri Light" panose="020F0302020204030204" pitchFamily="34" charset="0"/>
              <a:ea typeface="Anonymous Pro" panose="02060609030202000504" pitchFamily="49" charset="0"/>
              <a:cs typeface="Calibri Light" panose="020F0302020204030204" pitchFamily="34" charset="0"/>
            </a:endParaRPr>
          </a:p>
          <a:p>
            <a:endParaRPr lang="en-GB" sz="1200" b="1" dirty="0">
              <a:latin typeface="Calibri Light" panose="020F0302020204030204" pitchFamily="34" charset="0"/>
              <a:ea typeface="Anonymous Pro" panose="02060609030202000504" pitchFamily="49" charset="0"/>
              <a:cs typeface="Calibri Light" panose="020F0302020204030204" pitchFamily="34" charset="0"/>
            </a:endParaRPr>
          </a:p>
          <a:p>
            <a:endParaRPr lang="en-GB" sz="1200" b="1" dirty="0">
              <a:latin typeface="Calibri Light" panose="020F0302020204030204" pitchFamily="34" charset="0"/>
              <a:ea typeface="Anonymous Pro" panose="02060609030202000504" pitchFamily="49" charset="0"/>
              <a:cs typeface="Calibri Light" panose="020F0302020204030204" pitchFamily="34" charset="0"/>
            </a:endParaRPr>
          </a:p>
          <a:p>
            <a:endParaRPr lang="en-GB" sz="1200" b="1" dirty="0">
              <a:latin typeface="Calibri Light" panose="020F0302020204030204" pitchFamily="34" charset="0"/>
              <a:ea typeface="Anonymous Pro" panose="02060609030202000504" pitchFamily="49" charset="0"/>
              <a:cs typeface="Calibri Light" panose="020F0302020204030204" pitchFamily="34" charset="0"/>
            </a:endParaRPr>
          </a:p>
          <a:p>
            <a:endParaRPr lang="en-GB" sz="1200" b="1" dirty="0">
              <a:latin typeface="Calibri Light" panose="020F0302020204030204" pitchFamily="34" charset="0"/>
              <a:ea typeface="Anonymous Pro" panose="02060609030202000504" pitchFamily="49" charset="0"/>
              <a:cs typeface="Calibri Light" panose="020F0302020204030204" pitchFamily="34" charset="0"/>
            </a:endParaRPr>
          </a:p>
          <a:p>
            <a:endParaRPr lang="en-GB" sz="1200" b="1" dirty="0">
              <a:latin typeface="Calibri Light" panose="020F0302020204030204" pitchFamily="34" charset="0"/>
              <a:ea typeface="Anonymous Pro" panose="02060609030202000504" pitchFamily="49" charset="0"/>
              <a:cs typeface="Calibri Light" panose="020F0302020204030204" pitchFamily="34" charset="0"/>
            </a:endParaRPr>
          </a:p>
          <a:p>
            <a:endParaRPr lang="en-GB" sz="1200" b="1" dirty="0">
              <a:latin typeface="Calibri Light" panose="020F0302020204030204" pitchFamily="34" charset="0"/>
              <a:ea typeface="Anonymous Pro" panose="02060609030202000504" pitchFamily="49" charset="0"/>
              <a:cs typeface="Calibri Light" panose="020F0302020204030204" pitchFamily="34" charset="0"/>
            </a:endParaRPr>
          </a:p>
          <a:p>
            <a:endParaRPr lang="en-GB" sz="1200" b="1" dirty="0">
              <a:latin typeface="Calibri Light" panose="020F0302020204030204" pitchFamily="34" charset="0"/>
              <a:ea typeface="Anonymous Pro" panose="02060609030202000504" pitchFamily="49" charset="0"/>
              <a:cs typeface="Calibri Light" panose="020F0302020204030204" pitchFamily="34" charset="0"/>
            </a:endParaRPr>
          </a:p>
          <a:p>
            <a:endParaRPr lang="en-GB" sz="1200" b="1" dirty="0">
              <a:latin typeface="Calibri Light" panose="020F0302020204030204" pitchFamily="34" charset="0"/>
              <a:ea typeface="Anonymous Pro" panose="02060609030202000504" pitchFamily="49" charset="0"/>
              <a:cs typeface="Calibri Light" panose="020F0302020204030204" pitchFamily="34" charset="0"/>
            </a:endParaRPr>
          </a:p>
          <a:p>
            <a:endParaRPr lang="en-GB" sz="1200" b="1" dirty="0">
              <a:latin typeface="Calibri Light" panose="020F0302020204030204" pitchFamily="34" charset="0"/>
              <a:ea typeface="Anonymous Pro" panose="02060609030202000504" pitchFamily="49" charset="0"/>
              <a:cs typeface="Calibri Light" panose="020F0302020204030204" pitchFamily="34" charset="0"/>
            </a:endParaRPr>
          </a:p>
          <a:p>
            <a:endParaRPr lang="en-GB" sz="1200" b="1" dirty="0">
              <a:latin typeface="Calibri Light" panose="020F0302020204030204" pitchFamily="34" charset="0"/>
              <a:ea typeface="Anonymous Pro" panose="02060609030202000504" pitchFamily="49" charset="0"/>
              <a:cs typeface="Calibri Light" panose="020F0302020204030204" pitchFamily="34" charset="0"/>
            </a:endParaRPr>
          </a:p>
          <a:p>
            <a:endParaRPr lang="en-GB" sz="1200" b="1" dirty="0">
              <a:latin typeface="Calibri Light" panose="020F0302020204030204" pitchFamily="34" charset="0"/>
              <a:ea typeface="Anonymous Pro" panose="02060609030202000504" pitchFamily="49" charset="0"/>
              <a:cs typeface="Calibri Light" panose="020F0302020204030204" pitchFamily="34" charset="0"/>
            </a:endParaRPr>
          </a:p>
          <a:p>
            <a:endParaRPr lang="en-GB" sz="1200" b="1" dirty="0">
              <a:latin typeface="Calibri Light" panose="020F0302020204030204" pitchFamily="34" charset="0"/>
              <a:ea typeface="Anonymous Pro" panose="02060609030202000504" pitchFamily="49" charset="0"/>
              <a:cs typeface="Calibri Light" panose="020F0302020204030204" pitchFamily="34" charset="0"/>
            </a:endParaRPr>
          </a:p>
          <a:p>
            <a:endParaRPr lang="en-GB" sz="1200" b="1" dirty="0">
              <a:latin typeface="Calibri Light" panose="020F0302020204030204" pitchFamily="34" charset="0"/>
              <a:ea typeface="Anonymous Pro" panose="02060609030202000504" pitchFamily="49" charset="0"/>
              <a:cs typeface="Calibri Light" panose="020F0302020204030204" pitchFamily="34" charset="0"/>
            </a:endParaRPr>
          </a:p>
          <a:p>
            <a:endParaRPr lang="en-GB" sz="1200" b="1" dirty="0">
              <a:latin typeface="Calibri Light" panose="020F0302020204030204" pitchFamily="34" charset="0"/>
              <a:ea typeface="Anonymous Pro" panose="02060609030202000504" pitchFamily="49" charset="0"/>
              <a:cs typeface="Calibri Light" panose="020F0302020204030204" pitchFamily="34" charset="0"/>
            </a:endParaRPr>
          </a:p>
          <a:p>
            <a:endParaRPr lang="en-GB" sz="1200" b="1" dirty="0">
              <a:latin typeface="Calibri Light" panose="020F0302020204030204" pitchFamily="34" charset="0"/>
              <a:ea typeface="Anonymous Pro" panose="02060609030202000504" pitchFamily="49" charset="0"/>
              <a:cs typeface="Calibri Light" panose="020F0302020204030204" pitchFamily="34" charset="0"/>
            </a:endParaRPr>
          </a:p>
          <a:p>
            <a:endParaRPr lang="en-GB" sz="1200" b="1" dirty="0">
              <a:latin typeface="Calibri Light" panose="020F0302020204030204" pitchFamily="34" charset="0"/>
              <a:ea typeface="Anonymous Pro" panose="02060609030202000504" pitchFamily="49" charset="0"/>
              <a:cs typeface="Calibri Light" panose="020F030202020403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A69A0B7-A4D3-46EC-BD6D-3512AA343EB4}"/>
              </a:ext>
            </a:extLst>
          </p:cNvPr>
          <p:cNvSpPr txBox="1"/>
          <p:nvPr/>
        </p:nvSpPr>
        <p:spPr>
          <a:xfrm>
            <a:off x="3889240" y="7912958"/>
            <a:ext cx="34954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alibri Light" panose="020F0302020204030204" pitchFamily="34" charset="0"/>
                <a:ea typeface="Anonymous Pro" panose="02060609030202000504" pitchFamily="49" charset="0"/>
                <a:cs typeface="Calibri Light" panose="020F0302020204030204" pitchFamily="34" charset="0"/>
              </a:rPr>
              <a:t>Conclusions:</a:t>
            </a:r>
          </a:p>
          <a:p>
            <a:endParaRPr lang="en-GB" sz="1200" b="1" dirty="0">
              <a:latin typeface="Calibri Light" panose="020F0302020204030204" pitchFamily="34" charset="0"/>
              <a:ea typeface="Anonymous Pro" panose="02060609030202000504" pitchFamily="49" charset="0"/>
              <a:cs typeface="Calibri Light" panose="020F0302020204030204" pitchFamily="34" charset="0"/>
            </a:endParaRPr>
          </a:p>
          <a:p>
            <a:r>
              <a:rPr lang="en-GB" sz="1200" b="1" dirty="0">
                <a:latin typeface="Calibri Light" panose="020F0302020204030204" pitchFamily="34" charset="0"/>
                <a:ea typeface="Anonymous Pro" panose="02060609030202000504" pitchFamily="49" charset="0"/>
                <a:cs typeface="Calibri Light" panose="020F0302020204030204" pitchFamily="34" charset="0"/>
              </a:rPr>
              <a:t>The key take aways from this project are the successful reverse engineered files from the Simpsons game 2008.</a:t>
            </a:r>
          </a:p>
          <a:p>
            <a:endParaRPr lang="en-GB" sz="1200" b="1" dirty="0">
              <a:latin typeface="Calibri Light" panose="020F0302020204030204" pitchFamily="34" charset="0"/>
              <a:ea typeface="Anonymous Pro" panose="02060609030202000504" pitchFamily="49" charset="0"/>
              <a:cs typeface="Calibri Light" panose="020F0302020204030204" pitchFamily="34" charset="0"/>
            </a:endParaRPr>
          </a:p>
          <a:p>
            <a:r>
              <a:rPr lang="en-GB" sz="1200" b="1" dirty="0">
                <a:latin typeface="Calibri Light" panose="020F0302020204030204" pitchFamily="34" charset="0"/>
                <a:ea typeface="Anonymous Pro" panose="02060609030202000504" pitchFamily="49" charset="0"/>
                <a:cs typeface="Calibri Light" panose="020F0302020204030204" pitchFamily="34" charset="0"/>
              </a:rPr>
              <a:t>That being the </a:t>
            </a:r>
          </a:p>
          <a:p>
            <a:endParaRPr lang="en-GB" sz="1200" b="1" dirty="0">
              <a:latin typeface="Calibri Light" panose="020F0302020204030204" pitchFamily="34" charset="0"/>
              <a:ea typeface="Anonymous Pro" panose="02060609030202000504" pitchFamily="49" charset="0"/>
              <a:cs typeface="Calibri Light" panose="020F030202020403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0B7E579-7D15-D642-55D0-D20D72FA1DF7}"/>
              </a:ext>
            </a:extLst>
          </p:cNvPr>
          <p:cNvSpPr txBox="1"/>
          <p:nvPr/>
        </p:nvSpPr>
        <p:spPr>
          <a:xfrm>
            <a:off x="314634" y="238448"/>
            <a:ext cx="53058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cap="all" dirty="0">
                <a:effectLst/>
                <a:latin typeface="Calibri Light" panose="020F03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File Reverse engineering for the purpose of Game Preservation and Restoration to creating abstract tool for future Reverse engineering.</a:t>
            </a:r>
            <a:endParaRPr lang="en-GB" sz="12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CCB6B6A-9512-9E5D-D386-8B5E2EE877C0}"/>
              </a:ext>
            </a:extLst>
          </p:cNvPr>
          <p:cNvSpPr txBox="1"/>
          <p:nvPr/>
        </p:nvSpPr>
        <p:spPr>
          <a:xfrm>
            <a:off x="5404513" y="694402"/>
            <a:ext cx="17521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By Khai Ailyan 22130235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B2D1631-D135-B865-6FE5-CA50B2A589AD}"/>
              </a:ext>
            </a:extLst>
          </p:cNvPr>
          <p:cNvSpPr/>
          <p:nvPr/>
        </p:nvSpPr>
        <p:spPr>
          <a:xfrm>
            <a:off x="314634" y="7543800"/>
            <a:ext cx="3291011" cy="192917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" name="Picture 1" descr="A model of a city&#10;&#10;AI-generated content may be incorrect.">
            <a:extLst>
              <a:ext uri="{FF2B5EF4-FFF2-40B4-BE49-F238E27FC236}">
                <a16:creationId xmlns:a16="http://schemas.microsoft.com/office/drawing/2014/main" id="{D082D622-2859-2EBF-5CAB-ADD9020000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785" y="8542525"/>
            <a:ext cx="1347451" cy="76844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A grey statue of a cartoon character pointing&#10;&#10;AI-generated content may be incorrect.">
            <a:extLst>
              <a:ext uri="{FF2B5EF4-FFF2-40B4-BE49-F238E27FC236}">
                <a16:creationId xmlns:a16="http://schemas.microsoft.com/office/drawing/2014/main" id="{6FA43477-42C8-7F76-9C7B-D50DB1B908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5791" y="7730836"/>
            <a:ext cx="1347451" cy="1603372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A greyscale shot of a building&#10;&#10;AI-generated content may be incorrect.">
            <a:extLst>
              <a:ext uri="{FF2B5EF4-FFF2-40B4-BE49-F238E27FC236}">
                <a16:creationId xmlns:a16="http://schemas.microsoft.com/office/drawing/2014/main" id="{CAA47EF9-B782-EE66-5CA5-2D92FF267D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0345" y="7730836"/>
            <a:ext cx="1316892" cy="70610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1E7F5D03-2ECE-4986-BA02-F80E4FB0E78D}"/>
              </a:ext>
            </a:extLst>
          </p:cNvPr>
          <p:cNvSpPr/>
          <p:nvPr/>
        </p:nvSpPr>
        <p:spPr>
          <a:xfrm>
            <a:off x="3888457" y="5340860"/>
            <a:ext cx="3457464" cy="2316243"/>
          </a:xfrm>
          <a:prstGeom prst="roundRect">
            <a:avLst>
              <a:gd name="adj" fmla="val 8409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40484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1097</TotalTime>
  <Words>1944</Words>
  <Application>Microsoft Office PowerPoint</Application>
  <PresentationFormat>Custom</PresentationFormat>
  <Paragraphs>65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Aptos</vt:lpstr>
      <vt:lpstr>Aptos Display</vt:lpstr>
      <vt:lpstr>Arial</vt:lpstr>
      <vt:lpstr>Calibri</vt:lpstr>
      <vt:lpstr>Calibri Light</vt:lpstr>
      <vt:lpstr>TimesNewRomanPS-ItalicMT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Khai Ailyan</dc:creator>
  <cp:lastModifiedBy>Khai Ailyan</cp:lastModifiedBy>
  <cp:revision>28</cp:revision>
  <dcterms:created xsi:type="dcterms:W3CDTF">2025-04-29T16:29:22Z</dcterms:created>
  <dcterms:modified xsi:type="dcterms:W3CDTF">2025-05-02T16:12:49Z</dcterms:modified>
</cp:coreProperties>
</file>