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75" d="100"/>
          <a:sy n="75" d="100"/>
        </p:scale>
        <p:origin x="7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5"/>
            </a:lvl1pPr>
            <a:lvl2pPr marL="377825" indent="0" algn="ctr">
              <a:buNone/>
              <a:defRPr sz="1655"/>
            </a:lvl2pPr>
            <a:lvl3pPr marL="755650" indent="0" algn="ctr">
              <a:buNone/>
              <a:defRPr sz="1490"/>
            </a:lvl3pPr>
            <a:lvl4pPr marL="1134110" indent="0" algn="ctr">
              <a:buNone/>
              <a:defRPr sz="1325"/>
            </a:lvl4pPr>
            <a:lvl5pPr marL="1511935" indent="0" algn="ctr">
              <a:buNone/>
              <a:defRPr sz="1325"/>
            </a:lvl5pPr>
            <a:lvl6pPr marL="1889760" indent="0" algn="ctr">
              <a:buNone/>
              <a:defRPr sz="1325"/>
            </a:lvl6pPr>
            <a:lvl7pPr marL="2267585" indent="0" algn="ctr">
              <a:buNone/>
              <a:defRPr sz="1325"/>
            </a:lvl7pPr>
            <a:lvl8pPr marL="2646045" indent="0" algn="ctr">
              <a:buNone/>
              <a:defRPr sz="1325"/>
            </a:lvl8pPr>
            <a:lvl9pPr marL="3023870" indent="0" algn="ctr">
              <a:buNone/>
              <a:defRPr sz="132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5">
                <a:solidFill>
                  <a:schemeClr val="tx1">
                    <a:tint val="82000"/>
                  </a:schemeClr>
                </a:solidFill>
              </a:defRPr>
            </a:lvl1pPr>
            <a:lvl2pPr marL="377825" indent="0">
              <a:buNone/>
              <a:defRPr sz="1655">
                <a:solidFill>
                  <a:schemeClr val="tx1">
                    <a:tint val="82000"/>
                  </a:schemeClr>
                </a:solidFill>
              </a:defRPr>
            </a:lvl2pPr>
            <a:lvl3pPr marL="755650" indent="0">
              <a:buNone/>
              <a:defRPr sz="1490">
                <a:solidFill>
                  <a:schemeClr val="tx1">
                    <a:tint val="82000"/>
                  </a:schemeClr>
                </a:solidFill>
              </a:defRPr>
            </a:lvl3pPr>
            <a:lvl4pPr marL="1134110" indent="0">
              <a:buNone/>
              <a:defRPr sz="1325">
                <a:solidFill>
                  <a:schemeClr val="tx1">
                    <a:tint val="82000"/>
                  </a:schemeClr>
                </a:solidFill>
              </a:defRPr>
            </a:lvl4pPr>
            <a:lvl5pPr marL="1511935" indent="0">
              <a:buNone/>
              <a:defRPr sz="1325">
                <a:solidFill>
                  <a:schemeClr val="tx1">
                    <a:tint val="82000"/>
                  </a:schemeClr>
                </a:solidFill>
              </a:defRPr>
            </a:lvl5pPr>
            <a:lvl6pPr marL="1889760" indent="0">
              <a:buNone/>
              <a:defRPr sz="1325">
                <a:solidFill>
                  <a:schemeClr val="tx1">
                    <a:tint val="82000"/>
                  </a:schemeClr>
                </a:solidFill>
              </a:defRPr>
            </a:lvl6pPr>
            <a:lvl7pPr marL="2267585" indent="0">
              <a:buNone/>
              <a:defRPr sz="1325">
                <a:solidFill>
                  <a:schemeClr val="tx1">
                    <a:tint val="82000"/>
                  </a:schemeClr>
                </a:solidFill>
              </a:defRPr>
            </a:lvl7pPr>
            <a:lvl8pPr marL="2646045" indent="0">
              <a:buNone/>
              <a:defRPr sz="1325">
                <a:solidFill>
                  <a:schemeClr val="tx1">
                    <a:tint val="82000"/>
                  </a:schemeClr>
                </a:solidFill>
              </a:defRPr>
            </a:lvl8pPr>
            <a:lvl9pPr marL="3023870" indent="0">
              <a:buNone/>
              <a:defRPr sz="1325">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EBA53-EBA9-40A5-BD15-213969A436B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EBA53-EBA9-40A5-BD15-213969A436B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5" b="1"/>
            </a:lvl1pPr>
            <a:lvl2pPr marL="377825" indent="0">
              <a:buNone/>
              <a:defRPr sz="1655" b="1"/>
            </a:lvl2pPr>
            <a:lvl3pPr marL="755650" indent="0">
              <a:buNone/>
              <a:defRPr sz="1490" b="1"/>
            </a:lvl3pPr>
            <a:lvl4pPr marL="1134110" indent="0">
              <a:buNone/>
              <a:defRPr sz="1325" b="1"/>
            </a:lvl4pPr>
            <a:lvl5pPr marL="1511935" indent="0">
              <a:buNone/>
              <a:defRPr sz="1325" b="1"/>
            </a:lvl5pPr>
            <a:lvl6pPr marL="1889760" indent="0">
              <a:buNone/>
              <a:defRPr sz="1325" b="1"/>
            </a:lvl6pPr>
            <a:lvl7pPr marL="2267585" indent="0">
              <a:buNone/>
              <a:defRPr sz="1325" b="1"/>
            </a:lvl7pPr>
            <a:lvl8pPr marL="2646045" indent="0">
              <a:buNone/>
              <a:defRPr sz="1325" b="1"/>
            </a:lvl8pPr>
            <a:lvl9pPr marL="3023870" indent="0">
              <a:buNone/>
              <a:defRPr sz="1325"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5" b="1"/>
            </a:lvl1pPr>
            <a:lvl2pPr marL="377825" indent="0">
              <a:buNone/>
              <a:defRPr sz="1655" b="1"/>
            </a:lvl2pPr>
            <a:lvl3pPr marL="755650" indent="0">
              <a:buNone/>
              <a:defRPr sz="1490" b="1"/>
            </a:lvl3pPr>
            <a:lvl4pPr marL="1134110" indent="0">
              <a:buNone/>
              <a:defRPr sz="1325" b="1"/>
            </a:lvl4pPr>
            <a:lvl5pPr marL="1511935" indent="0">
              <a:buNone/>
              <a:defRPr sz="1325" b="1"/>
            </a:lvl5pPr>
            <a:lvl6pPr marL="1889760" indent="0">
              <a:buNone/>
              <a:defRPr sz="1325" b="1"/>
            </a:lvl6pPr>
            <a:lvl7pPr marL="2267585" indent="0">
              <a:buNone/>
              <a:defRPr sz="1325" b="1"/>
            </a:lvl7pPr>
            <a:lvl8pPr marL="2646045" indent="0">
              <a:buNone/>
              <a:defRPr sz="1325" b="1"/>
            </a:lvl8pPr>
            <a:lvl9pPr marL="3023870" indent="0">
              <a:buNone/>
              <a:defRPr sz="1325"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EBA53-EBA9-40A5-BD15-213969A436B3}"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EBA53-EBA9-40A5-BD15-213969A436B3}"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BA53-EBA9-40A5-BD15-213969A436B3}"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825" indent="0">
              <a:buNone/>
              <a:defRPr sz="2315"/>
            </a:lvl2pPr>
            <a:lvl3pPr marL="755650" indent="0">
              <a:buNone/>
              <a:defRPr sz="1985"/>
            </a:lvl3pPr>
            <a:lvl4pPr marL="1134110" indent="0">
              <a:buNone/>
              <a:defRPr sz="1655"/>
            </a:lvl4pPr>
            <a:lvl5pPr marL="1511935" indent="0">
              <a:buNone/>
              <a:defRPr sz="1655"/>
            </a:lvl5pPr>
            <a:lvl6pPr marL="1889760" indent="0">
              <a:buNone/>
              <a:defRPr sz="1655"/>
            </a:lvl6pPr>
            <a:lvl7pPr marL="2267585" indent="0">
              <a:buNone/>
              <a:defRPr sz="1655"/>
            </a:lvl7pPr>
            <a:lvl8pPr marL="2646045" indent="0">
              <a:buNone/>
              <a:defRPr sz="1655"/>
            </a:lvl8pPr>
            <a:lvl9pPr marL="3023870" indent="0">
              <a:buNone/>
              <a:defRPr sz="1655"/>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0">
                <a:solidFill>
                  <a:schemeClr val="tx1">
                    <a:tint val="82000"/>
                  </a:schemeClr>
                </a:solidFill>
              </a:defRPr>
            </a:lvl1pPr>
          </a:lstStyle>
          <a:p>
            <a:fld id="{DCEEBA53-EBA9-40A5-BD15-213969A436B3}" type="datetimeFigureOut">
              <a:rPr lang="en-GB" smtClean="0"/>
              <a:t>04/05/2025</a:t>
            </a:fld>
            <a:endParaRPr lang="en-GB"/>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0">
                <a:solidFill>
                  <a:schemeClr val="tx1">
                    <a:tint val="82000"/>
                  </a:schemeClr>
                </a:solidFill>
              </a:defRPr>
            </a:lvl1pPr>
          </a:lstStyle>
          <a:p>
            <a:fld id="{AAFCC6D6-1FBA-4615-81ED-4860CC233C56}"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55650" rtl="0" eaLnBrk="1" latinLnBrk="0" hangingPunct="1">
        <a:lnSpc>
          <a:spcPct val="90000"/>
        </a:lnSpc>
        <a:spcBef>
          <a:spcPct val="0"/>
        </a:spcBef>
        <a:buNone/>
        <a:defRPr sz="3635" kern="1200">
          <a:solidFill>
            <a:schemeClr val="tx1"/>
          </a:solidFill>
          <a:latin typeface="+mj-lt"/>
          <a:ea typeface="+mj-ea"/>
          <a:cs typeface="+mj-cs"/>
        </a:defRPr>
      </a:lvl1pPr>
    </p:titleStyle>
    <p:bodyStyle>
      <a:lvl1pPr marL="189230" indent="-189230" algn="l" defTabSz="755650" rtl="0" eaLnBrk="1" latinLnBrk="0" hangingPunct="1">
        <a:lnSpc>
          <a:spcPct val="90000"/>
        </a:lnSpc>
        <a:spcBef>
          <a:spcPts val="825"/>
        </a:spcBef>
        <a:buFont typeface="Arial" panose="020B0604020202020204" pitchFamily="34" charset="0"/>
        <a:buChar char="•"/>
        <a:defRPr sz="2315" kern="1200">
          <a:solidFill>
            <a:schemeClr val="tx1"/>
          </a:solidFill>
          <a:latin typeface="+mn-lt"/>
          <a:ea typeface="+mn-ea"/>
          <a:cs typeface="+mn-cs"/>
        </a:defRPr>
      </a:lvl1pPr>
      <a:lvl2pPr marL="567055" indent="-189230" algn="l" defTabSz="755650" rtl="0" eaLnBrk="1" latinLnBrk="0" hangingPunct="1">
        <a:lnSpc>
          <a:spcPct val="90000"/>
        </a:lnSpc>
        <a:spcBef>
          <a:spcPts val="415"/>
        </a:spcBef>
        <a:buFont typeface="Arial" panose="020B0604020202020204" pitchFamily="34" charset="0"/>
        <a:buChar char="•"/>
        <a:defRPr sz="1985" kern="1200">
          <a:solidFill>
            <a:schemeClr val="tx1"/>
          </a:solidFill>
          <a:latin typeface="+mn-lt"/>
          <a:ea typeface="+mn-ea"/>
          <a:cs typeface="+mn-cs"/>
        </a:defRPr>
      </a:lvl2pPr>
      <a:lvl3pPr marL="944880" indent="-189230" algn="l" defTabSz="755650" rtl="0" eaLnBrk="1" latinLnBrk="0" hangingPunct="1">
        <a:lnSpc>
          <a:spcPct val="90000"/>
        </a:lnSpc>
        <a:spcBef>
          <a:spcPts val="415"/>
        </a:spcBef>
        <a:buFont typeface="Arial" panose="020B0604020202020204" pitchFamily="34" charset="0"/>
        <a:buChar char="•"/>
        <a:defRPr sz="1655" kern="1200">
          <a:solidFill>
            <a:schemeClr val="tx1"/>
          </a:solidFill>
          <a:latin typeface="+mn-lt"/>
          <a:ea typeface="+mn-ea"/>
          <a:cs typeface="+mn-cs"/>
        </a:defRPr>
      </a:lvl3pPr>
      <a:lvl4pPr marL="1322705"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4pPr>
      <a:lvl5pPr marL="1701165"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5pPr>
      <a:lvl6pPr marL="2078990"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6pPr>
      <a:lvl7pPr marL="2456815"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7pPr>
      <a:lvl8pPr marL="2834640"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8pPr>
      <a:lvl9pPr marL="3212465" indent="-189230" algn="l" defTabSz="755650" rtl="0" eaLnBrk="1" latinLnBrk="0" hangingPunct="1">
        <a:lnSpc>
          <a:spcPct val="90000"/>
        </a:lnSpc>
        <a:spcBef>
          <a:spcPts val="415"/>
        </a:spcBef>
        <a:buFont typeface="Arial" panose="020B0604020202020204" pitchFamily="34" charset="0"/>
        <a:buChar char="•"/>
        <a:defRPr sz="1490" kern="1200">
          <a:solidFill>
            <a:schemeClr val="tx1"/>
          </a:solidFill>
          <a:latin typeface="+mn-lt"/>
          <a:ea typeface="+mn-ea"/>
          <a:cs typeface="+mn-cs"/>
        </a:defRPr>
      </a:lvl9pPr>
    </p:bodyStyle>
    <p:otherStyle>
      <a:defPPr>
        <a:defRPr lang="en-US"/>
      </a:defPPr>
      <a:lvl1pPr marL="0" algn="l" defTabSz="755650" rtl="0" eaLnBrk="1" latinLnBrk="0" hangingPunct="1">
        <a:defRPr sz="1490" kern="1200">
          <a:solidFill>
            <a:schemeClr val="tx1"/>
          </a:solidFill>
          <a:latin typeface="+mn-lt"/>
          <a:ea typeface="+mn-ea"/>
          <a:cs typeface="+mn-cs"/>
        </a:defRPr>
      </a:lvl1pPr>
      <a:lvl2pPr marL="377825" algn="l" defTabSz="755650" rtl="0" eaLnBrk="1" latinLnBrk="0" hangingPunct="1">
        <a:defRPr sz="1490" kern="1200">
          <a:solidFill>
            <a:schemeClr val="tx1"/>
          </a:solidFill>
          <a:latin typeface="+mn-lt"/>
          <a:ea typeface="+mn-ea"/>
          <a:cs typeface="+mn-cs"/>
        </a:defRPr>
      </a:lvl2pPr>
      <a:lvl3pPr marL="755650" algn="l" defTabSz="755650" rtl="0" eaLnBrk="1" latinLnBrk="0" hangingPunct="1">
        <a:defRPr sz="1490" kern="1200">
          <a:solidFill>
            <a:schemeClr val="tx1"/>
          </a:solidFill>
          <a:latin typeface="+mn-lt"/>
          <a:ea typeface="+mn-ea"/>
          <a:cs typeface="+mn-cs"/>
        </a:defRPr>
      </a:lvl3pPr>
      <a:lvl4pPr marL="1134110" algn="l" defTabSz="755650" rtl="0" eaLnBrk="1" latinLnBrk="0" hangingPunct="1">
        <a:defRPr sz="1490" kern="1200">
          <a:solidFill>
            <a:schemeClr val="tx1"/>
          </a:solidFill>
          <a:latin typeface="+mn-lt"/>
          <a:ea typeface="+mn-ea"/>
          <a:cs typeface="+mn-cs"/>
        </a:defRPr>
      </a:lvl4pPr>
      <a:lvl5pPr marL="1511935" algn="l" defTabSz="755650" rtl="0" eaLnBrk="1" latinLnBrk="0" hangingPunct="1">
        <a:defRPr sz="1490" kern="1200">
          <a:solidFill>
            <a:schemeClr val="tx1"/>
          </a:solidFill>
          <a:latin typeface="+mn-lt"/>
          <a:ea typeface="+mn-ea"/>
          <a:cs typeface="+mn-cs"/>
        </a:defRPr>
      </a:lvl5pPr>
      <a:lvl6pPr marL="1889760" algn="l" defTabSz="755650" rtl="0" eaLnBrk="1" latinLnBrk="0" hangingPunct="1">
        <a:defRPr sz="1490" kern="1200">
          <a:solidFill>
            <a:schemeClr val="tx1"/>
          </a:solidFill>
          <a:latin typeface="+mn-lt"/>
          <a:ea typeface="+mn-ea"/>
          <a:cs typeface="+mn-cs"/>
        </a:defRPr>
      </a:lvl6pPr>
      <a:lvl7pPr marL="2267585" algn="l" defTabSz="755650" rtl="0" eaLnBrk="1" latinLnBrk="0" hangingPunct="1">
        <a:defRPr sz="1490" kern="1200">
          <a:solidFill>
            <a:schemeClr val="tx1"/>
          </a:solidFill>
          <a:latin typeface="+mn-lt"/>
          <a:ea typeface="+mn-ea"/>
          <a:cs typeface="+mn-cs"/>
        </a:defRPr>
      </a:lvl7pPr>
      <a:lvl8pPr marL="2646045" algn="l" defTabSz="755650" rtl="0" eaLnBrk="1" latinLnBrk="0" hangingPunct="1">
        <a:defRPr sz="1490" kern="1200">
          <a:solidFill>
            <a:schemeClr val="tx1"/>
          </a:solidFill>
          <a:latin typeface="+mn-lt"/>
          <a:ea typeface="+mn-ea"/>
          <a:cs typeface="+mn-cs"/>
        </a:defRPr>
      </a:lvl8pPr>
      <a:lvl9pPr marL="3023870" algn="l" defTabSz="755650" rtl="0" eaLnBrk="1" latinLnBrk="0" hangingPunct="1">
        <a:defRPr sz="14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7" y="72736"/>
            <a:ext cx="7387937" cy="10525991"/>
          </a:xfrm>
          <a:prstGeom prst="rect">
            <a:avLst/>
          </a:prstGeom>
          <a:solidFill>
            <a:srgbClr val="B1F0FD"/>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dirty="0">
              <a:solidFill>
                <a:srgbClr val="FF0000"/>
              </a:solidFill>
              <a:highlight>
                <a:srgbClr val="FFFF00"/>
              </a:highlight>
            </a:endParaRPr>
          </a:p>
        </p:txBody>
      </p:sp>
      <p:sp>
        <p:nvSpPr>
          <p:cNvPr id="8" name="Rectangle: Rounded Corners 7"/>
          <p:cNvSpPr/>
          <p:nvPr/>
        </p:nvSpPr>
        <p:spPr>
          <a:xfrm>
            <a:off x="205526" y="2594660"/>
            <a:ext cx="3522517" cy="2058585"/>
          </a:xfrm>
          <a:prstGeom prst="roundRect">
            <a:avLst>
              <a:gd name="adj" fmla="val 87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p:cNvSpPr/>
          <p:nvPr/>
        </p:nvSpPr>
        <p:spPr>
          <a:xfrm>
            <a:off x="3826146" y="1070695"/>
            <a:ext cx="3522517" cy="4170871"/>
          </a:xfrm>
          <a:prstGeom prst="roundRect">
            <a:avLst>
              <a:gd name="adj" fmla="val 899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p:cNvSpPr/>
          <p:nvPr/>
        </p:nvSpPr>
        <p:spPr>
          <a:xfrm>
            <a:off x="211012" y="5345906"/>
            <a:ext cx="3522517" cy="4275212"/>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p:cNvSpPr/>
          <p:nvPr/>
        </p:nvSpPr>
        <p:spPr>
          <a:xfrm>
            <a:off x="3826146" y="8481096"/>
            <a:ext cx="3522517" cy="1140022"/>
          </a:xfrm>
          <a:prstGeom prst="roundRect">
            <a:avLst>
              <a:gd name="adj" fmla="val 78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p:cNvSpPr/>
          <p:nvPr/>
        </p:nvSpPr>
        <p:spPr>
          <a:xfrm>
            <a:off x="211012" y="9725458"/>
            <a:ext cx="7137651" cy="768929"/>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p:cNvSpPr/>
          <p:nvPr/>
        </p:nvSpPr>
        <p:spPr>
          <a:xfrm>
            <a:off x="208269" y="164738"/>
            <a:ext cx="7137651" cy="801617"/>
          </a:xfrm>
          <a:prstGeom prst="roundRect">
            <a:avLst>
              <a:gd name="adj" fmla="val 25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ack background with white text&#10;&#10;AI-generated content may be incorr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704" y="232737"/>
            <a:ext cx="1543337" cy="413440"/>
          </a:xfrm>
          <a:prstGeom prst="rect">
            <a:avLst/>
          </a:prstGeom>
        </p:spPr>
      </p:pic>
      <p:sp>
        <p:nvSpPr>
          <p:cNvPr id="14" name="TextBox 13"/>
          <p:cNvSpPr txBox="1"/>
          <p:nvPr/>
        </p:nvSpPr>
        <p:spPr>
          <a:xfrm>
            <a:off x="232568" y="2742805"/>
            <a:ext cx="3495475" cy="1292662"/>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Introduction:</a:t>
            </a: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As Games become older there is less investment from their creators due to weakening cashflows, as a result they go obsolete. This makes games preservation vital in making it so these games do not go obsolete.</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Games preservation is the act of preserving games, games systems and their files. Games preservation as a practice can be done through preserving the contents of the game asset files for further use. </a:t>
            </a:r>
          </a:p>
        </p:txBody>
      </p:sp>
      <p:sp>
        <p:nvSpPr>
          <p:cNvPr id="15" name="TextBox 14"/>
          <p:cNvSpPr txBox="1"/>
          <p:nvPr/>
        </p:nvSpPr>
        <p:spPr>
          <a:xfrm>
            <a:off x="172999" y="9725458"/>
            <a:ext cx="7137651" cy="978858"/>
          </a:xfrm>
          <a:prstGeom prst="rect">
            <a:avLst/>
          </a:prstGeom>
          <a:noFill/>
        </p:spPr>
        <p:txBody>
          <a:bodyPr wrap="square" rtlCol="0">
            <a:spAutoFit/>
          </a:bodyPr>
          <a:lstStyle/>
          <a:p>
            <a:pPr>
              <a:lnSpc>
                <a:spcPct val="107000"/>
              </a:lnSpc>
              <a:spcAft>
                <a:spcPts val="800"/>
              </a:spcAft>
              <a:buNone/>
            </a:pPr>
            <a:r>
              <a:rPr lang="en-GB" sz="300" dirty="0">
                <a:solidFill>
                  <a:schemeClr val="bg1"/>
                </a:solidFill>
              </a:rPr>
              <a:t>References - </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Tito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waluyo</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purboyo</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2017, a review of data compression techniques, international journal of applied engineering research, 8596 - 8963, (PDF) A review of data compression techniques. SIDDEQ,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mohammed</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M and Rodrigues,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marcos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2016, Novel 3D compression methods for geometry connectivity and texture, Sheffield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hallam</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university research archive, 1 - 16, Microsoft Word - Research_No_7_MR_final.docx Mustafa ORAL, Ammar abbas Elmas, 2017, A brief history of 3d mesh compression,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Cukorva</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university, 1-6, , https://www.researchgate.net/publication/327905583_A_Brief_History_of_3D_Mesh_Compression Amandeep Singh Sidhu, 2014, Research paper on text data compression algorithm using hybrid approach, International Journal of Computer Science and Mobile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Computing,volume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3 issue 12, 1 - 10, https://ijcsmc.com/docs/papers/December2014/V3I12201404.pdf.Sjöstrand, M. (2005).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A study in compression algorithms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https://www.diva-portal.org/smash/get/diva2:830266/FULLTEXT01.pdf. Peng, J., Kim, C.-S. and Jay Kuo, C.-C. . (2005). Technologies for 3D mesh compression: A survey.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Journal of Visual Communication and Image Representation</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16(6), pp.688–733.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://doi.org/10.1016/j.jvcir.2005.03.001. Girard, J.-F. and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Koschke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R. (2000). A comparison of abstract data types and objects recovery techniques.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Science of Computer Programming</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36(2-3), pp.149–181.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://doi.org/10.1016/s0167-6423(99)00035-0. Guttag, J.V., Horowitz, E. and Musser, D.R. (1978). Abstract data types and software validation.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Communications of the ACM</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21(12), pp.1048–1064.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://doi.org/10.1145/359657.359666. Guttag, J. (1977). Abstract data types and the development of data structures.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Communications of the ACM</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20(6), pp.396–404.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://doi.org/10.1145/359605.359618.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Liskov</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B. and Zilles, S. (1974). Programming with abstract data types.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ACM SIGPLAN Notices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9(4), pp.50–59.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://doi.org/10.1145/942572.807045. Musser, D.R. (1980). On proving inductive properties of abstract data types.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://doi.org/10.1145/567446.567461. Bertoni, A., Mauri, G. and P.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Miglioli</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(2006). Towards a theory of abstract data types: A discussion on problems and tools.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Lecture Notes in Computer Science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pp.44–58.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://doi.org/10.1007/3-540-09981-6_4. A, A. (2021).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Reverse Engineering Research</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://doi.org/10.13140/RG.2.2.28030.51520. Mantovani, A.,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Aonzo</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Fratantonio</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Y., Talos, C. and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Balzarotti</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 (n.d.).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RE-Mind: a First Look Inside the Mind of a Reverse Engineer</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https://www.usenix.org/system/files/sec22summer_mantovani.pdf. Jain, A., Swapnil Soner and Anand Gadwal (2011). Reverse engineering: Journey from code to design.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://doi.org/10.1109/icectech.2011.5941966.Singh, R. (2013). A Review of Reverse Engineering Theories and Tools. [online] 2, pp.35–38. Available at: https://www.ijesi.org/papers/Vol(2)1/G213538.pdf.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Cipresso</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 and Stamp, M. (2010). Software Reverse Engineering.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Handbook of Information and Communication Security</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pp.659–696.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://doi.org/10.1007/978-3-642-04117-4_31. Müller, H.A., Jahnke, J.H., Smith, D.B., Storey, M.-A., Tilley, S.R. and Wong, K. (2000). Reverse engineering.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Proceedings of the conference on The future of Software engineering - ICSE ’00</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://doi.org/10.1145/336512.336526. Google Books. (2024).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Reversing</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https://books.google.co.uk/books?hl=en&amp;lr=&amp;id=_78HnPPRU_oC&amp;oi=fnd&amp;pg=PR23&amp;dq=reverse+engi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neering+software&amp;ots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=EP1MLkmRVn&amp;sig=stA7p1aP8xPSkUcFJi6jOCmA_Is&amp;redir_esc=</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y#v</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onepage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&amp;q=reverse%20engineering%20software&amp;f=false [Accessed 25 Nov. 2024]. Davis, K.L. and Alken, P.H. (2002). Data reverse engineering: a historical survey.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://doi.org/10.1109/wcre.2000.891454. Bachell, A. and Barr, M. (2014). Video Game Preservation in the UK: A Survey of Records Management Practices.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Digital Curation</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9(2), pp.139–170.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://doi.org/10.2218/ijdc.v9i2.294. Davide V (2024).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GTA-Modding.com - Download Area» GTA San Andreas» Tools» RW </a:t>
            </a:r>
            <a:r>
              <a:rPr lang="en-GB" sz="300" i="1" kern="100" dirty="0" err="1">
                <a:solidFill>
                  <a:schemeClr val="bg1"/>
                </a:solidFill>
                <a:effectLst/>
                <a:latin typeface="TimesNewRomanPS-ItalicMT"/>
                <a:ea typeface="SimSun" panose="02010600030101010101" pitchFamily="2" charset="-122"/>
                <a:cs typeface="Times New Roman" panose="02020603050405020304" pitchFamily="18" charset="0"/>
              </a:rPr>
              <a:t>Analyze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Gta-modding.com. Available at: https://www.gta-modding.com/area/file-33-rw-analyze.html [Accessed 25 Nov. 2024]. Winget, M.A. and Murray, C. (2008). Collecting and preserving videogames and their related materials: A review of current practice, game-related archives and research projects.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Proceedings of the American Society for Information Science and Technology</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45(1), pp.1–9.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://doi.org/10.1002/meet.2008.1450450250. Todd, B. and Hopkins, J. (2019).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Running head: PRESERVING VIDEO GAME SIGNIFICANCE Preserving Video Game Significance: A Practical Guide for Video Game Preservation, Exhibition, and their Significant Properties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https://jscholarship.library.jhu.edu/server/api/core/bitstreams/49d19d02-a439-4a7d-8243-a685429cbcac/c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ontent.Guay</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-Bélanger, D. (2021). Assembling Auras: Towards a Methodology for the Preservation and Study of Video Games as Cultural Heritage Artefacts.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Games and Culture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p.155541202110203.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://doi.org/10.1177/15554120211020381. Digra.org. (2024).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View of Before It’s Too Late: Preserving Games across the Industry / Academia divide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https://dl.digra.org/index.php/dl/article/view/468/468 [Accessed 25 Nov. 2024]. Johansson, C. and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Koenitz</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 (n.d.).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Video Game Preservation and Emulation from Three Perspectives: Developers, Archivists and Gamers Video Game Preservation and Emulation from Three Perspectives: Developers, Archivists and Gamers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http://sh.diva-portal.org/smash/get/diva2:1807915/FULLTEXT02.pdf. Haydock, C. (2018).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Challenges in Preserving Video Games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Carolina Digital Repository. Available at: https://cdr.lib.unc.edu/concern/masters_papers/fn107276t [Accessed 25 Nov. 2024]. Folk, M. and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Barkstrom</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B.R. (2003).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Attributes of file formats for long-term preservation of scientific and engineering data in digital libraries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https://www.researchgate.net/publication/228726593_Attributes_of_file_formats_for_long-term_preservation_of_scientific_and_engineering_data_in_digital_libraries. THE DEFINITIVE GUIDE TO EXPLORING FILE FORMATS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Mr.Mouse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and WATTO. (n.d.). Available at: https://www.gamedevs.org/uploads/the-definitive-guide-to-exploring-file-formats.pdf [Accessed 25 Nov. 2024]. File Formats for Big Data Storage Systems. (2019).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Engineering and Advanced Technology</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9(1), pp.2906–2912.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://doi.org/10.35940/ijeat.a1196.109119. Zhenhua, W. (2018). Design and Research of an Image File Format with Rich Information.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Journal of Electrical and Electronic Engineering</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6(2), p.71.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://doi.org/10.11648/j.jeee.20180602.16. Ontology of Heterogeneous Image File Formats and their Disparate Applications. (2021).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Advanced Trends in Computer Science and Engineering</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10(6), pp.3138–3143.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://doi.org/10.30534/</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ijatcse</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/2021/091062021. Dinneen, J.D. and Julien, C.-A. (2021).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The ubiquitous digital file: A review of file management research</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https://doi.org/10.48550/arXiv.2109.09668.Underwood, W. (2012). Grammar-Based Specification and Parsing of Binary File Formats. </a:t>
            </a:r>
            <a:r>
              <a:rPr lang="en-GB" sz="3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Digital Curation</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7(1), pp.95–106. </a:t>
            </a:r>
            <a:r>
              <a:rPr lang="en-GB" sz="3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3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://doi.org/10.2218/ijdc.v7i1.217. Fred brooks, Data definition and file syntax for ISO/TS 14048 data exchange with data storage format based on ISO/TS 14048, RAUL CARLSON JOHAN TIVANDER, CHALMERS UNIVERSITY OF TECHNOLOGY, 2001, https://citeseerx.ist.psu.edu/document?repid=rep1&amp;type=pdf&amp;doi=676dc77da1217c8cdd1b61d76c83cad5 30bc3159 </a:t>
            </a:r>
          </a:p>
        </p:txBody>
      </p:sp>
      <p:sp>
        <p:nvSpPr>
          <p:cNvPr id="16" name="TextBox 15"/>
          <p:cNvSpPr txBox="1"/>
          <p:nvPr/>
        </p:nvSpPr>
        <p:spPr>
          <a:xfrm>
            <a:off x="3855931" y="1218840"/>
            <a:ext cx="3495475" cy="5139869"/>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Method And Implementation:</a:t>
            </a: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Each .Str file had its syntax profile built through static analysis,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i.e</a:t>
            </a:r>
            <a:r>
              <a:rPr lang="en-GB" sz="800" dirty="0">
                <a:latin typeface="Calibri Light" panose="020F0302020204030204" pitchFamily="34" charset="0"/>
                <a:ea typeface="Anonymous Pro" panose="02060609030202000504" pitchFamily="49" charset="0"/>
                <a:cs typeface="Calibri Light" panose="020F0302020204030204" pitchFamily="34" charset="0"/>
              </a:rPr>
              <a:t> reading the file as raw binary in a hex editor to discern patters, the profile was built, and code was written to read in the files. Each Section in the .Str files were decompressed and its contents exported.</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 data was read into lists to be exported as subfiles, each individual sub file was determined ,via their extension, if they were a geometry file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i.e</a:t>
            </a:r>
            <a:r>
              <a:rPr lang="en-GB" sz="800" dirty="0">
                <a:latin typeface="Calibri Light" panose="020F0302020204030204" pitchFamily="34" charset="0"/>
                <a:ea typeface="Anonymous Pro" panose="02060609030202000504" pitchFamily="49" charset="0"/>
                <a:cs typeface="Calibri Light" panose="020F0302020204030204" pitchFamily="34" charset="0"/>
              </a:rPr>
              <a:t>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800" dirty="0">
                <a:latin typeface="Calibri Light" panose="020F0302020204030204" pitchFamily="34" charset="0"/>
                <a:ea typeface="Anonymous Pro" panose="02060609030202000504" pitchFamily="49" charset="0"/>
                <a:cs typeface="Calibri Light" panose="020F0302020204030204" pitchFamily="34" charset="0"/>
              </a:rPr>
              <a:t> and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800" dirty="0">
                <a:latin typeface="Calibri Light" panose="020F0302020204030204" pitchFamily="34" charset="0"/>
                <a:ea typeface="Anonymous Pro" panose="02060609030202000504" pitchFamily="49" charset="0"/>
                <a:cs typeface="Calibri Light" panose="020F0302020204030204" pitchFamily="34" charset="0"/>
              </a:rPr>
              <a:t>. Each geometry file had its header understood,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profi</a:t>
            </a:r>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7" name="TextBox 16"/>
          <p:cNvSpPr txBox="1"/>
          <p:nvPr/>
        </p:nvSpPr>
        <p:spPr>
          <a:xfrm>
            <a:off x="205526" y="5520890"/>
            <a:ext cx="3495475" cy="5232202"/>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Discussion and Results:</a:t>
            </a:r>
          </a:p>
          <a:p>
            <a:endParaRPr lang="en-GB" sz="10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 results were the successful conversion of the .Str/.</a:t>
            </a:r>
            <a:r>
              <a:rPr lang="en-GB" sz="8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800" dirty="0">
                <a:latin typeface="Calibri Light" panose="020F0302020204030204" pitchFamily="34" charset="0"/>
                <a:ea typeface="Anonymous Pro" panose="02060609030202000504" pitchFamily="49" charset="0"/>
                <a:cs typeface="Calibri Light" panose="020F0302020204030204" pitchFamily="34" charset="0"/>
              </a:rPr>
              <a:t>/.</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800" dirty="0">
                <a:latin typeface="Calibri Light" panose="020F0302020204030204" pitchFamily="34" charset="0"/>
                <a:ea typeface="Anonymous Pro" panose="02060609030202000504" pitchFamily="49" charset="0"/>
                <a:cs typeface="Calibri Light" panose="020F0302020204030204" pitchFamily="34" charset="0"/>
              </a:rPr>
              <a:t> files and the creation of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Obj</a:t>
            </a:r>
            <a:r>
              <a:rPr lang="en-GB" sz="800" dirty="0">
                <a:latin typeface="Calibri Light" panose="020F0302020204030204" pitchFamily="34" charset="0"/>
                <a:ea typeface="Anonymous Pro" panose="02060609030202000504" pitchFamily="49" charset="0"/>
                <a:cs typeface="Calibri Light" panose="020F0302020204030204" pitchFamily="34" charset="0"/>
              </a:rPr>
              <a:t> files from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800" dirty="0">
                <a:latin typeface="Calibri Light" panose="020F0302020204030204" pitchFamily="34" charset="0"/>
                <a:ea typeface="Anonymous Pro" panose="02060609030202000504" pitchFamily="49" charset="0"/>
                <a:cs typeface="Calibri Light" panose="020F0302020204030204" pitchFamily="34" charset="0"/>
              </a:rPr>
              <a:t> and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800" dirty="0">
                <a:latin typeface="Calibri Light" panose="020F0302020204030204" pitchFamily="34" charset="0"/>
                <a:ea typeface="Anonymous Pro" panose="02060609030202000504" pitchFamily="49" charset="0"/>
                <a:cs typeface="Calibri Light" panose="020F0302020204030204" pitchFamily="34" charset="0"/>
              </a:rPr>
              <a:t> files. These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Objs</a:t>
            </a:r>
            <a:r>
              <a:rPr lang="en-GB" sz="800" dirty="0">
                <a:latin typeface="Calibri Light" panose="020F0302020204030204" pitchFamily="34" charset="0"/>
                <a:ea typeface="Anonymous Pro" panose="02060609030202000504" pitchFamily="49" charset="0"/>
                <a:cs typeface="Calibri Light" panose="020F0302020204030204" pitchFamily="34" charset="0"/>
              </a:rPr>
              <a:t> include models from the colossal doughnut, never quest and Kill lawyer's level.</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These results were validated through using 3d rendering software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i.e</a:t>
            </a:r>
            <a:r>
              <a:rPr lang="en-GB" sz="800" dirty="0">
                <a:latin typeface="Calibri Light" panose="020F0302020204030204" pitchFamily="34" charset="0"/>
                <a:ea typeface="Anonymous Pro" panose="02060609030202000504" pitchFamily="49" charset="0"/>
                <a:cs typeface="Calibri Light" panose="020F0302020204030204" pitchFamily="34" charset="0"/>
              </a:rPr>
              <a:t> unreal engine and the inbuilt windows object viewer. There were no graphical artefacts such as error with lighting and geometry. Each file was compared to their in-game counterpart.</a:t>
            </a:r>
          </a:p>
          <a:p>
            <a:endParaRPr lang="en-GB" sz="1000"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8" name="TextBox 17"/>
          <p:cNvSpPr txBox="1"/>
          <p:nvPr/>
        </p:nvSpPr>
        <p:spPr>
          <a:xfrm>
            <a:off x="3839666" y="8586685"/>
            <a:ext cx="3495475" cy="1138773"/>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Conclusions:</a:t>
            </a: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The key take aways from this project are the successful reverse engineered game asset files from the Simpsons game 2008.</a:t>
            </a:r>
          </a:p>
          <a:p>
            <a:endParaRPr lang="en-GB" sz="8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That being the </a:t>
            </a: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9" name="TextBox 18"/>
          <p:cNvSpPr txBox="1"/>
          <p:nvPr/>
        </p:nvSpPr>
        <p:spPr>
          <a:xfrm>
            <a:off x="314634" y="238448"/>
            <a:ext cx="5305878" cy="461665"/>
          </a:xfrm>
          <a:prstGeom prst="rect">
            <a:avLst/>
          </a:prstGeom>
          <a:noFill/>
        </p:spPr>
        <p:txBody>
          <a:bodyPr wrap="square" rtlCol="0">
            <a:spAutoFit/>
          </a:bodyPr>
          <a:lstStyle/>
          <a:p>
            <a:r>
              <a:rPr lang="en-GB" sz="1200" b="1" cap="all" dirty="0">
                <a:effectLst/>
                <a:latin typeface="Calibri Light" panose="020F0302020204030204" pitchFamily="34" charset="0"/>
                <a:ea typeface="SimSun" panose="02010600030101010101" pitchFamily="2" charset="-122"/>
                <a:cs typeface="Times New Roman" panose="02020603050405020304" pitchFamily="18" charset="0"/>
              </a:rPr>
              <a:t>File Reverse engineering for the purpose of Game Preservation and Restoration to creating abstract tool for future Reverse engineering.</a:t>
            </a:r>
            <a:endParaRPr lang="en-GB" sz="1200" b="1" dirty="0"/>
          </a:p>
        </p:txBody>
      </p:sp>
      <p:sp>
        <p:nvSpPr>
          <p:cNvPr id="20" name="TextBox 19"/>
          <p:cNvSpPr txBox="1"/>
          <p:nvPr/>
        </p:nvSpPr>
        <p:spPr>
          <a:xfrm>
            <a:off x="5155565" y="694690"/>
            <a:ext cx="2000885" cy="275590"/>
          </a:xfrm>
          <a:prstGeom prst="rect">
            <a:avLst/>
          </a:prstGeom>
          <a:noFill/>
        </p:spPr>
        <p:txBody>
          <a:bodyPr wrap="square" rtlCol="0">
            <a:spAutoFit/>
          </a:bodyPr>
          <a:lstStyle/>
          <a:p>
            <a:r>
              <a:rPr lang="en-GB" sz="1200" dirty="0"/>
              <a:t>By Khai Ailyan 22130235</a:t>
            </a:r>
          </a:p>
        </p:txBody>
      </p:sp>
      <p:sp>
        <p:nvSpPr>
          <p:cNvPr id="3" name="Rectangle: Rounded Corners 2"/>
          <p:cNvSpPr/>
          <p:nvPr/>
        </p:nvSpPr>
        <p:spPr>
          <a:xfrm>
            <a:off x="314634" y="8514080"/>
            <a:ext cx="3285489" cy="95889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model of a city&#10;&#10;AI-generated content may be incorrect."/>
          <p:cNvPicPr>
            <a:picLocks noChangeAspect="1"/>
          </p:cNvPicPr>
          <p:nvPr/>
        </p:nvPicPr>
        <p:blipFill>
          <a:blip r:embed="rId3"/>
          <a:stretch>
            <a:fillRect/>
          </a:stretch>
        </p:blipFill>
        <p:spPr>
          <a:xfrm>
            <a:off x="439785" y="8761079"/>
            <a:ext cx="977231" cy="523978"/>
          </a:xfrm>
          <a:prstGeom prst="rect">
            <a:avLst/>
          </a:prstGeom>
          <a:noFill/>
          <a:ln>
            <a:noFill/>
          </a:ln>
        </p:spPr>
      </p:pic>
      <p:pic>
        <p:nvPicPr>
          <p:cNvPr id="5" name="Picture 4" descr="A grey statue of a cartoon character pointing&#10;&#10;AI-generated content may be incorrect."/>
          <p:cNvPicPr>
            <a:picLocks noChangeAspect="1"/>
          </p:cNvPicPr>
          <p:nvPr/>
        </p:nvPicPr>
        <p:blipFill>
          <a:blip r:embed="rId4"/>
          <a:stretch>
            <a:fillRect/>
          </a:stretch>
        </p:blipFill>
        <p:spPr>
          <a:xfrm>
            <a:off x="2623802" y="8761079"/>
            <a:ext cx="850918" cy="523978"/>
          </a:xfrm>
          <a:prstGeom prst="rect">
            <a:avLst/>
          </a:prstGeom>
          <a:noFill/>
          <a:ln>
            <a:noFill/>
          </a:ln>
        </p:spPr>
      </p:pic>
      <p:pic>
        <p:nvPicPr>
          <p:cNvPr id="6" name="Picture 5" descr="A greyscale shot of a building&#10;&#10;AI-generated content may be incorrect."/>
          <p:cNvPicPr>
            <a:picLocks noChangeAspect="1"/>
          </p:cNvPicPr>
          <p:nvPr/>
        </p:nvPicPr>
        <p:blipFill>
          <a:blip r:embed="rId5"/>
          <a:stretch>
            <a:fillRect/>
          </a:stretch>
        </p:blipFill>
        <p:spPr>
          <a:xfrm>
            <a:off x="1497176" y="8761079"/>
            <a:ext cx="977230" cy="523978"/>
          </a:xfrm>
          <a:prstGeom prst="rect">
            <a:avLst/>
          </a:prstGeom>
          <a:noFill/>
          <a:ln>
            <a:noFill/>
          </a:ln>
        </p:spPr>
      </p:pic>
      <p:sp>
        <p:nvSpPr>
          <p:cNvPr id="21" name="Rectangle: Rounded Corners 20"/>
          <p:cNvSpPr/>
          <p:nvPr/>
        </p:nvSpPr>
        <p:spPr>
          <a:xfrm>
            <a:off x="3888457" y="5340859"/>
            <a:ext cx="3457464" cy="3034647"/>
          </a:xfrm>
          <a:prstGeom prst="roundRect">
            <a:avLst>
              <a:gd name="adj" fmla="val 840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C0B7CEE8-0D82-9221-BC0B-BBA910ED8045}"/>
              </a:ext>
            </a:extLst>
          </p:cNvPr>
          <p:cNvSpPr txBox="1"/>
          <p:nvPr/>
        </p:nvSpPr>
        <p:spPr>
          <a:xfrm>
            <a:off x="3990109" y="5450247"/>
            <a:ext cx="3254933" cy="2708434"/>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Literature and Research: </a:t>
            </a:r>
          </a:p>
          <a:p>
            <a:endParaRPr lang="en-GB" sz="8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Reverse engineering: </a:t>
            </a:r>
            <a:r>
              <a:rPr lang="en-GB" sz="800" dirty="0">
                <a:latin typeface="Calibri Light" panose="020F0302020204030204" pitchFamily="34" charset="0"/>
                <a:ea typeface="Anonymous Pro" panose="02060609030202000504" pitchFamily="49" charset="0"/>
                <a:cs typeface="Calibri Light" panose="020F0302020204030204" pitchFamily="34" charset="0"/>
              </a:rPr>
              <a:t>Reverse engineering as a practice can be used to preserve games through means of understanding the games contents and converting them to contemporary format.</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File Syntax: </a:t>
            </a:r>
            <a:r>
              <a:rPr lang="en-GB" sz="800" dirty="0">
                <a:latin typeface="Calibri Light" panose="020F0302020204030204" pitchFamily="34" charset="0"/>
                <a:ea typeface="Anonymous Pro" panose="02060609030202000504" pitchFamily="49" charset="0"/>
                <a:cs typeface="Calibri Light" panose="020F0302020204030204" pitchFamily="34" charset="0"/>
              </a:rPr>
              <a:t> File syntax is needed in preserving games, as to convert the files they first need to be understood. </a:t>
            </a:r>
          </a:p>
          <a:p>
            <a:endParaRPr lang="en-GB" sz="8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ADT:  </a:t>
            </a:r>
            <a:r>
              <a:rPr lang="en-GB" sz="800" dirty="0">
                <a:latin typeface="Calibri Light" panose="020F0302020204030204" pitchFamily="34" charset="0"/>
                <a:ea typeface="Anonymous Pro" panose="02060609030202000504" pitchFamily="49" charset="0"/>
                <a:cs typeface="Calibri Light" panose="020F0302020204030204" pitchFamily="34" charset="0"/>
              </a:rPr>
              <a:t>ADTs are ways of containing data in specific configurations with specific functionality, game asset files need their contents parsed to ADTs or ADT-LIKE structures to then be outputted to file.</a:t>
            </a:r>
            <a:endParaRPr lang="en-GB" sz="8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 </a:t>
            </a:r>
            <a:r>
              <a:rPr lang="en-GB" sz="800" b="1" dirty="0">
                <a:latin typeface="Calibri Light" panose="020F0302020204030204" pitchFamily="34" charset="0"/>
                <a:ea typeface="Anonymous Pro" panose="02060609030202000504" pitchFamily="49" charset="0"/>
                <a:cs typeface="Calibri Light" panose="020F0302020204030204" pitchFamily="34" charset="0"/>
              </a:rPr>
              <a:t>Compression: </a:t>
            </a:r>
            <a:r>
              <a:rPr lang="en-GB" sz="800" dirty="0">
                <a:latin typeface="Calibri Light" panose="020F0302020204030204" pitchFamily="34" charset="0"/>
                <a:ea typeface="Anonymous Pro" panose="02060609030202000504" pitchFamily="49" charset="0"/>
                <a:cs typeface="Calibri Light" panose="020F0302020204030204" pitchFamily="34" charset="0"/>
              </a:rPr>
              <a:t>game asset files are usually compressed to take up less space on proprietary hardware, therefore, to preserve the contents of the game, each file has to be uncompressed to express their true values as data.</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b="1" dirty="0">
                <a:latin typeface="Calibri Light" panose="020F0302020204030204" pitchFamily="34" charset="0"/>
                <a:ea typeface="Anonymous Pro" panose="02060609030202000504" pitchFamily="49" charset="0"/>
                <a:cs typeface="Calibri Light" panose="020F0302020204030204" pitchFamily="34" charset="0"/>
              </a:rPr>
              <a:t>Games Preservation: </a:t>
            </a:r>
          </a:p>
          <a:p>
            <a:endParaRPr lang="en-GB" sz="12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28" name="Rectangle: Rounded Corners 27">
            <a:extLst>
              <a:ext uri="{FF2B5EF4-FFF2-40B4-BE49-F238E27FC236}">
                <a16:creationId xmlns:a16="http://schemas.microsoft.com/office/drawing/2014/main" id="{05486C91-9432-568A-D30B-73561CC732CC}"/>
              </a:ext>
            </a:extLst>
          </p:cNvPr>
          <p:cNvSpPr/>
          <p:nvPr/>
        </p:nvSpPr>
        <p:spPr>
          <a:xfrm>
            <a:off x="208269" y="1073031"/>
            <a:ext cx="3495475" cy="1392491"/>
          </a:xfrm>
          <a:prstGeom prst="roundRect">
            <a:avLst>
              <a:gd name="adj" fmla="val 87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DABE1241-73C2-CD19-E892-5AAE314B0D08}"/>
              </a:ext>
            </a:extLst>
          </p:cNvPr>
          <p:cNvSpPr txBox="1"/>
          <p:nvPr/>
        </p:nvSpPr>
        <p:spPr>
          <a:xfrm>
            <a:off x="205526" y="1231167"/>
            <a:ext cx="3285489" cy="1138773"/>
          </a:xfrm>
          <a:prstGeom prst="rect">
            <a:avLst/>
          </a:prstGeom>
          <a:noFill/>
        </p:spPr>
        <p:txBody>
          <a:bodyPr wrap="square" rtlCol="0">
            <a:spAutoFit/>
          </a:bodyPr>
          <a:lstStyle/>
          <a:p>
            <a:r>
              <a:rPr lang="en-GB" sz="1200" b="1" dirty="0">
                <a:latin typeface="Calibri Light" panose="020F0302020204030204" pitchFamily="34" charset="0"/>
                <a:ea typeface="Anonymous Pro" panose="02060609030202000504" pitchFamily="49" charset="0"/>
                <a:cs typeface="Calibri Light" panose="020F0302020204030204" pitchFamily="34" charset="0"/>
              </a:rPr>
              <a:t>Project Aim:</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This was the aim of the report, to reverse engineer files and convert them into contemporary file formats. As well as create a Diagram to aid future reverse engineers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i.e</a:t>
            </a:r>
            <a:r>
              <a:rPr lang="en-GB" sz="800" dirty="0">
                <a:latin typeface="Calibri Light" panose="020F0302020204030204" pitchFamily="34" charset="0"/>
                <a:ea typeface="Anonymous Pro" panose="02060609030202000504" pitchFamily="49" charset="0"/>
                <a:cs typeface="Calibri Light" panose="020F0302020204030204" pitchFamily="34" charset="0"/>
              </a:rPr>
              <a:t> the </a:t>
            </a:r>
            <a:r>
              <a:rPr lang="en-GB" sz="800" b="1" dirty="0">
                <a:latin typeface="Calibri Light" panose="020F0302020204030204" pitchFamily="34" charset="0"/>
                <a:ea typeface="Anonymous Pro" panose="02060609030202000504" pitchFamily="49" charset="0"/>
                <a:cs typeface="Calibri Light" panose="020F0302020204030204" pitchFamily="34" charset="0"/>
              </a:rPr>
              <a:t>GAD, </a:t>
            </a:r>
            <a:r>
              <a:rPr lang="en-GB" sz="800" dirty="0">
                <a:latin typeface="Calibri Light" panose="020F0302020204030204" pitchFamily="34" charset="0"/>
                <a:ea typeface="Anonymous Pro" panose="02060609030202000504" pitchFamily="49" charset="0"/>
                <a:cs typeface="Calibri Light" panose="020F0302020204030204" pitchFamily="34" charset="0"/>
              </a:rPr>
              <a:t>preserve games.</a:t>
            </a:r>
            <a:br>
              <a:rPr lang="en-GB" sz="800" dirty="0">
                <a:latin typeface="Calibri Light" panose="020F0302020204030204" pitchFamily="34" charset="0"/>
                <a:ea typeface="Anonymous Pro" panose="02060609030202000504" pitchFamily="49" charset="0"/>
                <a:cs typeface="Calibri Light" panose="020F0302020204030204" pitchFamily="34" charset="0"/>
              </a:rPr>
            </a:br>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This was done to the Simpsons game 2008, the chosen files were .Str files and the model geometry files were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800" dirty="0">
                <a:latin typeface="Calibri Light" panose="020F0302020204030204" pitchFamily="34" charset="0"/>
                <a:ea typeface="Anonymous Pro" panose="02060609030202000504" pitchFamily="49" charset="0"/>
                <a:cs typeface="Calibri Light" panose="020F0302020204030204" pitchFamily="34" charset="0"/>
              </a:rPr>
              <a:t> and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800" dirty="0">
                <a:latin typeface="Calibri Light" panose="020F0302020204030204" pitchFamily="34" charset="0"/>
                <a:ea typeface="Anonymous Pro" panose="02060609030202000504" pitchFamily="49" charset="0"/>
                <a:cs typeface="Calibri Light" panose="020F0302020204030204" pitchFamily="34" charset="0"/>
              </a:rPr>
              <a:t> files.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TotalTime>
  <Words>2318</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Calibri Light</vt:lpstr>
      <vt:lpstr>TimesNewRomanPS-ItalicMT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Khai Ailyan</dc:creator>
  <cp:lastModifiedBy>Khai Ailyan</cp:lastModifiedBy>
  <cp:revision>52</cp:revision>
  <dcterms:created xsi:type="dcterms:W3CDTF">2025-04-29T16:29:00Z</dcterms:created>
  <dcterms:modified xsi:type="dcterms:W3CDTF">2025-05-05T00:52:24Z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5E2F5769C70146859D0586847125B93E_12</vt:lpwstr>
  </property>
  <property fmtid="{D5CDD505-2E9C-101B-9397-08002B2CF9AE}" pid="3" name="KSOProductBuildVer">
    <vt:lpwstr>2057-12.2.0.20795</vt:lpwstr>
  </property>
</Properties>
</file>