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383625" cy="3027489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F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p:scale>
          <a:sx n="33" d="100"/>
          <a:sy n="33" d="100"/>
        </p:scale>
        <p:origin x="2971"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0"/>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0"/>
            </a:lvl1pPr>
            <a:lvl2pPr marL="1069340" indent="0" algn="ctr">
              <a:buNone/>
              <a:defRPr sz="4675"/>
            </a:lvl2pPr>
            <a:lvl3pPr marL="2138045" indent="0" algn="ctr">
              <a:buNone/>
              <a:defRPr sz="4210"/>
            </a:lvl3pPr>
            <a:lvl4pPr marL="3207385" indent="0" algn="ctr">
              <a:buNone/>
              <a:defRPr sz="3740"/>
            </a:lvl4pPr>
            <a:lvl5pPr marL="4276725" indent="0" algn="ctr">
              <a:buNone/>
              <a:defRPr sz="3740"/>
            </a:lvl5pPr>
            <a:lvl6pPr marL="5346065" indent="0" algn="ctr">
              <a:buNone/>
              <a:defRPr sz="3740"/>
            </a:lvl6pPr>
            <a:lvl7pPr marL="6414770" indent="0" algn="ctr">
              <a:buNone/>
              <a:defRPr sz="3740"/>
            </a:lvl7pPr>
            <a:lvl8pPr marL="7484110" indent="0" algn="ctr">
              <a:buNone/>
              <a:defRPr sz="3740"/>
            </a:lvl8pPr>
            <a:lvl9pPr marL="8553450" indent="0" algn="ctr">
              <a:buNone/>
              <a:defRPr sz="37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0"/>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0">
                <a:solidFill>
                  <a:schemeClr val="tx1"/>
                </a:solidFill>
              </a:defRPr>
            </a:lvl1pPr>
            <a:lvl2pPr marL="1069340" indent="0">
              <a:buNone/>
              <a:defRPr sz="4675">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CEEBA53-EBA9-40A5-BD15-213969A436B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CEEBA53-EBA9-40A5-BD15-213969A436B3}"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endParaRPr lang="en-US"/>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endParaRPr lang="en-US"/>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CEEBA53-EBA9-40A5-BD15-213969A436B3}"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EBA53-EBA9-40A5-BD15-213969A436B3}"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BA53-EBA9-40A5-BD15-213969A436B3}"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5"/>
            </a:lvl1pPr>
            <a:lvl2pPr>
              <a:defRPr sz="6550"/>
            </a:lvl2pPr>
            <a:lvl3pPr>
              <a:defRPr sz="5610"/>
            </a:lvl3pPr>
            <a:lvl4pPr>
              <a:defRPr sz="4675"/>
            </a:lvl4pPr>
            <a:lvl5pPr>
              <a:defRPr sz="4675"/>
            </a:lvl5pPr>
            <a:lvl6pPr>
              <a:defRPr sz="4675"/>
            </a:lvl6pPr>
            <a:lvl7pPr>
              <a:defRPr sz="4675"/>
            </a:lvl7pPr>
            <a:lvl8pPr>
              <a:defRPr sz="4675"/>
            </a:lvl8pPr>
            <a:lvl9pPr>
              <a:defRPr sz="467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EEBA53-EBA9-40A5-BD15-213969A436B3}"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5"/>
            </a:lvl1pPr>
            <a:lvl2pPr marL="1069340" indent="0">
              <a:buNone/>
              <a:defRPr sz="6550"/>
            </a:lvl2pPr>
            <a:lvl3pPr marL="2138045" indent="0">
              <a:buNone/>
              <a:defRPr sz="5610"/>
            </a:lvl3pPr>
            <a:lvl4pPr marL="3207385" indent="0">
              <a:buNone/>
              <a:defRPr sz="4675"/>
            </a:lvl4pPr>
            <a:lvl5pPr marL="4276725" indent="0">
              <a:buNone/>
              <a:defRPr sz="4675"/>
            </a:lvl5pPr>
            <a:lvl6pPr marL="5346065" indent="0">
              <a:buNone/>
              <a:defRPr sz="4675"/>
            </a:lvl6pPr>
            <a:lvl7pPr marL="6414770" indent="0">
              <a:buNone/>
              <a:defRPr sz="4675"/>
            </a:lvl7pPr>
            <a:lvl8pPr marL="7484110" indent="0">
              <a:buNone/>
              <a:defRPr sz="4675"/>
            </a:lvl8pPr>
            <a:lvl9pPr marL="8553450" indent="0">
              <a:buNone/>
              <a:defRPr sz="4675"/>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EEBA53-EBA9-40A5-BD15-213969A436B3}"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5">
                <a:solidFill>
                  <a:schemeClr val="tx1">
                    <a:tint val="75000"/>
                  </a:schemeClr>
                </a:solidFill>
              </a:defRPr>
            </a:lvl1pPr>
          </a:lstStyle>
          <a:p>
            <a:fld id="{DCEEBA53-EBA9-40A5-BD15-213969A436B3}" type="datetimeFigureOut">
              <a:rPr lang="en-GB" smtClean="0"/>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5">
                <a:solidFill>
                  <a:schemeClr val="tx1">
                    <a:tint val="75000"/>
                  </a:schemeClr>
                </a:solidFill>
              </a:defRPr>
            </a:lvl1pPr>
          </a:lstStyle>
          <a:p>
            <a:fld id="{AAFCC6D6-1FBA-4615-81ED-4860CC233C5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045"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045" rtl="0" eaLnBrk="1" latinLnBrk="0" hangingPunct="1">
        <a:lnSpc>
          <a:spcPct val="90000"/>
        </a:lnSpc>
        <a:spcBef>
          <a:spcPts val="1170"/>
        </a:spcBef>
        <a:buFont typeface="Arial" panose="020B0604020202020204" pitchFamily="34" charset="0"/>
        <a:buChar char="•"/>
        <a:defRPr sz="5610" kern="1200">
          <a:solidFill>
            <a:schemeClr val="tx1"/>
          </a:solidFill>
          <a:latin typeface="+mn-lt"/>
          <a:ea typeface="+mn-ea"/>
          <a:cs typeface="+mn-cs"/>
        </a:defRPr>
      </a:lvl2pPr>
      <a:lvl3pPr marL="2672715" indent="-534670" algn="l" defTabSz="2138045" rtl="0" eaLnBrk="1" latinLnBrk="0" hangingPunct="1">
        <a:lnSpc>
          <a:spcPct val="90000"/>
        </a:lnSpc>
        <a:spcBef>
          <a:spcPts val="117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010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4944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1383625" cy="30275213"/>
          </a:xfrm>
          <a:prstGeom prst="rect">
            <a:avLst/>
          </a:prstGeom>
          <a:solidFill>
            <a:schemeClr val="accent1">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14410" dirty="0">
              <a:solidFill>
                <a:srgbClr val="FF0000"/>
              </a:solidFill>
              <a:highlight>
                <a:srgbClr val="FFFF00"/>
              </a:highlight>
            </a:endParaRPr>
          </a:p>
        </p:txBody>
      </p:sp>
      <p:sp>
        <p:nvSpPr>
          <p:cNvPr id="23" name="Rectangle 22"/>
          <p:cNvSpPr/>
          <p:nvPr/>
        </p:nvSpPr>
        <p:spPr>
          <a:xfrm>
            <a:off x="107974" y="146072"/>
            <a:ext cx="21167678" cy="29983067"/>
          </a:xfrm>
          <a:prstGeom prst="rect">
            <a:avLst/>
          </a:prstGeom>
          <a:solidFill>
            <a:schemeClr val="accent1">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14410" dirty="0">
              <a:solidFill>
                <a:srgbClr val="FF0000"/>
              </a:solidFill>
              <a:highlight>
                <a:srgbClr val="FFFF00"/>
              </a:highlight>
            </a:endParaRPr>
          </a:p>
        </p:txBody>
      </p:sp>
      <p:sp>
        <p:nvSpPr>
          <p:cNvPr id="8" name="Rectangle: Rounded Corners 7"/>
          <p:cNvSpPr/>
          <p:nvPr/>
        </p:nvSpPr>
        <p:spPr>
          <a:xfrm>
            <a:off x="581362" y="7355313"/>
            <a:ext cx="9895211" cy="5823003"/>
          </a:xfrm>
          <a:prstGeom prst="roundRect">
            <a:avLst>
              <a:gd name="adj" fmla="val 5157"/>
            </a:avLst>
          </a:prstGeom>
          <a:solidFill>
            <a:schemeClr val="accent4">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9" name="Rectangle: Rounded Corners 8"/>
          <p:cNvSpPr/>
          <p:nvPr/>
        </p:nvSpPr>
        <p:spPr>
          <a:xfrm>
            <a:off x="10822805" y="3044560"/>
            <a:ext cx="9963945" cy="6443984"/>
          </a:xfrm>
          <a:prstGeom prst="roundRect">
            <a:avLst>
              <a:gd name="adj" fmla="val 9359"/>
            </a:avLst>
          </a:prstGeom>
          <a:solidFill>
            <a:schemeClr val="accent6">
              <a:lumMod val="75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0" name="Rectangle: Rounded Corners 9"/>
          <p:cNvSpPr/>
          <p:nvPr/>
        </p:nvSpPr>
        <p:spPr>
          <a:xfrm>
            <a:off x="596880" y="13418285"/>
            <a:ext cx="9963945" cy="7557298"/>
          </a:xfrm>
          <a:prstGeom prst="roundRect">
            <a:avLst>
              <a:gd name="adj" fmla="val 5015"/>
            </a:avLst>
          </a:prstGeom>
          <a:solidFill>
            <a:schemeClr val="tx1">
              <a:lumMod val="50000"/>
              <a:lumOff val="5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1" name="Rectangle: Rounded Corners 10"/>
          <p:cNvSpPr/>
          <p:nvPr/>
        </p:nvSpPr>
        <p:spPr>
          <a:xfrm>
            <a:off x="10822801" y="23913593"/>
            <a:ext cx="9963945" cy="3224716"/>
          </a:xfrm>
          <a:prstGeom prst="roundRect">
            <a:avLst>
              <a:gd name="adj" fmla="val 7818"/>
            </a:avLst>
          </a:prstGeom>
          <a:solidFill>
            <a:schemeClr val="accent4">
              <a:lumMod val="75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2" name="Rectangle: Rounded Corners 11"/>
          <p:cNvSpPr/>
          <p:nvPr/>
        </p:nvSpPr>
        <p:spPr>
          <a:xfrm>
            <a:off x="596880" y="27344637"/>
            <a:ext cx="20189870" cy="2603341"/>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3" name="Rectangle: Rounded Corners 12"/>
          <p:cNvSpPr/>
          <p:nvPr/>
        </p:nvSpPr>
        <p:spPr>
          <a:xfrm>
            <a:off x="589121" y="481930"/>
            <a:ext cx="20189870" cy="2267489"/>
          </a:xfrm>
          <a:prstGeom prst="roundRect">
            <a:avLst>
              <a:gd name="adj" fmla="val 15557"/>
            </a:avLst>
          </a:prstGeom>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7" name="Picture 6" descr="A black background with white text&#10;&#10;AI-generated content may be incorrect."/>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889027" y="672758"/>
            <a:ext cx="4365550" cy="1169474"/>
          </a:xfrm>
          <a:prstGeom prst="rect">
            <a:avLst/>
          </a:prstGeom>
        </p:spPr>
      </p:pic>
      <p:sp>
        <p:nvSpPr>
          <p:cNvPr id="14" name="TextBox 13"/>
          <p:cNvSpPr txBox="1"/>
          <p:nvPr/>
        </p:nvSpPr>
        <p:spPr>
          <a:xfrm>
            <a:off x="643108" y="7688699"/>
            <a:ext cx="9887452" cy="4793492"/>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Introduction:</a:t>
            </a:r>
            <a:endParaRPr lang="en-GB" sz="283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As Games become older there is less investment from their creators, as a result games go obsolete with time. This makes games preservation vital in ensuring these games do not go obsolete and forgotten for public and professional use.</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Games preservation is the act of preserving and maintain games, games systems and their files Games preservation as a practice can be done through preserving the contents of the game asset files for further use for programmers and game designers. </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4 Artefacts were created in total for this purpose, .Str exporter,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 converter to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 </a:t>
            </a:r>
            <a:r>
              <a:rPr lang="en-GB" sz="2265" dirty="0">
                <a:latin typeface="Calibri Light" panose="020F0302020204030204" pitchFamily="34" charset="0"/>
                <a:ea typeface="Anonymous Pro" panose="02060609030202000504" pitchFamily="49" charset="0"/>
                <a:cs typeface="Calibri Light" panose="020F0302020204030204" pitchFamily="34" charset="0"/>
              </a:rPr>
              <a:t>Software Artefacts were Written in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c++</a:t>
            </a:r>
            <a:r>
              <a:rPr lang="en-GB" sz="2265" dirty="0">
                <a:latin typeface="Calibri Light" panose="020F0302020204030204" pitchFamily="34" charset="0"/>
                <a:ea typeface="Anonymous Pro" panose="02060609030202000504" pitchFamily="49" charset="0"/>
                <a:cs typeface="Calibri Light" panose="020F0302020204030204" pitchFamily="34" charset="0"/>
              </a:rPr>
              <a:t> for speed and memory efficiency.</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5" name="TextBox 14"/>
          <p:cNvSpPr txBox="1"/>
          <p:nvPr/>
        </p:nvSpPr>
        <p:spPr>
          <a:xfrm>
            <a:off x="653972" y="27356862"/>
            <a:ext cx="20189870" cy="2603341"/>
          </a:xfrm>
          <a:prstGeom prst="rect">
            <a:avLst/>
          </a:prstGeom>
          <a:noFill/>
          <a:effectLst>
            <a:outerShdw blurRad="50800" dist="38100" dir="8100000" algn="tr" rotWithShape="0">
              <a:prstClr val="black">
                <a:alpha val="40000"/>
              </a:prstClr>
            </a:outerShdw>
          </a:effectLst>
        </p:spPr>
        <p:txBody>
          <a:bodyPr wrap="square" rtlCol="0">
            <a:spAutoFit/>
          </a:bodyPr>
          <a:lstStyle/>
          <a:p>
            <a:pPr>
              <a:lnSpc>
                <a:spcPct val="107000"/>
              </a:lnSpc>
              <a:spcAft>
                <a:spcPts val="2265"/>
              </a:spcAft>
            </a:pPr>
            <a:r>
              <a:rPr lang="en-GB" sz="850" dirty="0"/>
              <a:t>References - </a:t>
            </a:r>
            <a:r>
              <a:rPr lang="en-GB" sz="850" kern="100" dirty="0">
                <a:latin typeface="Calibri" panose="020F0502020204030204" pitchFamily="34" charset="0"/>
                <a:ea typeface="SimSun" panose="02010600030101010101" pitchFamily="2" charset="-122"/>
                <a:cs typeface="Times New Roman" panose="02020603050405020304" pitchFamily="18" charset="0"/>
              </a:rPr>
              <a:t>Tito </a:t>
            </a:r>
            <a:r>
              <a:rPr lang="en-GB" sz="850" kern="100" dirty="0" err="1">
                <a:latin typeface="Calibri" panose="020F0502020204030204" pitchFamily="34" charset="0"/>
                <a:ea typeface="SimSun" panose="02010600030101010101" pitchFamily="2" charset="-122"/>
                <a:cs typeface="Times New Roman" panose="02020603050405020304" pitchFamily="18" charset="0"/>
              </a:rPr>
              <a:t>waluyo</a:t>
            </a:r>
            <a:r>
              <a:rPr lang="en-GB" sz="850" kern="100" dirty="0">
                <a:latin typeface="Calibri" panose="020F0502020204030204" pitchFamily="34" charset="0"/>
                <a:ea typeface="SimSun" panose="02010600030101010101" pitchFamily="2" charset="-122"/>
                <a:cs typeface="Times New Roman" panose="02020603050405020304" pitchFamily="18" charset="0"/>
              </a:rPr>
              <a:t> </a:t>
            </a:r>
            <a:r>
              <a:rPr lang="en-GB" sz="850" kern="100" dirty="0" err="1">
                <a:latin typeface="Calibri" panose="020F0502020204030204" pitchFamily="34" charset="0"/>
                <a:ea typeface="SimSun" panose="02010600030101010101" pitchFamily="2" charset="-122"/>
                <a:cs typeface="Times New Roman" panose="02020603050405020304" pitchFamily="18" charset="0"/>
              </a:rPr>
              <a:t>purboyo</a:t>
            </a:r>
            <a:r>
              <a:rPr lang="en-GB" sz="850" kern="100" dirty="0">
                <a:latin typeface="Calibri" panose="020F0502020204030204" pitchFamily="34" charset="0"/>
                <a:ea typeface="SimSun" panose="02010600030101010101" pitchFamily="2" charset="-122"/>
                <a:cs typeface="Times New Roman" panose="02020603050405020304" pitchFamily="18" charset="0"/>
              </a:rPr>
              <a:t>, 2017, a review of data compression techniques, international journal of applied engineering research, 8596 - 8963, (PDF) A review of data compression techniques. SIDDEQ, </a:t>
            </a:r>
            <a:r>
              <a:rPr lang="en-GB" sz="850" kern="100" dirty="0" err="1">
                <a:latin typeface="Calibri" panose="020F0502020204030204" pitchFamily="34" charset="0"/>
                <a:ea typeface="SimSun" panose="02010600030101010101" pitchFamily="2" charset="-122"/>
                <a:cs typeface="Times New Roman" panose="02020603050405020304" pitchFamily="18" charset="0"/>
              </a:rPr>
              <a:t>mohammed</a:t>
            </a:r>
            <a:r>
              <a:rPr lang="en-GB" sz="850" kern="100" dirty="0">
                <a:latin typeface="Calibri" panose="020F0502020204030204" pitchFamily="34" charset="0"/>
                <a:ea typeface="SimSun" panose="02010600030101010101" pitchFamily="2" charset="-122"/>
                <a:cs typeface="Times New Roman" panose="02020603050405020304" pitchFamily="18" charset="0"/>
              </a:rPr>
              <a:t> M and Rodrigues, </a:t>
            </a:r>
            <a:r>
              <a:rPr lang="en-GB" sz="850" kern="100" dirty="0" err="1">
                <a:latin typeface="Calibri" panose="020F0502020204030204" pitchFamily="34" charset="0"/>
                <a:ea typeface="SimSun" panose="02010600030101010101" pitchFamily="2" charset="-122"/>
                <a:cs typeface="Times New Roman" panose="02020603050405020304" pitchFamily="18" charset="0"/>
              </a:rPr>
              <a:t>marcos</a:t>
            </a:r>
            <a:r>
              <a:rPr lang="en-GB" sz="850" kern="100" dirty="0">
                <a:latin typeface="Calibri" panose="020F0502020204030204" pitchFamily="34" charset="0"/>
                <a:ea typeface="SimSun" panose="02010600030101010101" pitchFamily="2" charset="-122"/>
                <a:cs typeface="Times New Roman" panose="02020603050405020304" pitchFamily="18" charset="0"/>
              </a:rPr>
              <a:t>, 2016, Novel 3D compression methods for geometry connectivity and texture, Sheffield </a:t>
            </a:r>
            <a:r>
              <a:rPr lang="en-GB" sz="850" kern="100" dirty="0" err="1">
                <a:latin typeface="Calibri" panose="020F0502020204030204" pitchFamily="34" charset="0"/>
                <a:ea typeface="SimSun" panose="02010600030101010101" pitchFamily="2" charset="-122"/>
                <a:cs typeface="Times New Roman" panose="02020603050405020304" pitchFamily="18" charset="0"/>
              </a:rPr>
              <a:t>hallam</a:t>
            </a:r>
            <a:r>
              <a:rPr lang="en-GB" sz="850" kern="100" dirty="0">
                <a:latin typeface="Calibri" panose="020F0502020204030204" pitchFamily="34" charset="0"/>
                <a:ea typeface="SimSun" panose="02010600030101010101" pitchFamily="2" charset="-122"/>
                <a:cs typeface="Times New Roman" panose="02020603050405020304" pitchFamily="18" charset="0"/>
              </a:rPr>
              <a:t> university research archive, 1 - 16, Microsoft Word - Research_No_7_MR_final.docx Mustafa ORAL, Ammar abbas Elmas, 2017, A brief history of 3d mesh compression, </a:t>
            </a:r>
            <a:r>
              <a:rPr lang="en-GB" sz="850" kern="100" dirty="0" err="1">
                <a:latin typeface="Calibri" panose="020F0502020204030204" pitchFamily="34" charset="0"/>
                <a:ea typeface="SimSun" panose="02010600030101010101" pitchFamily="2" charset="-122"/>
                <a:cs typeface="Times New Roman" panose="02020603050405020304" pitchFamily="18" charset="0"/>
              </a:rPr>
              <a:t>Cukorva</a:t>
            </a:r>
            <a:r>
              <a:rPr lang="en-GB" sz="850" kern="100" dirty="0">
                <a:latin typeface="Calibri" panose="020F0502020204030204" pitchFamily="34" charset="0"/>
                <a:ea typeface="SimSun" panose="02010600030101010101" pitchFamily="2" charset="-122"/>
                <a:cs typeface="Times New Roman" panose="02020603050405020304" pitchFamily="18" charset="0"/>
              </a:rPr>
              <a:t> university, 1-6, , https://www.researchgate.net/publication/327905583_A_Brief_History_of_3D_Mesh_Compression Amandeep Singh Sidhu, 2014, Research paper on text data compression algorithm using hybrid approach, International Journal of Computer Science and Mobile </a:t>
            </a:r>
            <a:r>
              <a:rPr lang="en-GB" sz="850" kern="100" dirty="0" err="1">
                <a:latin typeface="Calibri" panose="020F0502020204030204" pitchFamily="34" charset="0"/>
                <a:ea typeface="SimSun" panose="02010600030101010101" pitchFamily="2" charset="-122"/>
                <a:cs typeface="Times New Roman" panose="02020603050405020304" pitchFamily="18" charset="0"/>
              </a:rPr>
              <a:t>Computing,volume</a:t>
            </a:r>
            <a:r>
              <a:rPr lang="en-GB" sz="850" kern="100" dirty="0">
                <a:latin typeface="Calibri" panose="020F0502020204030204" pitchFamily="34" charset="0"/>
                <a:ea typeface="SimSun" panose="02010600030101010101" pitchFamily="2" charset="-122"/>
                <a:cs typeface="Times New Roman" panose="02020603050405020304" pitchFamily="18" charset="0"/>
              </a:rPr>
              <a:t> 3 issue 12, 1 - 10, https://ijcsmc.com/docs/papers/December2014/V3I12201404.pdf.Sjöstrand, M. (2005). </a:t>
            </a:r>
            <a:r>
              <a:rPr lang="en-GB" sz="850" i="1" kern="100" dirty="0">
                <a:latin typeface="TimesNewRomanPS-ItalicMT"/>
                <a:ea typeface="SimSun" panose="02010600030101010101" pitchFamily="2" charset="-122"/>
                <a:cs typeface="Times New Roman" panose="02020603050405020304" pitchFamily="18" charset="0"/>
              </a:rPr>
              <a:t>A study in compression algorithms</a:t>
            </a:r>
            <a:r>
              <a:rPr lang="en-GB" sz="850" kern="100" dirty="0">
                <a:latin typeface="Calibri" panose="020F0502020204030204" pitchFamily="34" charset="0"/>
                <a:ea typeface="SimSun" panose="02010600030101010101" pitchFamily="2" charset="-122"/>
                <a:cs typeface="Times New Roman" panose="02020603050405020304" pitchFamily="18" charset="0"/>
              </a:rPr>
              <a:t>. https://www.diva-portal.org/smash/get/diva2:830266/FULLTEXT01.pdf. Peng, J., Kim, C.-S. and Jay Kuo, C.-C. . (2005). Technologies for 3D mesh compression: A survey. </a:t>
            </a:r>
            <a:r>
              <a:rPr lang="en-GB" sz="850" i="1" kern="100" dirty="0">
                <a:latin typeface="TimesNewRomanPS-ItalicMT"/>
                <a:ea typeface="SimSun" panose="02010600030101010101" pitchFamily="2" charset="-122"/>
                <a:cs typeface="Times New Roman" panose="02020603050405020304" pitchFamily="18" charset="0"/>
              </a:rPr>
              <a:t>Journal of Visual Communication and Image Representation</a:t>
            </a:r>
            <a:r>
              <a:rPr lang="en-GB" sz="850" kern="100" dirty="0">
                <a:latin typeface="Calibri" panose="020F0502020204030204" pitchFamily="34" charset="0"/>
                <a:ea typeface="SimSun" panose="02010600030101010101" pitchFamily="2" charset="-122"/>
                <a:cs typeface="Times New Roman" panose="02020603050405020304" pitchFamily="18" charset="0"/>
              </a:rPr>
              <a:t>, 16(6), pp.688–733.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://doi.org/10.1016/j.jvcir.2005.03.001. Girard, J.-F.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Koschke</a:t>
            </a:r>
            <a:r>
              <a:rPr lang="en-GB" sz="850" kern="100" dirty="0">
                <a:latin typeface="Calibri" panose="020F0502020204030204" pitchFamily="34" charset="0"/>
                <a:ea typeface="SimSun" panose="02010600030101010101" pitchFamily="2" charset="-122"/>
                <a:cs typeface="Times New Roman" panose="02020603050405020304" pitchFamily="18" charset="0"/>
              </a:rPr>
              <a:t>, R. (2000). A comparison of abstract data types and objects recovery techniques. </a:t>
            </a:r>
            <a:r>
              <a:rPr lang="en-GB" sz="850" i="1" kern="100" dirty="0">
                <a:latin typeface="TimesNewRomanPS-ItalicMT"/>
                <a:ea typeface="SimSun" panose="02010600030101010101" pitchFamily="2" charset="-122"/>
                <a:cs typeface="Times New Roman" panose="02020603050405020304" pitchFamily="18" charset="0"/>
              </a:rPr>
              <a:t>Science of Computer Programming</a:t>
            </a:r>
            <a:r>
              <a:rPr lang="en-GB" sz="850" kern="100" dirty="0">
                <a:latin typeface="Calibri" panose="020F0502020204030204" pitchFamily="34" charset="0"/>
                <a:ea typeface="SimSun" panose="02010600030101010101" pitchFamily="2" charset="-122"/>
                <a:cs typeface="Times New Roman" panose="02020603050405020304" pitchFamily="18" charset="0"/>
              </a:rPr>
              <a:t>, 36(2-3), pp.149–181.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://doi.org/10.1016/s0167-6423(99)00035-0. Guttag, J.V., Horowitz, E. and Musser, D.R. (1978). Abstract data types and software validation. </a:t>
            </a:r>
            <a:r>
              <a:rPr lang="en-GB" sz="850" i="1" kern="100" dirty="0">
                <a:latin typeface="TimesNewRomanPS-ItalicMT"/>
                <a:ea typeface="SimSun" panose="02010600030101010101" pitchFamily="2" charset="-122"/>
                <a:cs typeface="Times New Roman" panose="02020603050405020304" pitchFamily="18" charset="0"/>
              </a:rPr>
              <a:t>Communications of the ACM</a:t>
            </a:r>
            <a:r>
              <a:rPr lang="en-GB" sz="850" kern="100" dirty="0">
                <a:latin typeface="Calibri" panose="020F0502020204030204" pitchFamily="34" charset="0"/>
                <a:ea typeface="SimSun" panose="02010600030101010101" pitchFamily="2" charset="-122"/>
                <a:cs typeface="Times New Roman" panose="02020603050405020304" pitchFamily="18" charset="0"/>
              </a:rPr>
              <a:t>, 21(12), pp.1048–1064.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://doi.org/10.1145/359657.359666. Guttag, J. (1977). Abstract data types and the development of data structures. </a:t>
            </a:r>
            <a:r>
              <a:rPr lang="en-GB" sz="850" i="1" kern="100" dirty="0">
                <a:latin typeface="TimesNewRomanPS-ItalicMT"/>
                <a:ea typeface="SimSun" panose="02010600030101010101" pitchFamily="2" charset="-122"/>
                <a:cs typeface="Times New Roman" panose="02020603050405020304" pitchFamily="18" charset="0"/>
              </a:rPr>
              <a:t>Communications of the ACM</a:t>
            </a:r>
            <a:r>
              <a:rPr lang="en-GB" sz="850" kern="100" dirty="0">
                <a:latin typeface="Calibri" panose="020F0502020204030204" pitchFamily="34" charset="0"/>
                <a:ea typeface="SimSun" panose="02010600030101010101" pitchFamily="2" charset="-122"/>
                <a:cs typeface="Times New Roman" panose="02020603050405020304" pitchFamily="18" charset="0"/>
              </a:rPr>
              <a:t>, 20(6), pp.396–404.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://doi.org/10.1145/359605.359618. </a:t>
            </a:r>
            <a:r>
              <a:rPr lang="en-GB" sz="850" kern="100" dirty="0" err="1">
                <a:latin typeface="Calibri" panose="020F0502020204030204" pitchFamily="34" charset="0"/>
                <a:ea typeface="SimSun" panose="02010600030101010101" pitchFamily="2" charset="-122"/>
                <a:cs typeface="Times New Roman" panose="02020603050405020304" pitchFamily="18" charset="0"/>
              </a:rPr>
              <a:t>Liskov</a:t>
            </a:r>
            <a:r>
              <a:rPr lang="en-GB" sz="850" kern="100" dirty="0">
                <a:latin typeface="Calibri" panose="020F0502020204030204" pitchFamily="34" charset="0"/>
                <a:ea typeface="SimSun" panose="02010600030101010101" pitchFamily="2" charset="-122"/>
                <a:cs typeface="Times New Roman" panose="02020603050405020304" pitchFamily="18" charset="0"/>
              </a:rPr>
              <a:t>, B. and Zilles, S. (1974). Programming with abstract data types. </a:t>
            </a:r>
            <a:r>
              <a:rPr lang="en-GB" sz="850" i="1" kern="100" dirty="0">
                <a:latin typeface="TimesNewRomanPS-ItalicMT"/>
                <a:ea typeface="SimSun" panose="02010600030101010101" pitchFamily="2" charset="-122"/>
                <a:cs typeface="Times New Roman" panose="02020603050405020304" pitchFamily="18" charset="0"/>
              </a:rPr>
              <a:t>ACM SIGPLAN Notices</a:t>
            </a:r>
            <a:r>
              <a:rPr lang="en-GB" sz="850" kern="100" dirty="0">
                <a:latin typeface="Calibri" panose="020F0502020204030204" pitchFamily="34" charset="0"/>
                <a:ea typeface="SimSun" panose="02010600030101010101" pitchFamily="2" charset="-122"/>
                <a:cs typeface="Times New Roman" panose="02020603050405020304" pitchFamily="18" charset="0"/>
              </a:rPr>
              <a:t>, 9(4), pp.50–59.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://doi.org/10.1145/942572.807045. Musser, D.R. (1980). On proving inductive properties of abstract data types.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://doi.org/10.1145/567446.567461. Bertoni, A., Mauri, G. and P. </a:t>
            </a:r>
            <a:r>
              <a:rPr lang="en-GB" sz="850" kern="100" dirty="0" err="1">
                <a:latin typeface="Calibri" panose="020F0502020204030204" pitchFamily="34" charset="0"/>
                <a:ea typeface="SimSun" panose="02010600030101010101" pitchFamily="2" charset="-122"/>
                <a:cs typeface="Times New Roman" panose="02020603050405020304" pitchFamily="18" charset="0"/>
              </a:rPr>
              <a:t>Miglioli</a:t>
            </a:r>
            <a:r>
              <a:rPr lang="en-GB" sz="850" kern="100" dirty="0">
                <a:latin typeface="Calibri" panose="020F0502020204030204" pitchFamily="34" charset="0"/>
                <a:ea typeface="SimSun" panose="02010600030101010101" pitchFamily="2" charset="-122"/>
                <a:cs typeface="Times New Roman" panose="02020603050405020304" pitchFamily="18" charset="0"/>
              </a:rPr>
              <a:t> (2006). Towards a theory of abstract data types: A discussion on problems and tools. </a:t>
            </a:r>
            <a:r>
              <a:rPr lang="en-GB" sz="850" i="1" kern="100" dirty="0">
                <a:latin typeface="TimesNewRomanPS-ItalicMT"/>
                <a:ea typeface="SimSun" panose="02010600030101010101" pitchFamily="2" charset="-122"/>
                <a:cs typeface="Times New Roman" panose="02020603050405020304" pitchFamily="18" charset="0"/>
              </a:rPr>
              <a:t>Lecture Notes in Computer Science</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pp.44–58.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://doi.org/10.1007/3-540-09981-6_4. A, A. (2021). </a:t>
            </a:r>
            <a:r>
              <a:rPr lang="en-GB" sz="850" i="1" kern="100" dirty="0">
                <a:latin typeface="TimesNewRomanPS-ItalicMT"/>
                <a:ea typeface="SimSun" panose="02010600030101010101" pitchFamily="2" charset="-122"/>
                <a:cs typeface="Times New Roman" panose="02020603050405020304" pitchFamily="18" charset="0"/>
              </a:rPr>
              <a:t>Reverse Engineering Research</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://doi.org/10.13140/RG.2.2.28030.51520. Mantovani, A., </a:t>
            </a:r>
            <a:r>
              <a:rPr lang="en-GB" sz="850" kern="100" dirty="0" err="1">
                <a:latin typeface="Calibri" panose="020F0502020204030204" pitchFamily="34" charset="0"/>
                <a:ea typeface="SimSun" panose="02010600030101010101" pitchFamily="2" charset="-122"/>
                <a:cs typeface="Times New Roman" panose="02020603050405020304" pitchFamily="18" charset="0"/>
              </a:rPr>
              <a:t>Aonzo</a:t>
            </a:r>
            <a:r>
              <a:rPr lang="en-GB" sz="850" kern="100" dirty="0">
                <a:latin typeface="Calibri" panose="020F0502020204030204" pitchFamily="34" charset="0"/>
                <a:ea typeface="SimSun" panose="02010600030101010101" pitchFamily="2" charset="-122"/>
                <a:cs typeface="Times New Roman" panose="02020603050405020304" pitchFamily="18" charset="0"/>
              </a:rPr>
              <a:t>, S., </a:t>
            </a:r>
            <a:r>
              <a:rPr lang="en-GB" sz="850" kern="100" dirty="0" err="1">
                <a:latin typeface="Calibri" panose="020F0502020204030204" pitchFamily="34" charset="0"/>
                <a:ea typeface="SimSun" panose="02010600030101010101" pitchFamily="2" charset="-122"/>
                <a:cs typeface="Times New Roman" panose="02020603050405020304" pitchFamily="18" charset="0"/>
              </a:rPr>
              <a:t>Fratantonio</a:t>
            </a:r>
            <a:r>
              <a:rPr lang="en-GB" sz="850" kern="100" dirty="0">
                <a:latin typeface="Calibri" panose="020F0502020204030204" pitchFamily="34" charset="0"/>
                <a:ea typeface="SimSun" panose="02010600030101010101" pitchFamily="2" charset="-122"/>
                <a:cs typeface="Times New Roman" panose="02020603050405020304" pitchFamily="18" charset="0"/>
              </a:rPr>
              <a:t>, Y., Talos, C.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Balzarotti</a:t>
            </a:r>
            <a:r>
              <a:rPr lang="en-GB" sz="850" kern="100" dirty="0">
                <a:latin typeface="Calibri" panose="020F0502020204030204" pitchFamily="34" charset="0"/>
                <a:ea typeface="SimSun" panose="02010600030101010101" pitchFamily="2" charset="-122"/>
                <a:cs typeface="Times New Roman" panose="02020603050405020304" pitchFamily="18" charset="0"/>
              </a:rPr>
              <a:t>, D. (n.d.). </a:t>
            </a:r>
            <a:r>
              <a:rPr lang="en-GB" sz="850" i="1" kern="100" dirty="0">
                <a:latin typeface="TimesNewRomanPS-ItalicMT"/>
                <a:ea typeface="SimSun" panose="02010600030101010101" pitchFamily="2" charset="-122"/>
                <a:cs typeface="Times New Roman" panose="02020603050405020304" pitchFamily="18" charset="0"/>
              </a:rPr>
              <a:t>RE-Mind: a First Look Inside the Mind of a Reverse Engineer</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https://www.usenix.org/system/files/sec22summer_mantovani.pdf. Jain, A., Swapnil Soner and Anand Gadwal (2011). Reverse engineering: Journey from code to design.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://doi.org/10.1109/icectech.2011.5941966.Singh, R. (2013). A Review of Reverse Engineering Theories and Tools. [online] 2, pp.35–38. Available at: https://www.ijesi.org/papers/Vol(2)1/G213538.pdf. </a:t>
            </a:r>
            <a:r>
              <a:rPr lang="en-GB" sz="850" kern="100" dirty="0" err="1">
                <a:latin typeface="Calibri" panose="020F0502020204030204" pitchFamily="34" charset="0"/>
                <a:ea typeface="SimSun" panose="02010600030101010101" pitchFamily="2" charset="-122"/>
                <a:cs typeface="Times New Roman" panose="02020603050405020304" pitchFamily="18" charset="0"/>
              </a:rPr>
              <a:t>Cipresso</a:t>
            </a:r>
            <a:r>
              <a:rPr lang="en-GB" sz="850" kern="100" dirty="0">
                <a:latin typeface="Calibri" panose="020F0502020204030204" pitchFamily="34" charset="0"/>
                <a:ea typeface="SimSun" panose="02010600030101010101" pitchFamily="2" charset="-122"/>
                <a:cs typeface="Times New Roman" panose="02020603050405020304" pitchFamily="18" charset="0"/>
              </a:rPr>
              <a:t>, T. and Stamp, M. (2010). Software Reverse Engineering. </a:t>
            </a:r>
            <a:r>
              <a:rPr lang="en-GB" sz="850" i="1" kern="100" dirty="0">
                <a:latin typeface="TimesNewRomanPS-ItalicMT"/>
                <a:ea typeface="SimSun" panose="02010600030101010101" pitchFamily="2" charset="-122"/>
                <a:cs typeface="Times New Roman" panose="02020603050405020304" pitchFamily="18" charset="0"/>
              </a:rPr>
              <a:t>Handbook of Information and Communication Security</a:t>
            </a:r>
            <a:r>
              <a:rPr lang="en-GB" sz="850" kern="100" dirty="0">
                <a:latin typeface="Calibri" panose="020F0502020204030204" pitchFamily="34" charset="0"/>
                <a:ea typeface="SimSun" panose="02010600030101010101" pitchFamily="2" charset="-122"/>
                <a:cs typeface="Times New Roman" panose="02020603050405020304" pitchFamily="18" charset="0"/>
              </a:rPr>
              <a:t>, pp.659–696.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://doi.org/10.1007/978-3-642-04117-4_31. Müller, H.A., Jahnke, J.H., Smith, D.B., Storey, M.-A., Tilley, S.R. and Wong, K. (2000). Reverse engineering. </a:t>
            </a:r>
            <a:r>
              <a:rPr lang="en-GB" sz="850" i="1" kern="100" dirty="0">
                <a:latin typeface="TimesNewRomanPS-ItalicMT"/>
                <a:ea typeface="SimSun" panose="02010600030101010101" pitchFamily="2" charset="-122"/>
                <a:cs typeface="Times New Roman" panose="02020603050405020304" pitchFamily="18" charset="0"/>
              </a:rPr>
              <a:t>Proceedings of the conference on The future of Software engineering - ICSE ’00</a:t>
            </a:r>
            <a:r>
              <a:rPr lang="en-GB" sz="850" kern="100" dirty="0">
                <a:latin typeface="Calibri" panose="020F0502020204030204" pitchFamily="34" charset="0"/>
                <a:ea typeface="SimSun" panose="02010600030101010101" pitchFamily="2" charset="-122"/>
                <a:cs typeface="Times New Roman" panose="02020603050405020304" pitchFamily="18" charset="0"/>
              </a:rPr>
              <a:t>.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://doi.org/10.1145/336512.336526. Google Books. (2024). </a:t>
            </a:r>
            <a:r>
              <a:rPr lang="en-GB" sz="850" i="1" kern="100" dirty="0">
                <a:latin typeface="TimesNewRomanPS-ItalicMT"/>
                <a:ea typeface="SimSun" panose="02010600030101010101" pitchFamily="2" charset="-122"/>
                <a:cs typeface="Times New Roman" panose="02020603050405020304" pitchFamily="18" charset="0"/>
              </a:rPr>
              <a:t>Reversing</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https://books.google.co.uk/books?hl=en&amp;lr=&amp;id=_78HnPPRU_oC&amp;oi=fnd&amp;pg=PR23&amp;dq=reverse+engi </a:t>
            </a:r>
            <a:r>
              <a:rPr lang="en-GB" sz="850" kern="100" dirty="0" err="1">
                <a:latin typeface="Calibri" panose="020F0502020204030204" pitchFamily="34" charset="0"/>
                <a:ea typeface="SimSun" panose="02010600030101010101" pitchFamily="2" charset="-122"/>
                <a:cs typeface="Times New Roman" panose="02020603050405020304" pitchFamily="18" charset="0"/>
              </a:rPr>
              <a:t>neering+software&amp;ots</a:t>
            </a:r>
            <a:r>
              <a:rPr lang="en-GB" sz="850" kern="100" dirty="0">
                <a:latin typeface="Calibri" panose="020F0502020204030204" pitchFamily="34" charset="0"/>
                <a:ea typeface="SimSun" panose="02010600030101010101" pitchFamily="2" charset="-122"/>
                <a:cs typeface="Times New Roman" panose="02020603050405020304" pitchFamily="18" charset="0"/>
              </a:rPr>
              <a:t>=EP1MLkmRVn&amp;sig=stA7p1aP8xPSkUcFJi6jOCmA_Is&amp;redir_esc=</a:t>
            </a:r>
            <a:r>
              <a:rPr lang="en-GB" sz="850" kern="100" dirty="0" err="1">
                <a:latin typeface="Calibri" panose="020F0502020204030204" pitchFamily="34" charset="0"/>
                <a:ea typeface="SimSun" panose="02010600030101010101" pitchFamily="2" charset="-122"/>
                <a:cs typeface="Times New Roman" panose="02020603050405020304" pitchFamily="18" charset="0"/>
              </a:rPr>
              <a:t>y#v</a:t>
            </a:r>
            <a:r>
              <a:rPr lang="en-GB" sz="850" kern="100" dirty="0">
                <a:latin typeface="Calibri" panose="020F0502020204030204" pitchFamily="34" charset="0"/>
                <a:ea typeface="SimSun" panose="02010600030101010101" pitchFamily="2" charset="-122"/>
                <a:cs typeface="Times New Roman" panose="02020603050405020304" pitchFamily="18" charset="0"/>
              </a:rPr>
              <a:t>=</a:t>
            </a:r>
            <a:r>
              <a:rPr lang="en-GB" sz="850" kern="100" dirty="0" err="1">
                <a:latin typeface="Calibri" panose="020F0502020204030204" pitchFamily="34" charset="0"/>
                <a:ea typeface="SimSun" panose="02010600030101010101" pitchFamily="2" charset="-122"/>
                <a:cs typeface="Times New Roman" panose="02020603050405020304" pitchFamily="18" charset="0"/>
              </a:rPr>
              <a:t>onepage</a:t>
            </a:r>
            <a:r>
              <a:rPr lang="en-GB" sz="850" kern="100" dirty="0">
                <a:latin typeface="Calibri" panose="020F0502020204030204" pitchFamily="34" charset="0"/>
                <a:ea typeface="SimSun" panose="02010600030101010101" pitchFamily="2" charset="-122"/>
                <a:cs typeface="Times New Roman" panose="02020603050405020304" pitchFamily="18" charset="0"/>
              </a:rPr>
              <a:t> &amp;q=reverse%20engineering%20software&amp;f=false [Accessed 25 Nov. 2024]. Davis, K.L. and Alken, P.H. (2002). Data reverse engineering: a historical survey.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://doi.org/10.1109/wcre.2000.891454. Bachell, A. and Barr, M. (2014). Video Game Preservation in the UK: A Survey of Records Management Practices. </a:t>
            </a:r>
            <a:r>
              <a:rPr lang="en-GB" sz="850" i="1" kern="100" dirty="0">
                <a:latin typeface="TimesNewRomanPS-ItalicMT"/>
                <a:ea typeface="SimSun" panose="02010600030101010101" pitchFamily="2" charset="-122"/>
                <a:cs typeface="Times New Roman" panose="02020603050405020304" pitchFamily="18" charset="0"/>
              </a:rPr>
              <a:t>International Journal of Digital Curation</a:t>
            </a:r>
            <a:r>
              <a:rPr lang="en-GB" sz="850" kern="100" dirty="0">
                <a:latin typeface="Calibri" panose="020F0502020204030204" pitchFamily="34" charset="0"/>
                <a:ea typeface="SimSun" panose="02010600030101010101" pitchFamily="2" charset="-122"/>
                <a:cs typeface="Times New Roman" panose="02020603050405020304" pitchFamily="18" charset="0"/>
              </a:rPr>
              <a:t>, 9(2), pp.139–170.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://doi.org/10.2218/ijdc.v9i2.294. Davide V (2024). </a:t>
            </a:r>
            <a:r>
              <a:rPr lang="en-GB" sz="850" i="1" kern="100" dirty="0">
                <a:latin typeface="TimesNewRomanPS-ItalicMT"/>
                <a:ea typeface="SimSun" panose="02010600030101010101" pitchFamily="2" charset="-122"/>
                <a:cs typeface="Times New Roman" panose="02020603050405020304" pitchFamily="18" charset="0"/>
              </a:rPr>
              <a:t>GTA-Modding.com - Download Area» GTA San Andreas» Tools» RW </a:t>
            </a:r>
            <a:r>
              <a:rPr lang="en-GB" sz="850" i="1" kern="100" dirty="0" err="1">
                <a:latin typeface="TimesNewRomanPS-ItalicMT"/>
                <a:ea typeface="SimSun" panose="02010600030101010101" pitchFamily="2" charset="-122"/>
                <a:cs typeface="Times New Roman" panose="02020603050405020304" pitchFamily="18" charset="0"/>
              </a:rPr>
              <a:t>Analyze</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Gta-modding.com. Available at: https://www.gta-modding.com/area/file-33-rw-analyze.html [Accessed 25 Nov. 2024]. Winget, M.A. and Murray, C. (2008). Collecting and preserving videogames and their related materials: A review of current practice, game-related archives and research projects. </a:t>
            </a:r>
            <a:r>
              <a:rPr lang="en-GB" sz="850" i="1" kern="100" dirty="0">
                <a:latin typeface="TimesNewRomanPS-ItalicMT"/>
                <a:ea typeface="SimSun" panose="02010600030101010101" pitchFamily="2" charset="-122"/>
                <a:cs typeface="Times New Roman" panose="02020603050405020304" pitchFamily="18" charset="0"/>
              </a:rPr>
              <a:t>Proceedings of the American Society for Information Science and Technology</a:t>
            </a:r>
            <a:r>
              <a:rPr lang="en-GB" sz="850" kern="100" dirty="0">
                <a:latin typeface="Calibri" panose="020F0502020204030204" pitchFamily="34" charset="0"/>
                <a:ea typeface="SimSun" panose="02010600030101010101" pitchFamily="2" charset="-122"/>
                <a:cs typeface="Times New Roman" panose="02020603050405020304" pitchFamily="18" charset="0"/>
              </a:rPr>
              <a:t>, 45(1), pp.1–9.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://doi.org/10.1002/meet.2008.1450450250. Todd, B. and Hopkins, J. (2019). </a:t>
            </a:r>
            <a:r>
              <a:rPr lang="en-GB" sz="850" i="1" kern="100" dirty="0">
                <a:latin typeface="TimesNewRomanPS-ItalicMT"/>
                <a:ea typeface="SimSun" panose="02010600030101010101" pitchFamily="2" charset="-122"/>
                <a:cs typeface="Times New Roman" panose="02020603050405020304" pitchFamily="18" charset="0"/>
              </a:rPr>
              <a:t>Running head: PRESERVING VIDEO GAME SIGNIFICANCE Preserving Video Game Significance: A Practical Guide for Video Game Preservation, Exhibition, and their Significant Properties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https://jscholarship.library.jhu.edu/server/api/core/bitstreams/49d19d02-a439-4a7d-8243-a685429cbcac/c </a:t>
            </a:r>
            <a:r>
              <a:rPr lang="en-GB" sz="850" kern="100" dirty="0" err="1">
                <a:latin typeface="Calibri" panose="020F0502020204030204" pitchFamily="34" charset="0"/>
                <a:ea typeface="SimSun" panose="02010600030101010101" pitchFamily="2" charset="-122"/>
                <a:cs typeface="Times New Roman" panose="02020603050405020304" pitchFamily="18" charset="0"/>
              </a:rPr>
              <a:t>ontent.Guay</a:t>
            </a:r>
            <a:r>
              <a:rPr lang="en-GB" sz="850" kern="100" dirty="0">
                <a:latin typeface="Calibri" panose="020F0502020204030204" pitchFamily="34" charset="0"/>
                <a:ea typeface="SimSun" panose="02010600030101010101" pitchFamily="2" charset="-122"/>
                <a:cs typeface="Times New Roman" panose="02020603050405020304" pitchFamily="18" charset="0"/>
              </a:rPr>
              <a:t>-Bélanger, D. (2021). Assembling Auras: Towards a Methodology for the Preservation and Study of Video Games as Cultural Heritage Artefacts. </a:t>
            </a:r>
            <a:r>
              <a:rPr lang="en-GB" sz="850" i="1" kern="100" dirty="0">
                <a:latin typeface="TimesNewRomanPS-ItalicMT"/>
                <a:ea typeface="SimSun" panose="02010600030101010101" pitchFamily="2" charset="-122"/>
                <a:cs typeface="Times New Roman" panose="02020603050405020304" pitchFamily="18" charset="0"/>
              </a:rPr>
              <a:t>Games and Culture</a:t>
            </a:r>
            <a:r>
              <a:rPr lang="en-GB" sz="850" kern="100" dirty="0">
                <a:latin typeface="Calibri" panose="020F0502020204030204" pitchFamily="34" charset="0"/>
                <a:ea typeface="SimSun" panose="02010600030101010101" pitchFamily="2" charset="-122"/>
                <a:cs typeface="Times New Roman" panose="02020603050405020304" pitchFamily="18" charset="0"/>
              </a:rPr>
              <a:t>, p.155541202110203.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://doi.org/10.1177/15554120211020381. Digra.org. (2024). </a:t>
            </a:r>
            <a:r>
              <a:rPr lang="en-GB" sz="850" i="1" kern="100" dirty="0">
                <a:latin typeface="TimesNewRomanPS-ItalicMT"/>
                <a:ea typeface="SimSun" panose="02010600030101010101" pitchFamily="2" charset="-122"/>
                <a:cs typeface="Times New Roman" panose="02020603050405020304" pitchFamily="18" charset="0"/>
              </a:rPr>
              <a:t>View of Before It’s Too Late: Preserving Games across the Industry / Academia divide</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https://dl.digra.org/index.php/dl/article/view/468/468 [Accessed 25 Nov. 2024]. Johansson, C.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Koenitz</a:t>
            </a:r>
            <a:r>
              <a:rPr lang="en-GB" sz="850" kern="100" dirty="0">
                <a:latin typeface="Calibri" panose="020F0502020204030204" pitchFamily="34" charset="0"/>
                <a:ea typeface="SimSun" panose="02010600030101010101" pitchFamily="2" charset="-122"/>
                <a:cs typeface="Times New Roman" panose="02020603050405020304" pitchFamily="18" charset="0"/>
              </a:rPr>
              <a:t>, H. (n.d.). </a:t>
            </a:r>
            <a:r>
              <a:rPr lang="en-GB" sz="850" i="1" kern="100" dirty="0">
                <a:latin typeface="TimesNewRomanPS-ItalicMT"/>
                <a:ea typeface="SimSun" panose="02010600030101010101" pitchFamily="2" charset="-122"/>
                <a:cs typeface="Times New Roman" panose="02020603050405020304" pitchFamily="18" charset="0"/>
              </a:rPr>
              <a:t>Video Game Preservation and Emulation from Three Perspectives: Developers, Archivists and Gamers Video Game Preservation and Emulation from Three Perspectives: Developers, Archivists and Gamers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http://sh.diva-portal.org/smash/get/diva2:1807915/FULLTEXT02.pdf. Haydock, C. (2018). </a:t>
            </a:r>
            <a:r>
              <a:rPr lang="en-GB" sz="850" i="1" kern="100" dirty="0">
                <a:latin typeface="TimesNewRomanPS-ItalicMT"/>
                <a:ea typeface="SimSun" panose="02010600030101010101" pitchFamily="2" charset="-122"/>
                <a:cs typeface="Times New Roman" panose="02020603050405020304" pitchFamily="18" charset="0"/>
              </a:rPr>
              <a:t>Challenges in Preserving Video Games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Carolina Digital Repository. Available at: https://cdr.lib.unc.edu/concern/masters_papers/fn107276t [Accessed 25 Nov. 2024]. Folk, M.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Barkstrom</a:t>
            </a:r>
            <a:r>
              <a:rPr lang="en-GB" sz="850" kern="100" dirty="0">
                <a:latin typeface="Calibri" panose="020F0502020204030204" pitchFamily="34" charset="0"/>
                <a:ea typeface="SimSun" panose="02010600030101010101" pitchFamily="2" charset="-122"/>
                <a:cs typeface="Times New Roman" panose="02020603050405020304" pitchFamily="18" charset="0"/>
              </a:rPr>
              <a:t>, B.R. (2003). </a:t>
            </a:r>
            <a:r>
              <a:rPr lang="en-GB" sz="850" i="1" kern="100" dirty="0">
                <a:latin typeface="TimesNewRomanPS-ItalicMT"/>
                <a:ea typeface="SimSun" panose="02010600030101010101" pitchFamily="2" charset="-122"/>
                <a:cs typeface="Times New Roman" panose="02020603050405020304" pitchFamily="18" charset="0"/>
              </a:rPr>
              <a:t>Attributes of file formats for long-term preservation of scientific and engineering data in digital libraries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https://www.researchgate.net/publication/228726593_Attributes_of_file_formats_for_long-term_preservation_of_scientific_and_engineering_data_in_digital_libraries. THE DEFINITIVE GUIDE TO EXPLORING FILE FORMATS </a:t>
            </a:r>
            <a:r>
              <a:rPr lang="en-GB" sz="850" kern="100" dirty="0" err="1">
                <a:latin typeface="Calibri" panose="020F0502020204030204" pitchFamily="34" charset="0"/>
                <a:ea typeface="SimSun" panose="02010600030101010101" pitchFamily="2" charset="-122"/>
                <a:cs typeface="Times New Roman" panose="02020603050405020304" pitchFamily="18" charset="0"/>
              </a:rPr>
              <a:t>Mr.Mouse</a:t>
            </a:r>
            <a:r>
              <a:rPr lang="en-GB" sz="850" kern="100" dirty="0">
                <a:latin typeface="Calibri" panose="020F0502020204030204" pitchFamily="34" charset="0"/>
                <a:ea typeface="SimSun" panose="02010600030101010101" pitchFamily="2" charset="-122"/>
                <a:cs typeface="Times New Roman" panose="02020603050405020304" pitchFamily="18" charset="0"/>
              </a:rPr>
              <a:t> and WATTO. (n.d.). Available at: https://www.gamedevs.org/uploads/the-definitive-guide-to-exploring-file-formats.pdf [Accessed 25 Nov. 2024]. File Formats for Big Data Storage Systems. (2019). </a:t>
            </a:r>
            <a:r>
              <a:rPr lang="en-GB" sz="850" i="1" kern="100" dirty="0">
                <a:latin typeface="TimesNewRomanPS-ItalicMT"/>
                <a:ea typeface="SimSun" panose="02010600030101010101" pitchFamily="2" charset="-122"/>
                <a:cs typeface="Times New Roman" panose="02020603050405020304" pitchFamily="18" charset="0"/>
              </a:rPr>
              <a:t>International Journal of Engineering and Advanced Technology</a:t>
            </a:r>
            <a:r>
              <a:rPr lang="en-GB" sz="850" kern="100" dirty="0">
                <a:latin typeface="Calibri" panose="020F0502020204030204" pitchFamily="34" charset="0"/>
                <a:ea typeface="SimSun" panose="02010600030101010101" pitchFamily="2" charset="-122"/>
                <a:cs typeface="Times New Roman" panose="02020603050405020304" pitchFamily="18" charset="0"/>
              </a:rPr>
              <a:t>, 9(1), pp.2906–2912.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://doi.org/10.35940/ijeat.a1196.109119. Zhenhua, W. (2018). Design and Research of an Image File Format with Rich Information. </a:t>
            </a:r>
            <a:r>
              <a:rPr lang="en-GB" sz="850" i="1" kern="100" dirty="0">
                <a:latin typeface="TimesNewRomanPS-ItalicMT"/>
                <a:ea typeface="SimSun" panose="02010600030101010101" pitchFamily="2" charset="-122"/>
                <a:cs typeface="Times New Roman" panose="02020603050405020304" pitchFamily="18" charset="0"/>
              </a:rPr>
              <a:t>Journal of Electrical and Electronic Engineering</a:t>
            </a:r>
            <a:r>
              <a:rPr lang="en-GB" sz="850" kern="100" dirty="0">
                <a:latin typeface="Calibri" panose="020F0502020204030204" pitchFamily="34" charset="0"/>
                <a:ea typeface="SimSun" panose="02010600030101010101" pitchFamily="2" charset="-122"/>
                <a:cs typeface="Times New Roman" panose="02020603050405020304" pitchFamily="18" charset="0"/>
              </a:rPr>
              <a:t>, 6(2), p.71.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://doi.org/10.11648/j.jeee.20180602.16. Ontology of Heterogeneous Image File Formats and their Disparate Applications. (2021). </a:t>
            </a:r>
            <a:r>
              <a:rPr lang="en-GB" sz="850" i="1" kern="100" dirty="0">
                <a:latin typeface="TimesNewRomanPS-ItalicMT"/>
                <a:ea typeface="SimSun" panose="02010600030101010101" pitchFamily="2" charset="-122"/>
                <a:cs typeface="Times New Roman" panose="02020603050405020304" pitchFamily="18" charset="0"/>
              </a:rPr>
              <a:t>International Journal of Advanced Trends in Computer Science and Engineering</a:t>
            </a:r>
            <a:r>
              <a:rPr lang="en-GB" sz="850" kern="100" dirty="0">
                <a:latin typeface="Calibri" panose="020F0502020204030204" pitchFamily="34" charset="0"/>
                <a:ea typeface="SimSun" panose="02010600030101010101" pitchFamily="2" charset="-122"/>
                <a:cs typeface="Times New Roman" panose="02020603050405020304" pitchFamily="18" charset="0"/>
              </a:rPr>
              <a:t>, 10(6), pp.3138–3143.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://doi.org/10.30534/</a:t>
            </a:r>
            <a:r>
              <a:rPr lang="en-GB" sz="850" kern="100" dirty="0" err="1">
                <a:latin typeface="Calibri" panose="020F0502020204030204" pitchFamily="34" charset="0"/>
                <a:ea typeface="SimSun" panose="02010600030101010101" pitchFamily="2" charset="-122"/>
                <a:cs typeface="Times New Roman" panose="02020603050405020304" pitchFamily="18" charset="0"/>
              </a:rPr>
              <a:t>ijatcse</a:t>
            </a:r>
            <a:r>
              <a:rPr lang="en-GB" sz="850" kern="100" dirty="0">
                <a:latin typeface="Calibri" panose="020F0502020204030204" pitchFamily="34" charset="0"/>
                <a:ea typeface="SimSun" panose="02010600030101010101" pitchFamily="2" charset="-122"/>
                <a:cs typeface="Times New Roman" panose="02020603050405020304" pitchFamily="18" charset="0"/>
              </a:rPr>
              <a:t>/2021/091062021. Dinneen, J.D. and Julien, C.-A. (2021). </a:t>
            </a:r>
            <a:r>
              <a:rPr lang="en-GB" sz="850" i="1" kern="100" dirty="0">
                <a:latin typeface="TimesNewRomanPS-ItalicMT"/>
                <a:ea typeface="SimSun" panose="02010600030101010101" pitchFamily="2" charset="-122"/>
                <a:cs typeface="Times New Roman" panose="02020603050405020304" pitchFamily="18" charset="0"/>
              </a:rPr>
              <a:t>The ubiquitous digital file: A review of file management research</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a:t>
            </a:r>
            <a:r>
              <a:rPr lang="en-GB" sz="850" kern="100" dirty="0">
                <a:latin typeface="Calibri" panose="020F0502020204030204" pitchFamily="34" charset="0"/>
                <a:ea typeface="SimSun" panose="02010600030101010101" pitchFamily="2" charset="-122"/>
                <a:cs typeface="Times New Roman" panose="02020603050405020304" pitchFamily="18" charset="0"/>
              </a:rPr>
              <a:t>: https://doi.org/10.48550/arXiv.2109.09668.Underwood, W. (2012). Grammar-Based Specification and Parsing of Binary File Formats. </a:t>
            </a:r>
            <a:r>
              <a:rPr lang="en-GB" sz="850" i="1" kern="100" dirty="0">
                <a:latin typeface="TimesNewRomanPS-ItalicMT"/>
                <a:ea typeface="SimSun" panose="02010600030101010101" pitchFamily="2" charset="-122"/>
                <a:cs typeface="Times New Roman" panose="02020603050405020304" pitchFamily="18" charset="0"/>
              </a:rPr>
              <a:t>International Journal of Digital Curation</a:t>
            </a:r>
            <a:r>
              <a:rPr lang="en-GB" sz="850" kern="100" dirty="0">
                <a:latin typeface="Calibri" panose="020F0502020204030204" pitchFamily="34" charset="0"/>
                <a:ea typeface="SimSun" panose="02010600030101010101" pitchFamily="2" charset="-122"/>
                <a:cs typeface="Times New Roman" panose="02020603050405020304" pitchFamily="18" charset="0"/>
              </a:rPr>
              <a:t>, 7(1), pp.95–106.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://doi.org/10.2218/ijdc.v7i1.217. Fred brooks, Data definition and file syntax for ISO/TS 14048 data exchange with data storage format based on ISO/TS 14048, RAUL CARLSON JOHAN TIVANDER, CHALMERS UNIVERSITY OF TECHNOLOGY, 2001, https://citeseerx.ist.psu.edu/document?repid=rep1&amp;type=pdf&amp;doi=676dc77da1217c8cdd1b61d76c83cad5 30bc3159 </a:t>
            </a:r>
            <a:endParaRPr lang="en-GB" sz="850" kern="100" dirty="0">
              <a:latin typeface="Calibri" panose="020F0502020204030204" pitchFamily="34" charset="0"/>
              <a:ea typeface="SimSun" panose="02010600030101010101" pitchFamily="2" charset="-122"/>
              <a:cs typeface="Times New Roman" panose="02020603050405020304" pitchFamily="18" charset="0"/>
            </a:endParaRPr>
          </a:p>
        </p:txBody>
      </p:sp>
      <p:sp>
        <p:nvSpPr>
          <p:cNvPr id="16" name="TextBox 15"/>
          <p:cNvSpPr txBox="1"/>
          <p:nvPr/>
        </p:nvSpPr>
        <p:spPr>
          <a:xfrm>
            <a:off x="10907052" y="3229889"/>
            <a:ext cx="9887452" cy="6186437"/>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Method And Implementation:</a:t>
            </a:r>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Each .Str file had its syntax profile built through static analysis,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5" dirty="0">
                <a:latin typeface="Calibri Light" panose="020F0302020204030204" pitchFamily="34" charset="0"/>
                <a:ea typeface="Anonymous Pro" panose="02060609030202000504" pitchFamily="49" charset="0"/>
                <a:cs typeface="Calibri Light" panose="020F0302020204030204" pitchFamily="34" charset="0"/>
              </a:rPr>
              <a:t> reading the file as raw binary in a hex editor to discern patters, a syntax profile was built, and code was written to read in the files. Each Section in the .Str files were decompressed and its contents exported.</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data was read into lists to be exported as subfiles, each individual sub file was determined, via their file extension, if they were a geometry file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5"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Each geometry file  was processed into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 by understanding their syntax, parsing their data into appropriate ADTs such as lists, and exporting them as “v”,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vt</a:t>
            </a:r>
            <a:r>
              <a:rPr lang="en-GB" sz="2265"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vn</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“f” rows.</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Each file is then determined to have subsequent encapsulating data, if they do not, then the process is complete. If they do the process repeats until the contents are successfully converted to contemporary formats.</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Below is an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 and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a:t>
            </a:r>
            <a:r>
              <a:rPr lang="en-GB" sz="2265" dirty="0">
                <a:latin typeface="Calibri Light" panose="020F0302020204030204" pitchFamily="34" charset="0"/>
                <a:ea typeface="Anonymous Pro" panose="02060609030202000504" pitchFamily="49" charset="0"/>
                <a:cs typeface="Calibri Light" panose="020F0302020204030204" pitchFamily="34" charset="0"/>
              </a:rPr>
              <a:t>.</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7" name="TextBox 16"/>
          <p:cNvSpPr txBox="1"/>
          <p:nvPr/>
        </p:nvSpPr>
        <p:spPr>
          <a:xfrm>
            <a:off x="757624" y="13691885"/>
            <a:ext cx="9887452" cy="3400546"/>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Discussion and Results:</a:t>
            </a:r>
            <a:endParaRPr lang="en-GB" sz="2830"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results were the successful conversion of the .Str/.</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5" dirty="0">
                <a:latin typeface="Calibri Light" panose="020F0302020204030204" pitchFamily="34" charset="0"/>
                <a:ea typeface="Anonymous Pro" panose="02060609030202000504" pitchFamily="49" charset="0"/>
                <a:cs typeface="Calibri Light" panose="020F0302020204030204" pitchFamily="34" charset="0"/>
              </a:rPr>
              <a:t>/.</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 and the creation of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 from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 These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Objs</a:t>
            </a:r>
            <a:r>
              <a:rPr lang="en-GB" sz="2265" dirty="0">
                <a:latin typeface="Calibri Light" panose="020F0302020204030204" pitchFamily="34" charset="0"/>
                <a:ea typeface="Anonymous Pro" panose="02060609030202000504" pitchFamily="49" charset="0"/>
                <a:cs typeface="Calibri Light" panose="020F0302020204030204" pitchFamily="34" charset="0"/>
              </a:rPr>
              <a:t> include models from the colossal doughnut, never quest and Kill lawyer's level.</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These results were validated through using 3d rendering software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5" dirty="0">
                <a:latin typeface="Calibri Light" panose="020F0302020204030204" pitchFamily="34" charset="0"/>
                <a:ea typeface="Anonymous Pro" panose="02060609030202000504" pitchFamily="49" charset="0"/>
                <a:cs typeface="Calibri Light" panose="020F0302020204030204" pitchFamily="34" charset="0"/>
              </a:rPr>
              <a:t> unreal engine and the inbuilt windows object viewer. There were no graphical artefacts such as error with lighting  or geometry. As well as each file being compared to their in-game counterpart.</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8" name="TextBox 17"/>
          <p:cNvSpPr txBox="1"/>
          <p:nvPr/>
        </p:nvSpPr>
        <p:spPr>
          <a:xfrm>
            <a:off x="10861049" y="24304616"/>
            <a:ext cx="9887452" cy="2358390"/>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Conclusions:</a:t>
            </a:r>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key take aways from this project are the successfully reverse engineered game asset files from the Simpsons game 2008.Such files are a proof of concept for the sucess of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 </a:t>
            </a:r>
            <a:r>
              <a:rPr lang="en-GB" sz="2265" dirty="0">
                <a:latin typeface="Calibri Light" panose="020F0302020204030204" pitchFamily="34" charset="0"/>
                <a:ea typeface="Anonymous Pro" panose="02060609030202000504" pitchFamily="49" charset="0"/>
                <a:cs typeface="Calibri Light" panose="020F0302020204030204" pitchFamily="34" charset="0"/>
              </a:rPr>
              <a:t>as a means of games prservation and reverse engineering.</a:t>
            </a:r>
            <a:br>
              <a:rPr lang="en-GB" sz="2265" dirty="0">
                <a:latin typeface="Calibri Light" panose="020F0302020204030204" pitchFamily="34" charset="0"/>
                <a:ea typeface="Anonymous Pro" panose="02060609030202000504" pitchFamily="49" charset="0"/>
                <a:cs typeface="Calibri Light" panose="020F0302020204030204" pitchFamily="34" charset="0"/>
              </a:rPr>
            </a:br>
            <a:br>
              <a:rPr lang="en-GB" sz="2265" dirty="0">
                <a:latin typeface="Calibri Light" panose="020F0302020204030204" pitchFamily="34" charset="0"/>
                <a:ea typeface="Anonymous Pro" panose="02060609030202000504" pitchFamily="49" charset="0"/>
                <a:cs typeface="Calibri Light" panose="020F0302020204030204" pitchFamily="34" charset="0"/>
              </a:rPr>
            </a:b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9" name="TextBox 18"/>
          <p:cNvSpPr txBox="1"/>
          <p:nvPr/>
        </p:nvSpPr>
        <p:spPr>
          <a:xfrm>
            <a:off x="889988" y="690429"/>
            <a:ext cx="14713687" cy="1659300"/>
          </a:xfrm>
          <a:prstGeom prst="rect">
            <a:avLst/>
          </a:prstGeom>
          <a:noFill/>
        </p:spPr>
        <p:txBody>
          <a:bodyPr wrap="square" rtlCol="0">
            <a:spAutoFit/>
          </a:bodyPr>
          <a:lstStyle/>
          <a:p>
            <a:r>
              <a:rPr lang="en-GB" sz="3395" b="1" cap="all" dirty="0">
                <a:latin typeface="Calibri Light" panose="020F0302020204030204" pitchFamily="34" charset="0"/>
                <a:ea typeface="SimSun" panose="02010600030101010101" pitchFamily="2" charset="-122"/>
                <a:cs typeface="Times New Roman" panose="02020603050405020304" pitchFamily="18" charset="0"/>
              </a:rPr>
              <a:t>File Reverse engineering for the purpose of Game Preservation and Restoration For creating An abstract tool for future Reverse engineering.</a:t>
            </a:r>
            <a:endParaRPr lang="en-GB" sz="3395" b="1" dirty="0"/>
          </a:p>
        </p:txBody>
      </p:sp>
      <p:sp>
        <p:nvSpPr>
          <p:cNvPr id="20" name="TextBox 19"/>
          <p:cNvSpPr txBox="1"/>
          <p:nvPr/>
        </p:nvSpPr>
        <p:spPr>
          <a:xfrm>
            <a:off x="15615862" y="1955597"/>
            <a:ext cx="5659790" cy="614655"/>
          </a:xfrm>
          <a:prstGeom prst="rect">
            <a:avLst/>
          </a:prstGeom>
          <a:noFill/>
        </p:spPr>
        <p:txBody>
          <a:bodyPr wrap="square" rtlCol="0">
            <a:spAutoFit/>
          </a:bodyPr>
          <a:lstStyle/>
          <a:p>
            <a:r>
              <a:rPr lang="en-GB" sz="3395" dirty="0"/>
              <a:t>By Khai Ailyan 22130235</a:t>
            </a:r>
            <a:endParaRPr lang="en-GB" sz="3395" dirty="0"/>
          </a:p>
        </p:txBody>
      </p:sp>
      <p:sp>
        <p:nvSpPr>
          <p:cNvPr id="3" name="Rectangle: Rounded Corners 2"/>
          <p:cNvSpPr/>
          <p:nvPr/>
        </p:nvSpPr>
        <p:spPr>
          <a:xfrm>
            <a:off x="889990" y="17844169"/>
            <a:ext cx="9293477" cy="2712366"/>
          </a:xfrm>
          <a:prstGeom prst="roundRect">
            <a:avLst/>
          </a:prstGeom>
          <a:solidFill>
            <a:schemeClr val="accent6">
              <a:lumMod val="40000"/>
              <a:lumOff val="60000"/>
            </a:schemeClr>
          </a:solidFill>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2" name="Picture 1" descr="A model of a city&#10;&#10;AI-generated content may be incorrect."/>
          <p:cNvPicPr>
            <a:picLocks noChangeAspect="1"/>
          </p:cNvPicPr>
          <p:nvPr/>
        </p:nvPicPr>
        <p:blipFill>
          <a:blip r:embed="rId2"/>
          <a:stretch>
            <a:fillRect/>
          </a:stretch>
        </p:blipFill>
        <p:spPr>
          <a:xfrm>
            <a:off x="1243997" y="18542840"/>
            <a:ext cx="2764238" cy="1482147"/>
          </a:xfrm>
          <a:prstGeom prst="rect">
            <a:avLst/>
          </a:prstGeom>
          <a:noFill/>
          <a:ln>
            <a:noFill/>
          </a:ln>
        </p:spPr>
      </p:pic>
      <p:pic>
        <p:nvPicPr>
          <p:cNvPr id="5" name="Picture 4" descr="A grey statue of a cartoon character pointing&#10;&#10;AI-generated content may be incorrect."/>
          <p:cNvPicPr>
            <a:picLocks noChangeAspect="1"/>
          </p:cNvPicPr>
          <p:nvPr/>
        </p:nvPicPr>
        <p:blipFill>
          <a:blip r:embed="rId3"/>
          <a:stretch>
            <a:fillRect/>
          </a:stretch>
        </p:blipFill>
        <p:spPr>
          <a:xfrm>
            <a:off x="7421801" y="18542840"/>
            <a:ext cx="2406944" cy="1482147"/>
          </a:xfrm>
          <a:prstGeom prst="rect">
            <a:avLst/>
          </a:prstGeom>
          <a:noFill/>
          <a:ln>
            <a:noFill/>
          </a:ln>
        </p:spPr>
      </p:pic>
      <p:pic>
        <p:nvPicPr>
          <p:cNvPr id="6" name="Picture 5" descr="A greyscale shot of a building&#10;&#10;AI-generated content may be incorrect."/>
          <p:cNvPicPr>
            <a:picLocks noChangeAspect="1"/>
          </p:cNvPicPr>
          <p:nvPr/>
        </p:nvPicPr>
        <p:blipFill>
          <a:blip r:embed="rId4"/>
          <a:stretch>
            <a:fillRect/>
          </a:stretch>
        </p:blipFill>
        <p:spPr>
          <a:xfrm>
            <a:off x="4234978" y="18542840"/>
            <a:ext cx="2764235" cy="1482147"/>
          </a:xfrm>
          <a:prstGeom prst="rect">
            <a:avLst/>
          </a:prstGeom>
          <a:noFill/>
          <a:ln>
            <a:noFill/>
          </a:ln>
        </p:spPr>
      </p:pic>
      <p:sp>
        <p:nvSpPr>
          <p:cNvPr id="21" name="Rectangle: Rounded Corners 20"/>
          <p:cNvSpPr/>
          <p:nvPr/>
        </p:nvSpPr>
        <p:spPr>
          <a:xfrm>
            <a:off x="10891541" y="15123331"/>
            <a:ext cx="9887452" cy="8583934"/>
          </a:xfrm>
          <a:prstGeom prst="roundRect">
            <a:avLst>
              <a:gd name="adj" fmla="val 4300"/>
            </a:avLst>
          </a:prstGeom>
          <a:solidFill>
            <a:srgbClr val="7030A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22" name="TextBox 21"/>
          <p:cNvSpPr txBox="1"/>
          <p:nvPr/>
        </p:nvSpPr>
        <p:spPr>
          <a:xfrm>
            <a:off x="11286590" y="15346262"/>
            <a:ext cx="9207045" cy="8537081"/>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Literature and Research: </a:t>
            </a:r>
            <a:endParaRPr lang="en-GB" sz="226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b="1" dirty="0">
                <a:latin typeface="Calibri Light" panose="020F0302020204030204" pitchFamily="34" charset="0"/>
                <a:ea typeface="Anonymous Pro" panose="02060609030202000504" pitchFamily="49" charset="0"/>
                <a:cs typeface="Calibri Light" panose="020F0302020204030204" pitchFamily="34" charset="0"/>
              </a:rPr>
              <a:t>Reverse engineering: </a:t>
            </a:r>
            <a:r>
              <a:rPr lang="en-GB" sz="2265" dirty="0">
                <a:latin typeface="Calibri Light" panose="020F0302020204030204" pitchFamily="34" charset="0"/>
                <a:ea typeface="Anonymous Pro" panose="02060609030202000504" pitchFamily="49" charset="0"/>
                <a:cs typeface="Calibri Light" panose="020F0302020204030204" pitchFamily="34" charset="0"/>
              </a:rPr>
              <a:t>Reverse engineering as a practice can be used to preserve games through means of understanding the games contents (</a:t>
            </a:r>
            <a:r>
              <a:rPr lang="en-GB" sz="2265" b="1" dirty="0">
                <a:latin typeface="Calibri Light" panose="020F0302020204030204" pitchFamily="34" charset="0"/>
                <a:ea typeface="Anonymous Pro" panose="02060609030202000504" pitchFamily="49" charset="0"/>
                <a:cs typeface="Calibri Light" panose="020F0302020204030204" pitchFamily="34" charset="0"/>
              </a:rPr>
              <a:t>Singh </a:t>
            </a:r>
            <a:r>
              <a:rPr lang="en-GB" sz="2265" dirty="0">
                <a:latin typeface="Calibri Light" panose="020F0302020204030204" pitchFamily="34" charset="0"/>
                <a:ea typeface="Anonymous Pro" panose="02060609030202000504" pitchFamily="49" charset="0"/>
                <a:cs typeface="Calibri Light" panose="020F0302020204030204" pitchFamily="34" charset="0"/>
              </a:rPr>
              <a:t>2013) and converting them to contemporary format.</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b="1" dirty="0">
                <a:latin typeface="Calibri Light" panose="020F0302020204030204" pitchFamily="34" charset="0"/>
                <a:ea typeface="Anonymous Pro" panose="02060609030202000504" pitchFamily="49" charset="0"/>
                <a:cs typeface="Calibri Light" panose="020F0302020204030204" pitchFamily="34" charset="0"/>
              </a:rPr>
              <a:t>File Syntax: </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 syntax is needed in preserving games, as to convert the files they first need to be understood. A profile is to be made to create code to read/write to files and preserve their contents.</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b="1" dirty="0">
                <a:latin typeface="Calibri Light" panose="020F0302020204030204" pitchFamily="34" charset="0"/>
                <a:ea typeface="Anonymous Pro" panose="02060609030202000504" pitchFamily="49" charset="0"/>
                <a:cs typeface="Calibri Light" panose="020F0302020204030204" pitchFamily="34" charset="0"/>
              </a:rPr>
              <a:t>ADT:  </a:t>
            </a:r>
            <a:r>
              <a:rPr lang="en-GB" sz="2265" dirty="0">
                <a:latin typeface="Calibri Light" panose="020F0302020204030204" pitchFamily="34" charset="0"/>
                <a:ea typeface="Anonymous Pro" panose="02060609030202000504" pitchFamily="49" charset="0"/>
                <a:cs typeface="Calibri Light" panose="020F0302020204030204" pitchFamily="34" charset="0"/>
              </a:rPr>
              <a:t>ADTs are ways of containing data in specific configurations with specific functionality, game asset files need their contents parsed to ADTs or ADT-LIKE structures to then be outputted to file.</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830"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b="1" dirty="0">
                <a:latin typeface="Calibri Light" panose="020F0302020204030204" pitchFamily="34" charset="0"/>
                <a:ea typeface="Anonymous Pro" panose="02060609030202000504" pitchFamily="49" charset="0"/>
                <a:cs typeface="Calibri Light" panose="020F0302020204030204" pitchFamily="34" charset="0"/>
              </a:rPr>
              <a:t>Compression: </a:t>
            </a:r>
            <a:r>
              <a:rPr lang="en-GB" sz="2265" dirty="0">
                <a:latin typeface="Calibri Light" panose="020F0302020204030204" pitchFamily="34" charset="0"/>
                <a:ea typeface="Anonymous Pro" panose="02060609030202000504" pitchFamily="49" charset="0"/>
                <a:cs typeface="Calibri Light" panose="020F0302020204030204" pitchFamily="34" charset="0"/>
              </a:rPr>
              <a:t>game asset files are usually compressed to take up less space on proprietary hardware, therefore, to preserve the contents of the game, each file must be uncompressed to express their true values as data to then be reverse engineered successfully so that preserving the game can be done.</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b="1" dirty="0">
                <a:latin typeface="Calibri Light" panose="020F0302020204030204" pitchFamily="34" charset="0"/>
                <a:ea typeface="Anonymous Pro" panose="02060609030202000504" pitchFamily="49" charset="0"/>
                <a:cs typeface="Calibri Light" panose="020F0302020204030204" pitchFamily="34" charset="0"/>
              </a:rPr>
              <a:t>Games Preservation:  </a:t>
            </a:r>
            <a:r>
              <a:rPr lang="en-GB" sz="2265" dirty="0">
                <a:latin typeface="Calibri Light" panose="020F0302020204030204" pitchFamily="34" charset="0"/>
                <a:ea typeface="Anonymous Pro" panose="02060609030202000504" pitchFamily="49" charset="0"/>
                <a:cs typeface="Calibri Light" panose="020F0302020204030204" pitchFamily="34" charset="0"/>
              </a:rPr>
              <a:t>games preservation can be done through preserving the games assets files, this is an effective method of preserving the game, as the games contents are secured for further use, either to play or be reconstructed by programmers and reverse engineers.</a:t>
            </a:r>
            <a:endParaRPr lang="en-GB" sz="2265"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28" name="Rectangle: Rounded Corners 27"/>
          <p:cNvSpPr/>
          <p:nvPr/>
        </p:nvSpPr>
        <p:spPr>
          <a:xfrm>
            <a:off x="589121" y="3051167"/>
            <a:ext cx="9887452" cy="3938861"/>
          </a:xfrm>
          <a:prstGeom prst="roundRect">
            <a:avLst>
              <a:gd name="adj" fmla="val 8703"/>
            </a:avLst>
          </a:prstGeom>
          <a:solidFill>
            <a:schemeClr val="accent2">
              <a:lumMod val="75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27" name="TextBox 26"/>
          <p:cNvSpPr txBox="1"/>
          <p:nvPr/>
        </p:nvSpPr>
        <p:spPr>
          <a:xfrm>
            <a:off x="581362" y="3358104"/>
            <a:ext cx="9293477" cy="2704074"/>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Project Aim:</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aim of the report was to reverse engineer game asset files and convert them into contemporary file formats. As well as create a Diagram to aid future reverse engineers preserve games. This will be called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a:t>
            </a:r>
            <a:br>
              <a:rPr lang="en-GB" sz="2265" dirty="0">
                <a:latin typeface="Calibri Light" panose="020F0302020204030204" pitchFamily="34" charset="0"/>
                <a:ea typeface="Anonymous Pro" panose="02060609030202000504" pitchFamily="49" charset="0"/>
                <a:cs typeface="Calibri Light" panose="020F0302020204030204" pitchFamily="34" charset="0"/>
              </a:rPr>
            </a:b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This was done to the Simpsons game 2008, the chosen files were .Str files  (Ps3 Stream files)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and.Rws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24" name="Rectangle: Rounded Corners 23"/>
          <p:cNvSpPr/>
          <p:nvPr/>
        </p:nvSpPr>
        <p:spPr>
          <a:xfrm>
            <a:off x="15959872" y="9784783"/>
            <a:ext cx="4819119" cy="5141856"/>
          </a:xfrm>
          <a:prstGeom prst="roundRect">
            <a:avLst>
              <a:gd name="adj" fmla="val 8563"/>
            </a:avLst>
          </a:prstGeom>
          <a:solidFill>
            <a:schemeClr val="accent5">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26" name="Picture 25" descr="A diagram of a flowchart&#10;&#10;AI-generated content may be incorrect."/>
          <p:cNvPicPr>
            <a:picLocks noChangeAspect="1"/>
          </p:cNvPicPr>
          <p:nvPr/>
        </p:nvPicPr>
        <p:blipFill>
          <a:blip r:embed="rId5"/>
          <a:stretch>
            <a:fillRect/>
          </a:stretch>
        </p:blipFill>
        <p:spPr>
          <a:xfrm>
            <a:off x="16193572" y="9962851"/>
            <a:ext cx="4300063" cy="4756349"/>
          </a:xfrm>
          <a:prstGeom prst="rect">
            <a:avLst/>
          </a:prstGeom>
          <a:noFill/>
          <a:ln>
            <a:noFill/>
          </a:ln>
        </p:spPr>
      </p:pic>
      <p:sp>
        <p:nvSpPr>
          <p:cNvPr id="29" name="Rectangle: Rounded Corners 28"/>
          <p:cNvSpPr/>
          <p:nvPr/>
        </p:nvSpPr>
        <p:spPr>
          <a:xfrm>
            <a:off x="10925513" y="9800314"/>
            <a:ext cx="4819119" cy="5141856"/>
          </a:xfrm>
          <a:prstGeom prst="roundRect">
            <a:avLst>
              <a:gd name="adj" fmla="val 8563"/>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30" name="Picture 29" descr="A black screen with white text&#10;&#10;AI-generated content may be incorrect."/>
          <p:cNvPicPr>
            <a:picLocks noChangeAspect="1"/>
          </p:cNvPicPr>
          <p:nvPr/>
        </p:nvPicPr>
        <p:blipFill>
          <a:blip r:embed="rId6"/>
          <a:stretch>
            <a:fillRect/>
          </a:stretch>
        </p:blipFill>
        <p:spPr>
          <a:xfrm>
            <a:off x="11286590" y="9962851"/>
            <a:ext cx="4176621" cy="4756350"/>
          </a:xfrm>
          <a:prstGeom prst="rect">
            <a:avLst/>
          </a:prstGeom>
        </p:spPr>
      </p:pic>
      <p:sp>
        <p:nvSpPr>
          <p:cNvPr id="31" name="Rectangle: Rounded Corners 30"/>
          <p:cNvSpPr/>
          <p:nvPr/>
        </p:nvSpPr>
        <p:spPr>
          <a:xfrm>
            <a:off x="604632" y="21249183"/>
            <a:ext cx="4819119" cy="5903708"/>
          </a:xfrm>
          <a:prstGeom prst="roundRect">
            <a:avLst>
              <a:gd name="adj" fmla="val 8563"/>
            </a:avLst>
          </a:prstGeom>
          <a:solidFill>
            <a:srgbClr val="00206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33" name="Picture 32"/>
          <p:cNvPicPr>
            <a:picLocks noChangeAspect="1"/>
          </p:cNvPicPr>
          <p:nvPr/>
        </p:nvPicPr>
        <p:blipFill>
          <a:blip r:embed="rId7"/>
          <a:stretch>
            <a:fillRect/>
          </a:stretch>
        </p:blipFill>
        <p:spPr>
          <a:xfrm>
            <a:off x="889988" y="21628031"/>
            <a:ext cx="4291613" cy="5297558"/>
          </a:xfrm>
          <a:prstGeom prst="rect">
            <a:avLst/>
          </a:prstGeom>
        </p:spPr>
      </p:pic>
      <p:sp>
        <p:nvSpPr>
          <p:cNvPr id="34" name="Rectangle: Rounded Corners 33"/>
          <p:cNvSpPr/>
          <p:nvPr/>
        </p:nvSpPr>
        <p:spPr>
          <a:xfrm>
            <a:off x="5701350" y="21215552"/>
            <a:ext cx="4819119" cy="5903708"/>
          </a:xfrm>
          <a:prstGeom prst="roundRect">
            <a:avLst>
              <a:gd name="adj" fmla="val 8563"/>
            </a:avLst>
          </a:prstGeom>
          <a:solidFill>
            <a:schemeClr val="accent2">
              <a:lumMod val="40000"/>
              <a:lumOff val="6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35" name="TextBox 34"/>
          <p:cNvSpPr txBox="1"/>
          <p:nvPr/>
        </p:nvSpPr>
        <p:spPr>
          <a:xfrm>
            <a:off x="5947722" y="21628032"/>
            <a:ext cx="4235745" cy="4962641"/>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Results Table:</a:t>
            </a:r>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0" dirty="0">
                <a:latin typeface="Calibri Light" panose="020F0302020204030204" pitchFamily="34" charset="0"/>
                <a:ea typeface="Anonymous Pro" panose="02060609030202000504" pitchFamily="49" charset="0"/>
                <a:cs typeface="Calibri Light" panose="020F0302020204030204" pitchFamily="34" charset="0"/>
              </a:rPr>
              <a:t>These results detail the speed of which the artefact process their respective files. These speeds are compared with the artefacts that also process these files types.</a:t>
            </a:r>
            <a:endParaRPr lang="en-GB" sz="2260"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2260" dirty="0">
              <a:latin typeface="Calibri Light" panose="020F0302020204030204" pitchFamily="34" charset="0"/>
              <a:ea typeface="Anonymous Pro" panose="02060609030202000504" pitchFamily="49" charset="0"/>
              <a:cs typeface="Calibri Light" panose="020F0302020204030204" pitchFamily="34" charset="0"/>
            </a:endParaRPr>
          </a:p>
          <a:p>
            <a:r>
              <a:rPr lang="en-GB" sz="2260" dirty="0">
                <a:latin typeface="Calibri Light" panose="020F0302020204030204" pitchFamily="34" charset="0"/>
                <a:ea typeface="Anonymous Pro" panose="02060609030202000504" pitchFamily="49" charset="0"/>
                <a:cs typeface="Calibri Light" panose="020F0302020204030204" pitchFamily="34" charset="0"/>
              </a:rPr>
              <a:t>The reports software artefacts were slower, but this was due to the report's artefacts doing more computations such as vertex normal calculations.</a:t>
            </a:r>
            <a:endParaRPr lang="en-GB" sz="2260" dirty="0">
              <a:latin typeface="Calibri Light" panose="020F0302020204030204" pitchFamily="34" charset="0"/>
              <a:ea typeface="Anonymous Pro" panose="02060609030202000504" pitchFamily="49" charset="0"/>
              <a:cs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11964</Words>
  <Application>WPS Slides</Application>
  <PresentationFormat>Custom</PresentationFormat>
  <Paragraphs>52</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Calibri Light</vt:lpstr>
      <vt:lpstr>Anonymous Pro</vt:lpstr>
      <vt:lpstr>Calibri</vt:lpstr>
      <vt:lpstr>Times New Roman</vt:lpstr>
      <vt:lpstr>TimesNewRomanPS-ItalicMT</vt:lpstr>
      <vt:lpstr>Cousine</vt:lpstr>
      <vt:lpstr>Microsoft YaHei</vt:lpstr>
      <vt:lpstr>Arial Unicode MS</vt:lpstr>
      <vt:lpstr>Office 2013 - 2022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Khai Ailyan</dc:creator>
  <cp:lastModifiedBy>2wenty2</cp:lastModifiedBy>
  <cp:revision>83</cp:revision>
  <dcterms:created xsi:type="dcterms:W3CDTF">2025-04-29T16:29:00Z</dcterms:created>
  <dcterms:modified xsi:type="dcterms:W3CDTF">2025-05-06T00:12:17Z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5E2F5769C70146859D0586847125B93E_12</vt:lpwstr>
  </property>
  <property fmtid="{D5CDD505-2E9C-101B-9397-08002B2CF9AE}" pid="3" name="KSOProductBuildVer">
    <vt:lpwstr>2057-12.2.0.20795</vt:lpwstr>
  </property>
</Properties>
</file>