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21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EBA53-EBA9-40A5-BD15-213969A436B3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C4DAE-3FE8-FEAB-9677-88CC26084F36}"/>
              </a:ext>
            </a:extLst>
          </p:cNvPr>
          <p:cNvSpPr/>
          <p:nvPr/>
        </p:nvSpPr>
        <p:spPr>
          <a:xfrm>
            <a:off x="83127" y="72736"/>
            <a:ext cx="7387937" cy="10525991"/>
          </a:xfrm>
          <a:prstGeom prst="rect">
            <a:avLst/>
          </a:prstGeom>
          <a:solidFill>
            <a:srgbClr val="B1F0FD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6A87B-509F-F097-FC23-809808BA6469}"/>
              </a:ext>
            </a:extLst>
          </p:cNvPr>
          <p:cNvSpPr/>
          <p:nvPr/>
        </p:nvSpPr>
        <p:spPr>
          <a:xfrm>
            <a:off x="211012" y="1070695"/>
            <a:ext cx="3522517" cy="4170871"/>
          </a:xfrm>
          <a:prstGeom prst="roundRect">
            <a:avLst>
              <a:gd name="adj" fmla="val 87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8ECBCF-7318-99DD-4267-C13292E03984}"/>
              </a:ext>
            </a:extLst>
          </p:cNvPr>
          <p:cNvSpPr/>
          <p:nvPr/>
        </p:nvSpPr>
        <p:spPr>
          <a:xfrm>
            <a:off x="3826146" y="1070695"/>
            <a:ext cx="3522517" cy="4170871"/>
          </a:xfrm>
          <a:prstGeom prst="roundRect">
            <a:avLst>
              <a:gd name="adj" fmla="val 8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168F7-2F01-4116-6D96-4F77765B9922}"/>
              </a:ext>
            </a:extLst>
          </p:cNvPr>
          <p:cNvSpPr/>
          <p:nvPr/>
        </p:nvSpPr>
        <p:spPr>
          <a:xfrm>
            <a:off x="211012" y="5345906"/>
            <a:ext cx="3522517" cy="4275212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537C17-98DD-3F8F-A6EE-C5F1BBBBEF2D}"/>
              </a:ext>
            </a:extLst>
          </p:cNvPr>
          <p:cNvSpPr/>
          <p:nvPr/>
        </p:nvSpPr>
        <p:spPr>
          <a:xfrm>
            <a:off x="3826146" y="5345906"/>
            <a:ext cx="3522517" cy="4275212"/>
          </a:xfrm>
          <a:prstGeom prst="roundRect">
            <a:avLst>
              <a:gd name="adj" fmla="val 7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A3976-534F-CA66-8830-862DB22F5722}"/>
              </a:ext>
            </a:extLst>
          </p:cNvPr>
          <p:cNvSpPr/>
          <p:nvPr/>
        </p:nvSpPr>
        <p:spPr>
          <a:xfrm>
            <a:off x="211012" y="9725458"/>
            <a:ext cx="7137651" cy="768929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6F1513-2FB0-3359-2A6E-0DFF9D7F080F}"/>
              </a:ext>
            </a:extLst>
          </p:cNvPr>
          <p:cNvSpPr/>
          <p:nvPr/>
        </p:nvSpPr>
        <p:spPr>
          <a:xfrm>
            <a:off x="208269" y="164738"/>
            <a:ext cx="7137651" cy="801617"/>
          </a:xfrm>
          <a:prstGeom prst="roundRect">
            <a:avLst>
              <a:gd name="adj" fmla="val 259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2B7B7C5-F66D-9993-EBA4-15BB2663F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4" y="232737"/>
            <a:ext cx="1543337" cy="41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BD11-D1A4-F166-6B75-1AC71C440477}"/>
              </a:ext>
            </a:extLst>
          </p:cNvPr>
          <p:cNvSpPr txBox="1"/>
          <p:nvPr/>
        </p:nvSpPr>
        <p:spPr>
          <a:xfrm>
            <a:off x="238054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Introduction: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27A68-1B0A-2E04-F465-85FEE6B38E08}"/>
              </a:ext>
            </a:extLst>
          </p:cNvPr>
          <p:cNvSpPr txBox="1"/>
          <p:nvPr/>
        </p:nvSpPr>
        <p:spPr>
          <a:xfrm>
            <a:off x="208269" y="9725458"/>
            <a:ext cx="7137651" cy="173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400" dirty="0">
                <a:solidFill>
                  <a:schemeClr val="bg1"/>
                </a:solidFill>
              </a:rPr>
              <a:t>References - 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Tito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waluyo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purboyo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2017, a review of data compression techniques, international journal of applied engineering research, 8596 - 8963, (PDF) A review of data compression techniques. SIDDEQ,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mohammed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 and Rodrigues,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marcos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2016, Novel 3D compression methods for geometry connectivity and texture, Sheffield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hallam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research archive, 1 - 16, Microsoft Word - Research_No_7_MR_final.docx Mustafa ORAL, Ammar abbas Elmas, 2017, A brief history of 3d mesh compression,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Cukorva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university, 1-6, , https://www.researchgate.net/publication/327905583_A_Brief_History_of_3D_Mesh_Compression Amandeep Singh Sidhu, 2014, Research paper on text data compression algorithm using hybrid approach, International Journal of Computer Science and Mobile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Computing,volume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 issue 12, 1 - 10, https://ijcsmc.com/docs/papers/December2014/V3I12201404.pdf.Sjöstrand, M. (2005).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 study in compression algorithms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https://www.diva-portal.org/smash/get/diva2:830266/FULLTEXT01.pdf. Peng, J., Kim, C.-S. and Jay Kuo, C.-C. . (2005). Technologies for 3D mesh compression: A survey.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Visual Communication and Image Representation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16(6), pp.688–733.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://doi.org/10.1016/j.jvcir.2005.03.001. Girard, J.-F. and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Koschke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R. (2000). A comparison of abstract data types and objects recovery techniques.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Science of Computer Programming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36(2-3), pp.149–181.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://doi.org/10.1016/s0167-6423(99)00035-0. Guttag, J.V., Horowitz, E. and Musser, D.R. (1978). Abstract data types and software validation.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21(12), pp.1048–1064.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://doi.org/10.1145/359657.359666. Guttag, J. (1977). Abstract data types and the development of data structures.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20(6), pp.396–404.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://doi.org/10.1145/359605.359618.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Liskov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 and Zilles, S. (1974). Programming with abstract data types.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ACM SIGPLAN Notices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9(4), pp.50–59.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://doi.org/10.1145/942572.807045. Musser, D.R. (1980). On proving inductive properties of abstract data types.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://doi.org/10.1145/567446.567461. Bertoni, A., Mauri, G. and P.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Miglioli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(2006). Towards a theory of abstract data types: A discussion on problems and tools.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Lecture Notes in Computer Science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[online] pp.44–58.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://doi.org/10.1007/3-540-09981-6_4. A, A. (2021).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Reverse Engineering Research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://doi.org/10.13140/RG.2.2.28030.51520. Mantovani, A.,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Aonzo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Fratantonio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Y., Talos, C. and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Balzarotti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D. (n.d.).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RE-Mind: a First Look Inside the Mind of a Reverse Engineer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https://www.usenix.org/system/files/sec22summer_mantovani.pdf. Jain, A., Swapnil Soner and Anand Gadwal (2011). Reverse engineering: Journey from code to design.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://doi.org/10.1109/icectech.2011.5941966.Singh, R. (2013). A Review of Reverse Engineering Theories and Tools. [online] 2, pp.35–38. Available at: https://www.ijesi.org/papers/Vol(2)1/G213538.pdf.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Cipresso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T. and Stamp, M. (2010). Software Reverse Engineering.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Handbook of Information and Communication Security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pp.659–696.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://doi.org/10.1007/978-3-642-04117-4_31. Müller, H.A., Jahnke, J.H., Smith, D.B., Storey, M.-A., Tilley, S.R. and Wong, K. (2000). Reverse engineering.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conference on The future of Software engineering - ICSE ’00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://doi.org/10.1145/336512.336526. Google Books. (2024).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Reversing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https://books.google.co.uk/books?hl=en&amp;lr=&amp;id=_78HnPPRU_oC&amp;oi=fnd&amp;pg=PR23&amp;dq=reverse+engi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neering+software&amp;ots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=EP1MLkmRVn&amp;sig=stA7p1aP8xPSkUcFJi6jOCmA_Is&amp;redir_esc=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y#v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onepage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&amp;q=reverse%20engineering%20software&amp;f=false [Accessed 25 Nov. 2024]. Davis, K.L. and Alken, P.H. (2002). Data reverse engineering: a historical survey.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://doi.org/10.1109/wcre.2000.891454. Bachell, A. and Barr, M. (2014). Video Game Preservation in the UK: A Survey of Records Management Practices.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9(2), pp.139–170.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://doi.org/10.2218/ijdc.v9i2.294. Davide V (2024).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GTA-Modding.com - Download Area» GTA San Andreas» Tools» RW </a:t>
            </a:r>
            <a:r>
              <a:rPr lang="en-GB" sz="400" i="1" kern="100" dirty="0" err="1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Gta-modding.com. Available at: https://www.gta-modding.com/area/file-33-rw-analyze.html [Accessed 25 Nov. 2024]. Winget, M.A. and Murray, C. (2008). Collecting and preserving videogames and their related materials: A review of current practice, game-related archives and research projects.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American Society for Information Science and Technology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45(1), pp.1–9.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://doi.org/10.1002/meet.2008.1450450250. Todd, B. and Hopkins, J. (2019).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Running head: PRESERVING VIDEO GAME SIGNIFICANCE Preserving Video Game Significance: A Practical Guide for Video Game Preservation, Exhibition, and their Significant Properties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https://jscholarship.library.jhu.edu/server/api/core/bitstreams/49d19d02-a439-4a7d-8243-a685429cbcac/c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ontent.Guay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-Bélanger, D. (2021). Assembling Auras: Towards a Methodology for the Preservation and Study of Video Games as Cultural Heritage Artefacts.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Games and Culture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p.155541202110203.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://doi.org/10.1177/15554120211020381. Digra.org. (2024).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View of Before It’s Too Late: Preserving Games across the Industry / Academia divide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https://dl.digra.org/index.php/dl/article/view/468/468 [Accessed 25 Nov. 2024]. Johansson, C. and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Koenitz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(n.d.).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Video Game Preservation and Emulation from Three Perspectives: Developers, Archivists and Gamers Video Game Preservation and Emulation from Three Perspectives: Developers, Archivists and Gamers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http://sh.diva-portal.org/smash/get/diva2:1807915/FULLTEXT02.pdf. Haydock, C. (2018).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Challenges in Preserving Video Games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Carolina Digital Repository. Available at: https://cdr.lib.unc.edu/concern/masters_papers/fn107276t [Accessed 25 Nov. 2024]. Folk, M. and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Barkstrom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B.R. (2003).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Attributes of file formats for long-term preservation of scientific and engineering data in digital libraries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https://www.researchgate.net/publication/228726593_Attributes_of_file_formats_for_long-term_preservation_of_scientific_and_engineering_data_in_digital_libraries. THE DEFINITIVE GUIDE TO EXPLORING FILE FORMATS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Mr.Mouse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WATTO. (n.d.). Available at: https://www.gamedevs.org/uploads/the-definitive-guide-to-exploring-file-formats.pdf [Accessed 25 Nov. 2024]. File Formats for Big Data Storage Systems. (2019).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Engineering and Advanced Technology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9(1), pp.2906–2912.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://doi.org/10.35940/ijeat.a1196.109119. Zhenhua, W. (2018). Design and Research of an Image File Format with Rich Information.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Electrical and Electronic Engineering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6(2), p.71.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://doi.org/10.11648/j.jeee.20180602.16. Ontology of Heterogeneous Image File Formats and their Disparate Applications. (2021).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Advanced Trends in Computer Science and Engineering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10(6), pp.3138–3143.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://doi.org/10.30534/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ijatcse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/2021/091062021. Dinneen, J.D. and Julien, C.-A. (2021).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The ubiquitous digital file: A review of file management research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https://doi.org/10.48550/arXiv.2109.09668.Underwood, W. (2012). Grammar-Based Specification and Parsing of Binary File Formats. </a:t>
            </a:r>
            <a:r>
              <a:rPr lang="en-GB" sz="4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7(1), pp.95–106. </a:t>
            </a:r>
            <a:r>
              <a:rPr lang="en-GB" sz="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://doi.org/10.2218/ijdc.v7i1.217. Fred brooks, Data definition and file syntax for ISO/TS 14048 data exchange with data storage format based on ISO/TS 14048, RAUL CARLSON JOHAN TIVANDER, CHALMERS UNIVERSITY OF TECHNOLOGY, 2001, https://citeseerx.ist.psu.edu/document?repid=rep1&amp;type=pdf&amp;doi=676dc77da1217c8cdd1b61d76c83cad5 30bc3159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40124-6825-3CD6-DB07-CA0FDAFAD129}"/>
              </a:ext>
            </a:extLst>
          </p:cNvPr>
          <p:cNvSpPr txBox="1"/>
          <p:nvPr/>
        </p:nvSpPr>
        <p:spPr>
          <a:xfrm>
            <a:off x="3855931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Method And Implementation: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1028-1C02-AD06-B87B-853F5CD0A0E1}"/>
              </a:ext>
            </a:extLst>
          </p:cNvPr>
          <p:cNvSpPr txBox="1"/>
          <p:nvPr/>
        </p:nvSpPr>
        <p:spPr>
          <a:xfrm>
            <a:off x="205526" y="552089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Discussion: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9A0B7-A4D3-46EC-BD6D-3512AA343EB4}"/>
              </a:ext>
            </a:extLst>
          </p:cNvPr>
          <p:cNvSpPr txBox="1"/>
          <p:nvPr/>
        </p:nvSpPr>
        <p:spPr>
          <a:xfrm>
            <a:off x="3858675" y="552089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Conclusions: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7E579-7D15-D642-55D0-D20D72FA1DF7}"/>
              </a:ext>
            </a:extLst>
          </p:cNvPr>
          <p:cNvSpPr txBox="1"/>
          <p:nvPr/>
        </p:nvSpPr>
        <p:spPr>
          <a:xfrm>
            <a:off x="314634" y="238448"/>
            <a:ext cx="5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cap="all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File Reverse engineering for the purpose of Game Preservation and Restoration to creating abstract tool for future Reverse engineering.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B6B6A-9512-9E5D-D386-8B5E2EE877C0}"/>
              </a:ext>
            </a:extLst>
          </p:cNvPr>
          <p:cNvSpPr txBox="1"/>
          <p:nvPr/>
        </p:nvSpPr>
        <p:spPr>
          <a:xfrm>
            <a:off x="5766816" y="694402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By Khai Ailyan</a:t>
            </a:r>
          </a:p>
        </p:txBody>
      </p:sp>
    </p:spTree>
    <p:extLst>
      <p:ext uri="{BB962C8B-B14F-4D97-AF65-F5344CB8AC3E}">
        <p14:creationId xmlns:p14="http://schemas.microsoft.com/office/powerpoint/2010/main" val="28340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</TotalTime>
  <Words>1813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TimesNewRomanPS-ItalicMT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Khai Ailyan</dc:creator>
  <cp:lastModifiedBy>Khai Ailyan</cp:lastModifiedBy>
  <cp:revision>21</cp:revision>
  <dcterms:created xsi:type="dcterms:W3CDTF">2025-04-29T16:29:22Z</dcterms:created>
  <dcterms:modified xsi:type="dcterms:W3CDTF">2025-04-30T01:05:11Z</dcterms:modified>
</cp:coreProperties>
</file>