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8" r:id="rId11"/>
    <p:sldId id="269" r:id="rId12"/>
    <p:sldId id="272" r:id="rId13"/>
    <p:sldId id="267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2638" autoAdjust="0"/>
  </p:normalViewPr>
  <p:slideViewPr>
    <p:cSldViewPr snapToGrid="0">
      <p:cViewPr varScale="1">
        <p:scale>
          <a:sx n="59" d="100"/>
          <a:sy n="59" d="100"/>
        </p:scale>
        <p:origin x="2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reditscope-backend-630ad7bce582.herokuapp.com/" TargetMode="External"/><Relationship Id="rId1" Type="http://schemas.openxmlformats.org/officeDocument/2006/relationships/hyperlink" Target="https://creditscope-frontend-5edd9b96b924.herokuapp.com/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ditscope-frontend-5edd9b96b924.herokuapp.com/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creditscope-backend-630ad7bce582.herokuapp.com/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227F4-7898-4D01-AD36-BF552436AB8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CFF129-6117-4973-881F-D444D6CE6BED}">
      <dgm:prSet/>
      <dgm:spPr/>
      <dgm:t>
        <a:bodyPr/>
        <a:lstStyle/>
        <a:p>
          <a:r>
            <a:rPr lang="fr-FR"/>
            <a:t>Fusion des dataframes</a:t>
          </a:r>
          <a:endParaRPr lang="en-US"/>
        </a:p>
      </dgm:t>
    </dgm:pt>
    <dgm:pt modelId="{05F1F035-178E-4777-87AC-27D86DE72E00}" type="parTrans" cxnId="{2782A31C-ABBE-4931-AD05-9A744B4334C6}">
      <dgm:prSet/>
      <dgm:spPr/>
      <dgm:t>
        <a:bodyPr/>
        <a:lstStyle/>
        <a:p>
          <a:endParaRPr lang="en-US"/>
        </a:p>
      </dgm:t>
    </dgm:pt>
    <dgm:pt modelId="{F05B8AF3-6D6B-4629-8FD4-4B5AA2F1AE78}" type="sibTrans" cxnId="{2782A31C-ABBE-4931-AD05-9A744B4334C6}">
      <dgm:prSet/>
      <dgm:spPr/>
      <dgm:t>
        <a:bodyPr/>
        <a:lstStyle/>
        <a:p>
          <a:endParaRPr lang="en-US"/>
        </a:p>
      </dgm:t>
    </dgm:pt>
    <dgm:pt modelId="{35156B8C-8ADB-4D5F-AA37-FE7E40280485}">
      <dgm:prSet/>
      <dgm:spPr/>
      <dgm:t>
        <a:bodyPr/>
        <a:lstStyle/>
        <a:p>
          <a:r>
            <a:rPr lang="fr-FR"/>
            <a:t>Encoding des valeurs catégorielles </a:t>
          </a:r>
          <a:endParaRPr lang="en-US"/>
        </a:p>
      </dgm:t>
    </dgm:pt>
    <dgm:pt modelId="{C18A6DD0-F367-43F0-AB8B-5AA848B68DD4}" type="parTrans" cxnId="{B1FE77C8-4627-4053-8807-1393F6517620}">
      <dgm:prSet/>
      <dgm:spPr/>
      <dgm:t>
        <a:bodyPr/>
        <a:lstStyle/>
        <a:p>
          <a:endParaRPr lang="en-US"/>
        </a:p>
      </dgm:t>
    </dgm:pt>
    <dgm:pt modelId="{B52D59C0-E853-4F14-895E-616795788048}" type="sibTrans" cxnId="{B1FE77C8-4627-4053-8807-1393F6517620}">
      <dgm:prSet/>
      <dgm:spPr/>
      <dgm:t>
        <a:bodyPr/>
        <a:lstStyle/>
        <a:p>
          <a:endParaRPr lang="en-US"/>
        </a:p>
      </dgm:t>
    </dgm:pt>
    <dgm:pt modelId="{A975F16C-8AAC-46BB-94B7-18831F14ED6B}">
      <dgm:prSet/>
      <dgm:spPr/>
      <dgm:t>
        <a:bodyPr/>
        <a:lstStyle/>
        <a:p>
          <a:r>
            <a:rPr lang="fr-FR"/>
            <a:t>Imputations des valeurs manquantes</a:t>
          </a:r>
          <a:endParaRPr lang="en-US"/>
        </a:p>
      </dgm:t>
    </dgm:pt>
    <dgm:pt modelId="{6D85BBCB-481B-423B-A6E8-8B8726804281}" type="parTrans" cxnId="{A1DE516E-7084-4209-9B64-606E5F3A3EBD}">
      <dgm:prSet/>
      <dgm:spPr/>
      <dgm:t>
        <a:bodyPr/>
        <a:lstStyle/>
        <a:p>
          <a:endParaRPr lang="en-US"/>
        </a:p>
      </dgm:t>
    </dgm:pt>
    <dgm:pt modelId="{FDA791E1-EB23-4F9D-8364-93DF016BCCDA}" type="sibTrans" cxnId="{A1DE516E-7084-4209-9B64-606E5F3A3EBD}">
      <dgm:prSet/>
      <dgm:spPr/>
      <dgm:t>
        <a:bodyPr/>
        <a:lstStyle/>
        <a:p>
          <a:endParaRPr lang="en-US"/>
        </a:p>
      </dgm:t>
    </dgm:pt>
    <dgm:pt modelId="{9587EC54-BE6B-4D28-851B-C3A8B33BADCE}">
      <dgm:prSet/>
      <dgm:spPr/>
      <dgm:t>
        <a:bodyPr/>
        <a:lstStyle/>
        <a:p>
          <a:r>
            <a:rPr lang="fr-FR"/>
            <a:t>Standardisation</a:t>
          </a:r>
          <a:endParaRPr lang="en-US"/>
        </a:p>
      </dgm:t>
    </dgm:pt>
    <dgm:pt modelId="{41EDEE05-C321-4B34-A4F9-B8BC97EA4691}" type="parTrans" cxnId="{F245BD29-3AC0-472C-96AE-F0A008B41BA5}">
      <dgm:prSet/>
      <dgm:spPr/>
      <dgm:t>
        <a:bodyPr/>
        <a:lstStyle/>
        <a:p>
          <a:endParaRPr lang="en-US"/>
        </a:p>
      </dgm:t>
    </dgm:pt>
    <dgm:pt modelId="{950E51AA-55B3-498D-8493-C4DAAD04F221}" type="sibTrans" cxnId="{F245BD29-3AC0-472C-96AE-F0A008B41BA5}">
      <dgm:prSet/>
      <dgm:spPr/>
      <dgm:t>
        <a:bodyPr/>
        <a:lstStyle/>
        <a:p>
          <a:endParaRPr lang="en-US"/>
        </a:p>
      </dgm:t>
    </dgm:pt>
    <dgm:pt modelId="{E7C0F882-BF11-414A-9F69-A23D7B416B9F}" type="pres">
      <dgm:prSet presAssocID="{F44227F4-7898-4D01-AD36-BF552436AB82}" presName="linear" presStyleCnt="0">
        <dgm:presLayoutVars>
          <dgm:dir/>
          <dgm:animLvl val="lvl"/>
          <dgm:resizeHandles val="exact"/>
        </dgm:presLayoutVars>
      </dgm:prSet>
      <dgm:spPr/>
    </dgm:pt>
    <dgm:pt modelId="{B5869ED0-8E34-44C9-AB0D-B3EE3203E4F5}" type="pres">
      <dgm:prSet presAssocID="{BECFF129-6117-4973-881F-D444D6CE6BED}" presName="parentLin" presStyleCnt="0"/>
      <dgm:spPr/>
    </dgm:pt>
    <dgm:pt modelId="{AC0C3366-F55C-4721-A5D3-13D473485923}" type="pres">
      <dgm:prSet presAssocID="{BECFF129-6117-4973-881F-D444D6CE6BED}" presName="parentLeftMargin" presStyleLbl="node1" presStyleIdx="0" presStyleCnt="4"/>
      <dgm:spPr/>
    </dgm:pt>
    <dgm:pt modelId="{67768F68-D1F0-4E2E-B7D3-32194E24FDC8}" type="pres">
      <dgm:prSet presAssocID="{BECFF129-6117-4973-881F-D444D6CE6B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E9C5D2-E022-4AE1-8399-390161BEF662}" type="pres">
      <dgm:prSet presAssocID="{BECFF129-6117-4973-881F-D444D6CE6BED}" presName="negativeSpace" presStyleCnt="0"/>
      <dgm:spPr/>
    </dgm:pt>
    <dgm:pt modelId="{E1B11CE0-2C7B-483D-B1B4-1FBA9E5447DC}" type="pres">
      <dgm:prSet presAssocID="{BECFF129-6117-4973-881F-D444D6CE6BED}" presName="childText" presStyleLbl="conFgAcc1" presStyleIdx="0" presStyleCnt="4">
        <dgm:presLayoutVars>
          <dgm:bulletEnabled val="1"/>
        </dgm:presLayoutVars>
      </dgm:prSet>
      <dgm:spPr/>
    </dgm:pt>
    <dgm:pt modelId="{9F71EC7F-3BBB-4179-AFC8-9BB991154178}" type="pres">
      <dgm:prSet presAssocID="{F05B8AF3-6D6B-4629-8FD4-4B5AA2F1AE78}" presName="spaceBetweenRectangles" presStyleCnt="0"/>
      <dgm:spPr/>
    </dgm:pt>
    <dgm:pt modelId="{3EFAD459-0C51-4A34-8BB9-14C4EDD22F55}" type="pres">
      <dgm:prSet presAssocID="{35156B8C-8ADB-4D5F-AA37-FE7E40280485}" presName="parentLin" presStyleCnt="0"/>
      <dgm:spPr/>
    </dgm:pt>
    <dgm:pt modelId="{3E5308C0-DF38-4297-8B37-404C520B3756}" type="pres">
      <dgm:prSet presAssocID="{35156B8C-8ADB-4D5F-AA37-FE7E40280485}" presName="parentLeftMargin" presStyleLbl="node1" presStyleIdx="0" presStyleCnt="4"/>
      <dgm:spPr/>
    </dgm:pt>
    <dgm:pt modelId="{7BAC6CB5-FB99-4562-B581-5C6CDC636D63}" type="pres">
      <dgm:prSet presAssocID="{35156B8C-8ADB-4D5F-AA37-FE7E402804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3061B4-C861-4500-8476-CB00EA5F2379}" type="pres">
      <dgm:prSet presAssocID="{35156B8C-8ADB-4D5F-AA37-FE7E40280485}" presName="negativeSpace" presStyleCnt="0"/>
      <dgm:spPr/>
    </dgm:pt>
    <dgm:pt modelId="{9971B26F-9925-4A27-8B1A-A0FFBCCB64D3}" type="pres">
      <dgm:prSet presAssocID="{35156B8C-8ADB-4D5F-AA37-FE7E40280485}" presName="childText" presStyleLbl="conFgAcc1" presStyleIdx="1" presStyleCnt="4">
        <dgm:presLayoutVars>
          <dgm:bulletEnabled val="1"/>
        </dgm:presLayoutVars>
      </dgm:prSet>
      <dgm:spPr/>
    </dgm:pt>
    <dgm:pt modelId="{1085AB97-8567-4CC6-8D54-F5523B0B9467}" type="pres">
      <dgm:prSet presAssocID="{B52D59C0-E853-4F14-895E-616795788048}" presName="spaceBetweenRectangles" presStyleCnt="0"/>
      <dgm:spPr/>
    </dgm:pt>
    <dgm:pt modelId="{4BB9149D-0A9C-4881-A533-3F303AA663E3}" type="pres">
      <dgm:prSet presAssocID="{A975F16C-8AAC-46BB-94B7-18831F14ED6B}" presName="parentLin" presStyleCnt="0"/>
      <dgm:spPr/>
    </dgm:pt>
    <dgm:pt modelId="{A2AC37FA-EA5D-4068-90C1-54757FF2D4CA}" type="pres">
      <dgm:prSet presAssocID="{A975F16C-8AAC-46BB-94B7-18831F14ED6B}" presName="parentLeftMargin" presStyleLbl="node1" presStyleIdx="1" presStyleCnt="4"/>
      <dgm:spPr/>
    </dgm:pt>
    <dgm:pt modelId="{071944DC-2C21-47DD-810E-AD198FF0F396}" type="pres">
      <dgm:prSet presAssocID="{A975F16C-8AAC-46BB-94B7-18831F14ED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33B6CD-C5ED-46AD-852F-3DCADCC5CE27}" type="pres">
      <dgm:prSet presAssocID="{A975F16C-8AAC-46BB-94B7-18831F14ED6B}" presName="negativeSpace" presStyleCnt="0"/>
      <dgm:spPr/>
    </dgm:pt>
    <dgm:pt modelId="{A1584B1A-7058-40CE-9D6B-74F0BCDB67C9}" type="pres">
      <dgm:prSet presAssocID="{A975F16C-8AAC-46BB-94B7-18831F14ED6B}" presName="childText" presStyleLbl="conFgAcc1" presStyleIdx="2" presStyleCnt="4">
        <dgm:presLayoutVars>
          <dgm:bulletEnabled val="1"/>
        </dgm:presLayoutVars>
      </dgm:prSet>
      <dgm:spPr/>
    </dgm:pt>
    <dgm:pt modelId="{CEF05649-1452-4E7A-87B2-2EF666E2E551}" type="pres">
      <dgm:prSet presAssocID="{FDA791E1-EB23-4F9D-8364-93DF016BCCDA}" presName="spaceBetweenRectangles" presStyleCnt="0"/>
      <dgm:spPr/>
    </dgm:pt>
    <dgm:pt modelId="{BE48BA87-864F-43A4-B526-6B5E8CB4FDA4}" type="pres">
      <dgm:prSet presAssocID="{9587EC54-BE6B-4D28-851B-C3A8B33BADCE}" presName="parentLin" presStyleCnt="0"/>
      <dgm:spPr/>
    </dgm:pt>
    <dgm:pt modelId="{F3561935-E73B-41F0-B733-ED8B705378F1}" type="pres">
      <dgm:prSet presAssocID="{9587EC54-BE6B-4D28-851B-C3A8B33BADCE}" presName="parentLeftMargin" presStyleLbl="node1" presStyleIdx="2" presStyleCnt="4"/>
      <dgm:spPr/>
    </dgm:pt>
    <dgm:pt modelId="{160D02F5-A60A-41DA-84B2-2F9DDCF117E3}" type="pres">
      <dgm:prSet presAssocID="{9587EC54-BE6B-4D28-851B-C3A8B33BAD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3D9BEA-2C85-4D6A-97F0-1F4B4D3F75EC}" type="pres">
      <dgm:prSet presAssocID="{9587EC54-BE6B-4D28-851B-C3A8B33BADCE}" presName="negativeSpace" presStyleCnt="0"/>
      <dgm:spPr/>
    </dgm:pt>
    <dgm:pt modelId="{095FE95D-8078-4A54-9E03-C0D520A6A450}" type="pres">
      <dgm:prSet presAssocID="{9587EC54-BE6B-4D28-851B-C3A8B33BADC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A9080B-1EC7-4522-9C0A-B13193968364}" type="presOf" srcId="{F44227F4-7898-4D01-AD36-BF552436AB82}" destId="{E7C0F882-BF11-414A-9F69-A23D7B416B9F}" srcOrd="0" destOrd="0" presId="urn:microsoft.com/office/officeart/2005/8/layout/list1"/>
    <dgm:cxn modelId="{DE5A2E11-8E54-40E5-84BC-BAD465EAACF4}" type="presOf" srcId="{9587EC54-BE6B-4D28-851B-C3A8B33BADCE}" destId="{F3561935-E73B-41F0-B733-ED8B705378F1}" srcOrd="0" destOrd="0" presId="urn:microsoft.com/office/officeart/2005/8/layout/list1"/>
    <dgm:cxn modelId="{2782A31C-ABBE-4931-AD05-9A744B4334C6}" srcId="{F44227F4-7898-4D01-AD36-BF552436AB82}" destId="{BECFF129-6117-4973-881F-D444D6CE6BED}" srcOrd="0" destOrd="0" parTransId="{05F1F035-178E-4777-87AC-27D86DE72E00}" sibTransId="{F05B8AF3-6D6B-4629-8FD4-4B5AA2F1AE78}"/>
    <dgm:cxn modelId="{420D8924-ACF0-4A45-8FFC-17D6661633FA}" type="presOf" srcId="{35156B8C-8ADB-4D5F-AA37-FE7E40280485}" destId="{7BAC6CB5-FB99-4562-B581-5C6CDC636D63}" srcOrd="1" destOrd="0" presId="urn:microsoft.com/office/officeart/2005/8/layout/list1"/>
    <dgm:cxn modelId="{F245BD29-3AC0-472C-96AE-F0A008B41BA5}" srcId="{F44227F4-7898-4D01-AD36-BF552436AB82}" destId="{9587EC54-BE6B-4D28-851B-C3A8B33BADCE}" srcOrd="3" destOrd="0" parTransId="{41EDEE05-C321-4B34-A4F9-B8BC97EA4691}" sibTransId="{950E51AA-55B3-498D-8493-C4DAAD04F221}"/>
    <dgm:cxn modelId="{93914E38-E559-4A8A-B686-F7195ADAE3AE}" type="presOf" srcId="{A975F16C-8AAC-46BB-94B7-18831F14ED6B}" destId="{071944DC-2C21-47DD-810E-AD198FF0F396}" srcOrd="1" destOrd="0" presId="urn:microsoft.com/office/officeart/2005/8/layout/list1"/>
    <dgm:cxn modelId="{C3DCEF5E-224F-4409-8ABD-284AB2AA57D2}" type="presOf" srcId="{9587EC54-BE6B-4D28-851B-C3A8B33BADCE}" destId="{160D02F5-A60A-41DA-84B2-2F9DDCF117E3}" srcOrd="1" destOrd="0" presId="urn:microsoft.com/office/officeart/2005/8/layout/list1"/>
    <dgm:cxn modelId="{D5187745-BCBE-47F4-BD22-3C81A2F05469}" type="presOf" srcId="{35156B8C-8ADB-4D5F-AA37-FE7E40280485}" destId="{3E5308C0-DF38-4297-8B37-404C520B3756}" srcOrd="0" destOrd="0" presId="urn:microsoft.com/office/officeart/2005/8/layout/list1"/>
    <dgm:cxn modelId="{F7747E4B-FA87-4BFA-B2E4-22C91ADFD48B}" type="presOf" srcId="{A975F16C-8AAC-46BB-94B7-18831F14ED6B}" destId="{A2AC37FA-EA5D-4068-90C1-54757FF2D4CA}" srcOrd="0" destOrd="0" presId="urn:microsoft.com/office/officeart/2005/8/layout/list1"/>
    <dgm:cxn modelId="{A1DE516E-7084-4209-9B64-606E5F3A3EBD}" srcId="{F44227F4-7898-4D01-AD36-BF552436AB82}" destId="{A975F16C-8AAC-46BB-94B7-18831F14ED6B}" srcOrd="2" destOrd="0" parTransId="{6D85BBCB-481B-423B-A6E8-8B8726804281}" sibTransId="{FDA791E1-EB23-4F9D-8364-93DF016BCCDA}"/>
    <dgm:cxn modelId="{095D0E7F-62F7-4142-911F-DD1A4C3C696A}" type="presOf" srcId="{BECFF129-6117-4973-881F-D444D6CE6BED}" destId="{67768F68-D1F0-4E2E-B7D3-32194E24FDC8}" srcOrd="1" destOrd="0" presId="urn:microsoft.com/office/officeart/2005/8/layout/list1"/>
    <dgm:cxn modelId="{4963F49F-8DF4-45BB-AA2E-B225BBFE71B3}" type="presOf" srcId="{BECFF129-6117-4973-881F-D444D6CE6BED}" destId="{AC0C3366-F55C-4721-A5D3-13D473485923}" srcOrd="0" destOrd="0" presId="urn:microsoft.com/office/officeart/2005/8/layout/list1"/>
    <dgm:cxn modelId="{B1FE77C8-4627-4053-8807-1393F6517620}" srcId="{F44227F4-7898-4D01-AD36-BF552436AB82}" destId="{35156B8C-8ADB-4D5F-AA37-FE7E40280485}" srcOrd="1" destOrd="0" parTransId="{C18A6DD0-F367-43F0-AB8B-5AA848B68DD4}" sibTransId="{B52D59C0-E853-4F14-895E-616795788048}"/>
    <dgm:cxn modelId="{607807F5-E02C-4F7A-A69E-DD804CCED086}" type="presParOf" srcId="{E7C0F882-BF11-414A-9F69-A23D7B416B9F}" destId="{B5869ED0-8E34-44C9-AB0D-B3EE3203E4F5}" srcOrd="0" destOrd="0" presId="urn:microsoft.com/office/officeart/2005/8/layout/list1"/>
    <dgm:cxn modelId="{6D119084-6AE9-4F3D-80B0-44F5824C2292}" type="presParOf" srcId="{B5869ED0-8E34-44C9-AB0D-B3EE3203E4F5}" destId="{AC0C3366-F55C-4721-A5D3-13D473485923}" srcOrd="0" destOrd="0" presId="urn:microsoft.com/office/officeart/2005/8/layout/list1"/>
    <dgm:cxn modelId="{41E3260F-B69E-4787-AF44-840A26571906}" type="presParOf" srcId="{B5869ED0-8E34-44C9-AB0D-B3EE3203E4F5}" destId="{67768F68-D1F0-4E2E-B7D3-32194E24FDC8}" srcOrd="1" destOrd="0" presId="urn:microsoft.com/office/officeart/2005/8/layout/list1"/>
    <dgm:cxn modelId="{A59F9D47-6E35-47B0-8E20-9A25BAD75606}" type="presParOf" srcId="{E7C0F882-BF11-414A-9F69-A23D7B416B9F}" destId="{C0E9C5D2-E022-4AE1-8399-390161BEF662}" srcOrd="1" destOrd="0" presId="urn:microsoft.com/office/officeart/2005/8/layout/list1"/>
    <dgm:cxn modelId="{AE7BC40F-47FE-4818-85D9-4DBB282B0FBA}" type="presParOf" srcId="{E7C0F882-BF11-414A-9F69-A23D7B416B9F}" destId="{E1B11CE0-2C7B-483D-B1B4-1FBA9E5447DC}" srcOrd="2" destOrd="0" presId="urn:microsoft.com/office/officeart/2005/8/layout/list1"/>
    <dgm:cxn modelId="{E796D693-ADD2-4523-862C-689DE769AD3C}" type="presParOf" srcId="{E7C0F882-BF11-414A-9F69-A23D7B416B9F}" destId="{9F71EC7F-3BBB-4179-AFC8-9BB991154178}" srcOrd="3" destOrd="0" presId="urn:microsoft.com/office/officeart/2005/8/layout/list1"/>
    <dgm:cxn modelId="{49CDBCB9-ABB8-4916-99F0-A701269C4AF1}" type="presParOf" srcId="{E7C0F882-BF11-414A-9F69-A23D7B416B9F}" destId="{3EFAD459-0C51-4A34-8BB9-14C4EDD22F55}" srcOrd="4" destOrd="0" presId="urn:microsoft.com/office/officeart/2005/8/layout/list1"/>
    <dgm:cxn modelId="{986A1F3B-D3A3-43DE-99FE-34B03994DF00}" type="presParOf" srcId="{3EFAD459-0C51-4A34-8BB9-14C4EDD22F55}" destId="{3E5308C0-DF38-4297-8B37-404C520B3756}" srcOrd="0" destOrd="0" presId="urn:microsoft.com/office/officeart/2005/8/layout/list1"/>
    <dgm:cxn modelId="{025D23FA-BDBC-4E2D-979D-22E394F77E66}" type="presParOf" srcId="{3EFAD459-0C51-4A34-8BB9-14C4EDD22F55}" destId="{7BAC6CB5-FB99-4562-B581-5C6CDC636D63}" srcOrd="1" destOrd="0" presId="urn:microsoft.com/office/officeart/2005/8/layout/list1"/>
    <dgm:cxn modelId="{69A50746-E3E8-4516-B114-F304C77F7FF6}" type="presParOf" srcId="{E7C0F882-BF11-414A-9F69-A23D7B416B9F}" destId="{873061B4-C861-4500-8476-CB00EA5F2379}" srcOrd="5" destOrd="0" presId="urn:microsoft.com/office/officeart/2005/8/layout/list1"/>
    <dgm:cxn modelId="{D843E19C-01DF-4C2B-BFEE-07F15ACD538B}" type="presParOf" srcId="{E7C0F882-BF11-414A-9F69-A23D7B416B9F}" destId="{9971B26F-9925-4A27-8B1A-A0FFBCCB64D3}" srcOrd="6" destOrd="0" presId="urn:microsoft.com/office/officeart/2005/8/layout/list1"/>
    <dgm:cxn modelId="{71DE8FCC-4EE0-43B2-81C9-C732DE816DFC}" type="presParOf" srcId="{E7C0F882-BF11-414A-9F69-A23D7B416B9F}" destId="{1085AB97-8567-4CC6-8D54-F5523B0B9467}" srcOrd="7" destOrd="0" presId="urn:microsoft.com/office/officeart/2005/8/layout/list1"/>
    <dgm:cxn modelId="{0A461CE9-CBCD-4B8A-9C2F-D4D80FB99D18}" type="presParOf" srcId="{E7C0F882-BF11-414A-9F69-A23D7B416B9F}" destId="{4BB9149D-0A9C-4881-A533-3F303AA663E3}" srcOrd="8" destOrd="0" presId="urn:microsoft.com/office/officeart/2005/8/layout/list1"/>
    <dgm:cxn modelId="{08C67A7E-50CD-4D6A-802A-54E752507176}" type="presParOf" srcId="{4BB9149D-0A9C-4881-A533-3F303AA663E3}" destId="{A2AC37FA-EA5D-4068-90C1-54757FF2D4CA}" srcOrd="0" destOrd="0" presId="urn:microsoft.com/office/officeart/2005/8/layout/list1"/>
    <dgm:cxn modelId="{E621796C-C33D-4FD4-88CF-EBE3F1FA209B}" type="presParOf" srcId="{4BB9149D-0A9C-4881-A533-3F303AA663E3}" destId="{071944DC-2C21-47DD-810E-AD198FF0F396}" srcOrd="1" destOrd="0" presId="urn:microsoft.com/office/officeart/2005/8/layout/list1"/>
    <dgm:cxn modelId="{D5513EB4-3166-4C39-81E5-954A1775B415}" type="presParOf" srcId="{E7C0F882-BF11-414A-9F69-A23D7B416B9F}" destId="{6333B6CD-C5ED-46AD-852F-3DCADCC5CE27}" srcOrd="9" destOrd="0" presId="urn:microsoft.com/office/officeart/2005/8/layout/list1"/>
    <dgm:cxn modelId="{5BC205DC-C288-4FCA-B0F6-14D602516AF1}" type="presParOf" srcId="{E7C0F882-BF11-414A-9F69-A23D7B416B9F}" destId="{A1584B1A-7058-40CE-9D6B-74F0BCDB67C9}" srcOrd="10" destOrd="0" presId="urn:microsoft.com/office/officeart/2005/8/layout/list1"/>
    <dgm:cxn modelId="{E0E47376-5B2A-40A0-998F-199D216B4483}" type="presParOf" srcId="{E7C0F882-BF11-414A-9F69-A23D7B416B9F}" destId="{CEF05649-1452-4E7A-87B2-2EF666E2E551}" srcOrd="11" destOrd="0" presId="urn:microsoft.com/office/officeart/2005/8/layout/list1"/>
    <dgm:cxn modelId="{BA4CC569-B89A-43BF-973B-EBA0E42E3A19}" type="presParOf" srcId="{E7C0F882-BF11-414A-9F69-A23D7B416B9F}" destId="{BE48BA87-864F-43A4-B526-6B5E8CB4FDA4}" srcOrd="12" destOrd="0" presId="urn:microsoft.com/office/officeart/2005/8/layout/list1"/>
    <dgm:cxn modelId="{7AABBF5F-09E3-42F4-97FF-AE3BC9F85DA7}" type="presParOf" srcId="{BE48BA87-864F-43A4-B526-6B5E8CB4FDA4}" destId="{F3561935-E73B-41F0-B733-ED8B705378F1}" srcOrd="0" destOrd="0" presId="urn:microsoft.com/office/officeart/2005/8/layout/list1"/>
    <dgm:cxn modelId="{2A5A0915-24BE-4C41-B757-EEF1BF3F67C8}" type="presParOf" srcId="{BE48BA87-864F-43A4-B526-6B5E8CB4FDA4}" destId="{160D02F5-A60A-41DA-84B2-2F9DDCF117E3}" srcOrd="1" destOrd="0" presId="urn:microsoft.com/office/officeart/2005/8/layout/list1"/>
    <dgm:cxn modelId="{59F8FDBF-CC07-4D4C-9DA4-B0E800948847}" type="presParOf" srcId="{E7C0F882-BF11-414A-9F69-A23D7B416B9F}" destId="{3C3D9BEA-2C85-4D6A-97F0-1F4B4D3F75EC}" srcOrd="13" destOrd="0" presId="urn:microsoft.com/office/officeart/2005/8/layout/list1"/>
    <dgm:cxn modelId="{282F5ABC-6BEA-4056-AF76-E62AC99F0051}" type="presParOf" srcId="{E7C0F882-BF11-414A-9F69-A23D7B416B9F}" destId="{095FE95D-8078-4A54-9E03-C0D520A6A4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4D602-28FC-48AB-9BB4-4CB4DE3EE7D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CBCED8-1B28-4772-895E-2D1D4480D026}">
      <dgm:prSet/>
      <dgm:spPr/>
      <dgm:t>
        <a:bodyPr/>
        <a:lstStyle/>
        <a:p>
          <a:r>
            <a:rPr lang="fr-FR" b="1" dirty="0"/>
            <a:t>Technique de suréchantillonnage</a:t>
          </a:r>
          <a:r>
            <a:rPr lang="fr-FR" dirty="0"/>
            <a:t> : </a:t>
          </a:r>
          <a:endParaRPr lang="en-US" dirty="0"/>
        </a:p>
      </dgm:t>
    </dgm:pt>
    <dgm:pt modelId="{0F7E2647-824F-4938-BE46-3E4575149E3E}" type="parTrans" cxnId="{3797331E-B230-492F-B8E6-BA9074FB70A2}">
      <dgm:prSet/>
      <dgm:spPr/>
      <dgm:t>
        <a:bodyPr/>
        <a:lstStyle/>
        <a:p>
          <a:endParaRPr lang="en-US"/>
        </a:p>
      </dgm:t>
    </dgm:pt>
    <dgm:pt modelId="{A93F04E1-6067-4D2F-98C5-72BA2677E38F}" type="sibTrans" cxnId="{3797331E-B230-492F-B8E6-BA9074FB70A2}">
      <dgm:prSet/>
      <dgm:spPr/>
      <dgm:t>
        <a:bodyPr/>
        <a:lstStyle/>
        <a:p>
          <a:endParaRPr lang="en-US"/>
        </a:p>
      </dgm:t>
    </dgm:pt>
    <dgm:pt modelId="{266AFF8D-5F2D-4E82-8C55-557D40336052}">
      <dgm:prSet/>
      <dgm:spPr/>
      <dgm:t>
        <a:bodyPr/>
        <a:lstStyle/>
        <a:p>
          <a:r>
            <a:rPr lang="fr-FR" b="1"/>
            <a:t>SMOTE</a:t>
          </a:r>
          <a:r>
            <a:rPr lang="fr-FR"/>
            <a:t> pour les variables numériques (</a:t>
          </a:r>
          <a:r>
            <a:rPr lang="fr-FR" i="1"/>
            <a:t>Synthetic Minority Over-sampling Technique</a:t>
          </a:r>
          <a:r>
            <a:rPr lang="fr-FR"/>
            <a:t>)</a:t>
          </a:r>
          <a:endParaRPr lang="en-US"/>
        </a:p>
      </dgm:t>
    </dgm:pt>
    <dgm:pt modelId="{8394EC03-417C-433C-98EA-720465C4BE51}" type="parTrans" cxnId="{A233B338-FFAC-4A2B-90E2-7F23554DB58E}">
      <dgm:prSet/>
      <dgm:spPr/>
      <dgm:t>
        <a:bodyPr/>
        <a:lstStyle/>
        <a:p>
          <a:endParaRPr lang="en-US"/>
        </a:p>
      </dgm:t>
    </dgm:pt>
    <dgm:pt modelId="{CCFF50CB-BAFC-4A0F-982C-3E993C334A38}" type="sibTrans" cxnId="{A233B338-FFAC-4A2B-90E2-7F23554DB58E}">
      <dgm:prSet/>
      <dgm:spPr/>
      <dgm:t>
        <a:bodyPr/>
        <a:lstStyle/>
        <a:p>
          <a:endParaRPr lang="en-US"/>
        </a:p>
      </dgm:t>
    </dgm:pt>
    <dgm:pt modelId="{7460284C-2708-4115-BF95-8D93BBDDE5A3}">
      <dgm:prSet/>
      <dgm:spPr/>
      <dgm:t>
        <a:bodyPr/>
        <a:lstStyle/>
        <a:p>
          <a:r>
            <a:rPr lang="fr-FR" b="1"/>
            <a:t>SMOTENC</a:t>
          </a:r>
          <a:r>
            <a:rPr lang="fr-FR"/>
            <a:t> pour les variables catégorielles</a:t>
          </a:r>
          <a:endParaRPr lang="en-US"/>
        </a:p>
      </dgm:t>
    </dgm:pt>
    <dgm:pt modelId="{561FADFE-1EA9-4B7A-B676-F76D343BD093}" type="parTrans" cxnId="{7137DF33-C7D7-4DEB-802D-29B00606B1EA}">
      <dgm:prSet/>
      <dgm:spPr/>
      <dgm:t>
        <a:bodyPr/>
        <a:lstStyle/>
        <a:p>
          <a:endParaRPr lang="en-US"/>
        </a:p>
      </dgm:t>
    </dgm:pt>
    <dgm:pt modelId="{E9EC2113-785A-4CF5-A22A-4F4CF04D8264}" type="sibTrans" cxnId="{7137DF33-C7D7-4DEB-802D-29B00606B1EA}">
      <dgm:prSet/>
      <dgm:spPr/>
      <dgm:t>
        <a:bodyPr/>
        <a:lstStyle/>
        <a:p>
          <a:endParaRPr lang="en-US"/>
        </a:p>
      </dgm:t>
    </dgm:pt>
    <dgm:pt modelId="{A39939FE-8354-4B82-BCE8-E45837ADA38D}">
      <dgm:prSet/>
      <dgm:spPr/>
      <dgm:t>
        <a:bodyPr/>
        <a:lstStyle/>
        <a:p>
          <a:r>
            <a:rPr lang="fr-FR"/>
            <a:t>Exemple : </a:t>
          </a:r>
          <a:endParaRPr lang="en-US"/>
        </a:p>
      </dgm:t>
    </dgm:pt>
    <dgm:pt modelId="{6E8E5CB1-4E03-4242-B42F-458538074E86}" type="parTrans" cxnId="{342BD1DB-EFC8-4B59-B6AD-7DC4E5C8858E}">
      <dgm:prSet/>
      <dgm:spPr/>
      <dgm:t>
        <a:bodyPr/>
        <a:lstStyle/>
        <a:p>
          <a:endParaRPr lang="en-US"/>
        </a:p>
      </dgm:t>
    </dgm:pt>
    <dgm:pt modelId="{8315D4E0-2D8D-44EF-9565-A8ECC17877D7}" type="sibTrans" cxnId="{342BD1DB-EFC8-4B59-B6AD-7DC4E5C8858E}">
      <dgm:prSet/>
      <dgm:spPr/>
      <dgm:t>
        <a:bodyPr/>
        <a:lstStyle/>
        <a:p>
          <a:endParaRPr lang="en-US"/>
        </a:p>
      </dgm:t>
    </dgm:pt>
    <dgm:pt modelId="{B4987CD9-72EE-444F-9C23-F7F1C7315D47}">
      <dgm:prSet/>
      <dgm:spPr/>
      <dgm:t>
        <a:bodyPr/>
        <a:lstStyle/>
        <a:p>
          <a:r>
            <a:rPr lang="fr-FR"/>
            <a:t>Si deux clients en défaut se situent en [2,3] et [3,4], SMOTE peut générer un nouveau point intermédiaire tel que [2.6,3.5].</a:t>
          </a:r>
          <a:br>
            <a:rPr lang="fr-FR"/>
          </a:br>
          <a:r>
            <a:rPr lang="fr-FR"/>
            <a:t>Ainsi, la classe minoritaire devient plus dense et mieux représentée dans l’espace des variables.</a:t>
          </a:r>
          <a:endParaRPr lang="en-US"/>
        </a:p>
      </dgm:t>
    </dgm:pt>
    <dgm:pt modelId="{80313827-FA1A-41C1-BB7C-897214917ED8}" type="parTrans" cxnId="{3E2F9C71-359E-4D34-8401-69FBEDC9BF3E}">
      <dgm:prSet/>
      <dgm:spPr/>
      <dgm:t>
        <a:bodyPr/>
        <a:lstStyle/>
        <a:p>
          <a:endParaRPr lang="en-US"/>
        </a:p>
      </dgm:t>
    </dgm:pt>
    <dgm:pt modelId="{A66A6AEB-0E75-4A02-BC71-075AE245B23B}" type="sibTrans" cxnId="{3E2F9C71-359E-4D34-8401-69FBEDC9BF3E}">
      <dgm:prSet/>
      <dgm:spPr/>
      <dgm:t>
        <a:bodyPr/>
        <a:lstStyle/>
        <a:p>
          <a:endParaRPr lang="en-US"/>
        </a:p>
      </dgm:t>
    </dgm:pt>
    <dgm:pt modelId="{DB384DF8-A603-4765-AD47-B6F8C0D03E92}" type="pres">
      <dgm:prSet presAssocID="{0E14D602-28FC-48AB-9BB4-4CB4DE3EE7DE}" presName="linear" presStyleCnt="0">
        <dgm:presLayoutVars>
          <dgm:animLvl val="lvl"/>
          <dgm:resizeHandles val="exact"/>
        </dgm:presLayoutVars>
      </dgm:prSet>
      <dgm:spPr/>
    </dgm:pt>
    <dgm:pt modelId="{3D659013-856B-47E2-AF01-028460EAD055}" type="pres">
      <dgm:prSet presAssocID="{ADCBCED8-1B28-4772-895E-2D1D4480D0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7C9FE1-762D-402D-8004-7A09196526A1}" type="pres">
      <dgm:prSet presAssocID="{ADCBCED8-1B28-4772-895E-2D1D4480D026}" presName="childText" presStyleLbl="revTx" presStyleIdx="0" presStyleCnt="2">
        <dgm:presLayoutVars>
          <dgm:bulletEnabled val="1"/>
        </dgm:presLayoutVars>
      </dgm:prSet>
      <dgm:spPr/>
    </dgm:pt>
    <dgm:pt modelId="{3435D1F4-BD64-4DFE-B179-E2503041EBE0}" type="pres">
      <dgm:prSet presAssocID="{A39939FE-8354-4B82-BCE8-E45837ADA3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301939C-1C5D-4DF4-9006-DB941806EC54}" type="pres">
      <dgm:prSet presAssocID="{A39939FE-8354-4B82-BCE8-E45837ADA3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97331E-B230-492F-B8E6-BA9074FB70A2}" srcId="{0E14D602-28FC-48AB-9BB4-4CB4DE3EE7DE}" destId="{ADCBCED8-1B28-4772-895E-2D1D4480D026}" srcOrd="0" destOrd="0" parTransId="{0F7E2647-824F-4938-BE46-3E4575149E3E}" sibTransId="{A93F04E1-6067-4D2F-98C5-72BA2677E38F}"/>
    <dgm:cxn modelId="{7137DF33-C7D7-4DEB-802D-29B00606B1EA}" srcId="{ADCBCED8-1B28-4772-895E-2D1D4480D026}" destId="{7460284C-2708-4115-BF95-8D93BBDDE5A3}" srcOrd="1" destOrd="0" parTransId="{561FADFE-1EA9-4B7A-B676-F76D343BD093}" sibTransId="{E9EC2113-785A-4CF5-A22A-4F4CF04D8264}"/>
    <dgm:cxn modelId="{A233B338-FFAC-4A2B-90E2-7F23554DB58E}" srcId="{ADCBCED8-1B28-4772-895E-2D1D4480D026}" destId="{266AFF8D-5F2D-4E82-8C55-557D40336052}" srcOrd="0" destOrd="0" parTransId="{8394EC03-417C-433C-98EA-720465C4BE51}" sibTransId="{CCFF50CB-BAFC-4A0F-982C-3E993C334A38}"/>
    <dgm:cxn modelId="{0F97CB62-4096-48C9-9356-A470B5ABF442}" type="presOf" srcId="{ADCBCED8-1B28-4772-895E-2D1D4480D026}" destId="{3D659013-856B-47E2-AF01-028460EAD055}" srcOrd="0" destOrd="0" presId="urn:microsoft.com/office/officeart/2005/8/layout/vList2"/>
    <dgm:cxn modelId="{4DA9C36E-EF5A-4A58-B857-2EEFDFB61158}" type="presOf" srcId="{7460284C-2708-4115-BF95-8D93BBDDE5A3}" destId="{837C9FE1-762D-402D-8004-7A09196526A1}" srcOrd="0" destOrd="1" presId="urn:microsoft.com/office/officeart/2005/8/layout/vList2"/>
    <dgm:cxn modelId="{3E2F9C71-359E-4D34-8401-69FBEDC9BF3E}" srcId="{A39939FE-8354-4B82-BCE8-E45837ADA38D}" destId="{B4987CD9-72EE-444F-9C23-F7F1C7315D47}" srcOrd="0" destOrd="0" parTransId="{80313827-FA1A-41C1-BB7C-897214917ED8}" sibTransId="{A66A6AEB-0E75-4A02-BC71-075AE245B23B}"/>
    <dgm:cxn modelId="{BC08D584-259E-4A71-B505-13EDE5EEA3C9}" type="presOf" srcId="{A39939FE-8354-4B82-BCE8-E45837ADA38D}" destId="{3435D1F4-BD64-4DFE-B179-E2503041EBE0}" srcOrd="0" destOrd="0" presId="urn:microsoft.com/office/officeart/2005/8/layout/vList2"/>
    <dgm:cxn modelId="{7225EF89-D47A-433B-88AE-D6A4D62B0E36}" type="presOf" srcId="{0E14D602-28FC-48AB-9BB4-4CB4DE3EE7DE}" destId="{DB384DF8-A603-4765-AD47-B6F8C0D03E92}" srcOrd="0" destOrd="0" presId="urn:microsoft.com/office/officeart/2005/8/layout/vList2"/>
    <dgm:cxn modelId="{C4199FB6-DE9D-492F-A1EC-FBB320AE2F59}" type="presOf" srcId="{266AFF8D-5F2D-4E82-8C55-557D40336052}" destId="{837C9FE1-762D-402D-8004-7A09196526A1}" srcOrd="0" destOrd="0" presId="urn:microsoft.com/office/officeart/2005/8/layout/vList2"/>
    <dgm:cxn modelId="{342BD1DB-EFC8-4B59-B6AD-7DC4E5C8858E}" srcId="{0E14D602-28FC-48AB-9BB4-4CB4DE3EE7DE}" destId="{A39939FE-8354-4B82-BCE8-E45837ADA38D}" srcOrd="1" destOrd="0" parTransId="{6E8E5CB1-4E03-4242-B42F-458538074E86}" sibTransId="{8315D4E0-2D8D-44EF-9565-A8ECC17877D7}"/>
    <dgm:cxn modelId="{5EA565E5-3EFD-4E80-B67F-80235683F4FF}" type="presOf" srcId="{B4987CD9-72EE-444F-9C23-F7F1C7315D47}" destId="{B301939C-1C5D-4DF4-9006-DB941806EC54}" srcOrd="0" destOrd="0" presId="urn:microsoft.com/office/officeart/2005/8/layout/vList2"/>
    <dgm:cxn modelId="{6DAF5DA4-8D22-4F42-9ECB-610D53A12669}" type="presParOf" srcId="{DB384DF8-A603-4765-AD47-B6F8C0D03E92}" destId="{3D659013-856B-47E2-AF01-028460EAD055}" srcOrd="0" destOrd="0" presId="urn:microsoft.com/office/officeart/2005/8/layout/vList2"/>
    <dgm:cxn modelId="{594CD45F-2502-464B-A90E-075A4F29B013}" type="presParOf" srcId="{DB384DF8-A603-4765-AD47-B6F8C0D03E92}" destId="{837C9FE1-762D-402D-8004-7A09196526A1}" srcOrd="1" destOrd="0" presId="urn:microsoft.com/office/officeart/2005/8/layout/vList2"/>
    <dgm:cxn modelId="{3674BC0C-2D15-4C39-86B5-6CA0D8DE6303}" type="presParOf" srcId="{DB384DF8-A603-4765-AD47-B6F8C0D03E92}" destId="{3435D1F4-BD64-4DFE-B179-E2503041EBE0}" srcOrd="2" destOrd="0" presId="urn:microsoft.com/office/officeart/2005/8/layout/vList2"/>
    <dgm:cxn modelId="{E9B851D7-BD6A-4591-A463-2732385A12CD}" type="presParOf" srcId="{DB384DF8-A603-4765-AD47-B6F8C0D03E92}" destId="{B301939C-1C5D-4DF4-9006-DB941806EC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D54ED-2741-4C93-AB52-0068E04BB7C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D24D94-65C9-4A1A-8A39-8E8B2551271A}">
      <dgm:prSet/>
      <dgm:spPr/>
      <dgm:t>
        <a:bodyPr/>
        <a:lstStyle/>
        <a:p>
          <a:r>
            <a:rPr lang="fr-FR" b="1"/>
            <a:t>Accuracy</a:t>
          </a:r>
          <a:r>
            <a:rPr lang="fr-FR"/>
            <a:t> : proportion globale de bonnes prédictions.</a:t>
          </a:r>
          <a:endParaRPr lang="en-US"/>
        </a:p>
      </dgm:t>
    </dgm:pt>
    <dgm:pt modelId="{91C752FB-E1BA-48CE-A2F9-8A328C8457F9}" type="parTrans" cxnId="{0E7E87AA-7440-4CD3-81E0-4BBA1EABBFDD}">
      <dgm:prSet/>
      <dgm:spPr/>
      <dgm:t>
        <a:bodyPr/>
        <a:lstStyle/>
        <a:p>
          <a:endParaRPr lang="en-US"/>
        </a:p>
      </dgm:t>
    </dgm:pt>
    <dgm:pt modelId="{2002B252-DA5C-433A-84CA-050608DD3AA6}" type="sibTrans" cxnId="{0E7E87AA-7440-4CD3-81E0-4BBA1EABBFDD}">
      <dgm:prSet/>
      <dgm:spPr/>
      <dgm:t>
        <a:bodyPr/>
        <a:lstStyle/>
        <a:p>
          <a:endParaRPr lang="en-US"/>
        </a:p>
      </dgm:t>
    </dgm:pt>
    <dgm:pt modelId="{5E63D8A2-DA90-4C82-A6C1-30896944EB46}">
      <dgm:prSet/>
      <dgm:spPr/>
      <dgm:t>
        <a:bodyPr/>
        <a:lstStyle/>
        <a:p>
          <a:r>
            <a:rPr lang="fr-FR" b="1"/>
            <a:t>Precision</a:t>
          </a:r>
          <a:r>
            <a:rPr lang="fr-FR"/>
            <a:t> : proportion de vrais positifs parmi les positifs prédits.</a:t>
          </a:r>
          <a:endParaRPr lang="en-US"/>
        </a:p>
      </dgm:t>
    </dgm:pt>
    <dgm:pt modelId="{A16F19F1-2650-4218-A86F-EA5E4C3739D8}" type="parTrans" cxnId="{8DDFD4C8-8B26-45FC-9A31-5B8B85C8F91D}">
      <dgm:prSet/>
      <dgm:spPr/>
      <dgm:t>
        <a:bodyPr/>
        <a:lstStyle/>
        <a:p>
          <a:endParaRPr lang="en-US"/>
        </a:p>
      </dgm:t>
    </dgm:pt>
    <dgm:pt modelId="{C959E7FB-F206-4D25-A467-C9791BC86DA9}" type="sibTrans" cxnId="{8DDFD4C8-8B26-45FC-9A31-5B8B85C8F91D}">
      <dgm:prSet/>
      <dgm:spPr/>
      <dgm:t>
        <a:bodyPr/>
        <a:lstStyle/>
        <a:p>
          <a:endParaRPr lang="en-US"/>
        </a:p>
      </dgm:t>
    </dgm:pt>
    <dgm:pt modelId="{9E70C661-6332-4839-84B0-C9F57B39CB2E}">
      <dgm:prSet/>
      <dgm:spPr/>
      <dgm:t>
        <a:bodyPr/>
        <a:lstStyle/>
        <a:p>
          <a:r>
            <a:rPr lang="fr-FR" b="1"/>
            <a:t>Recall (Sensibilité)</a:t>
          </a:r>
          <a:r>
            <a:rPr lang="fr-FR"/>
            <a:t> : proportion de vrais positifs détectés (capacité à identifier les clients à risque).</a:t>
          </a:r>
          <a:endParaRPr lang="en-US"/>
        </a:p>
      </dgm:t>
    </dgm:pt>
    <dgm:pt modelId="{68E3D972-834E-45A8-AE3E-5680ACC5C55F}" type="parTrans" cxnId="{D98E746A-DC2E-474B-90EB-172E1602CC43}">
      <dgm:prSet/>
      <dgm:spPr/>
      <dgm:t>
        <a:bodyPr/>
        <a:lstStyle/>
        <a:p>
          <a:endParaRPr lang="en-US"/>
        </a:p>
      </dgm:t>
    </dgm:pt>
    <dgm:pt modelId="{F69515AA-AAE7-49F1-B5A2-F98623BEAF13}" type="sibTrans" cxnId="{D98E746A-DC2E-474B-90EB-172E1602CC43}">
      <dgm:prSet/>
      <dgm:spPr/>
      <dgm:t>
        <a:bodyPr/>
        <a:lstStyle/>
        <a:p>
          <a:endParaRPr lang="en-US"/>
        </a:p>
      </dgm:t>
    </dgm:pt>
    <dgm:pt modelId="{33D4A0AC-2DAF-4E21-90E2-CCBEE49C7952}">
      <dgm:prSet/>
      <dgm:spPr/>
      <dgm:t>
        <a:bodyPr/>
        <a:lstStyle/>
        <a:p>
          <a:r>
            <a:rPr lang="fr-FR" b="1"/>
            <a:t>F1-score</a:t>
          </a:r>
          <a:r>
            <a:rPr lang="fr-FR"/>
            <a:t> : moyenne harmonique entre précision et rappel, utile pour les classes déséquilibrées.</a:t>
          </a:r>
          <a:endParaRPr lang="en-US"/>
        </a:p>
      </dgm:t>
    </dgm:pt>
    <dgm:pt modelId="{A0BCD08E-22D9-41C8-BC69-BACFF76FF313}" type="parTrans" cxnId="{01840EDF-5787-4348-B6B8-AE94D21A4BBE}">
      <dgm:prSet/>
      <dgm:spPr/>
      <dgm:t>
        <a:bodyPr/>
        <a:lstStyle/>
        <a:p>
          <a:endParaRPr lang="en-US"/>
        </a:p>
      </dgm:t>
    </dgm:pt>
    <dgm:pt modelId="{63330C10-EEE2-47A1-A41B-206F90AFDD54}" type="sibTrans" cxnId="{01840EDF-5787-4348-B6B8-AE94D21A4BBE}">
      <dgm:prSet/>
      <dgm:spPr/>
      <dgm:t>
        <a:bodyPr/>
        <a:lstStyle/>
        <a:p>
          <a:endParaRPr lang="en-US"/>
        </a:p>
      </dgm:t>
    </dgm:pt>
    <dgm:pt modelId="{F4DABF13-BE4B-4347-97B8-3CEB086D333E}">
      <dgm:prSet/>
      <dgm:spPr/>
      <dgm:t>
        <a:bodyPr/>
        <a:lstStyle/>
        <a:p>
          <a:r>
            <a:rPr lang="fr-FR" b="1"/>
            <a:t>AUC (Area Under the ROC Curve)</a:t>
          </a:r>
          <a:r>
            <a:rPr lang="fr-FR"/>
            <a:t> : mesure la capacité globale du modèle à distinguer les deux classes.</a:t>
          </a:r>
          <a:endParaRPr lang="en-US"/>
        </a:p>
      </dgm:t>
    </dgm:pt>
    <dgm:pt modelId="{1558536D-C605-4CD3-AB5B-5D084E44F442}" type="parTrans" cxnId="{2122BD61-28C2-4145-8A0A-4E2B6B127057}">
      <dgm:prSet/>
      <dgm:spPr/>
      <dgm:t>
        <a:bodyPr/>
        <a:lstStyle/>
        <a:p>
          <a:endParaRPr lang="en-US"/>
        </a:p>
      </dgm:t>
    </dgm:pt>
    <dgm:pt modelId="{D265F191-A28F-41DB-9D01-FFBB0D525D47}" type="sibTrans" cxnId="{2122BD61-28C2-4145-8A0A-4E2B6B127057}">
      <dgm:prSet/>
      <dgm:spPr/>
      <dgm:t>
        <a:bodyPr/>
        <a:lstStyle/>
        <a:p>
          <a:endParaRPr lang="en-US"/>
        </a:p>
      </dgm:t>
    </dgm:pt>
    <dgm:pt modelId="{90E53BF8-9F31-4D56-A302-B29E47EA9AD1}">
      <dgm:prSet/>
      <dgm:spPr/>
      <dgm:t>
        <a:bodyPr/>
        <a:lstStyle/>
        <a:p>
          <a:r>
            <a:rPr lang="fr-FR" b="1"/>
            <a:t>Optimisation du score métier</a:t>
          </a:r>
          <a:endParaRPr lang="en-US"/>
        </a:p>
      </dgm:t>
    </dgm:pt>
    <dgm:pt modelId="{C6B13CCC-1179-492F-AB3A-28952397979F}" type="parTrans" cxnId="{1D4AC645-B22F-4818-B83E-A3B23B70B6F9}">
      <dgm:prSet/>
      <dgm:spPr/>
      <dgm:t>
        <a:bodyPr/>
        <a:lstStyle/>
        <a:p>
          <a:endParaRPr lang="en-US"/>
        </a:p>
      </dgm:t>
    </dgm:pt>
    <dgm:pt modelId="{2F24F5BB-F8D2-4A30-BFB3-1904E5975FE0}" type="sibTrans" cxnId="{1D4AC645-B22F-4818-B83E-A3B23B70B6F9}">
      <dgm:prSet/>
      <dgm:spPr/>
      <dgm:t>
        <a:bodyPr/>
        <a:lstStyle/>
        <a:p>
          <a:endParaRPr lang="en-US"/>
        </a:p>
      </dgm:t>
    </dgm:pt>
    <dgm:pt modelId="{945A00A1-B858-4668-AE30-2B7FA62590ED}" type="pres">
      <dgm:prSet presAssocID="{954D54ED-2741-4C93-AB52-0068E04BB7CD}" presName="diagram" presStyleCnt="0">
        <dgm:presLayoutVars>
          <dgm:dir/>
          <dgm:resizeHandles val="exact"/>
        </dgm:presLayoutVars>
      </dgm:prSet>
      <dgm:spPr/>
    </dgm:pt>
    <dgm:pt modelId="{5FD4315D-DB51-4D55-87F7-CDE3127F8476}" type="pres">
      <dgm:prSet presAssocID="{54D24D94-65C9-4A1A-8A39-8E8B2551271A}" presName="node" presStyleLbl="node1" presStyleIdx="0" presStyleCnt="6">
        <dgm:presLayoutVars>
          <dgm:bulletEnabled val="1"/>
        </dgm:presLayoutVars>
      </dgm:prSet>
      <dgm:spPr/>
    </dgm:pt>
    <dgm:pt modelId="{1246876F-08CE-4E96-89C2-263A5C0B4E39}" type="pres">
      <dgm:prSet presAssocID="{2002B252-DA5C-433A-84CA-050608DD3AA6}" presName="sibTrans" presStyleCnt="0"/>
      <dgm:spPr/>
    </dgm:pt>
    <dgm:pt modelId="{968F3219-176F-439F-A4AD-318C44CA82A1}" type="pres">
      <dgm:prSet presAssocID="{5E63D8A2-DA90-4C82-A6C1-30896944EB46}" presName="node" presStyleLbl="node1" presStyleIdx="1" presStyleCnt="6">
        <dgm:presLayoutVars>
          <dgm:bulletEnabled val="1"/>
        </dgm:presLayoutVars>
      </dgm:prSet>
      <dgm:spPr/>
    </dgm:pt>
    <dgm:pt modelId="{7A0B828E-A8EB-4580-911F-5D701B9A3BF9}" type="pres">
      <dgm:prSet presAssocID="{C959E7FB-F206-4D25-A467-C9791BC86DA9}" presName="sibTrans" presStyleCnt="0"/>
      <dgm:spPr/>
    </dgm:pt>
    <dgm:pt modelId="{5457512C-8B86-4E4E-8022-D749A095AD02}" type="pres">
      <dgm:prSet presAssocID="{9E70C661-6332-4839-84B0-C9F57B39CB2E}" presName="node" presStyleLbl="node1" presStyleIdx="2" presStyleCnt="6">
        <dgm:presLayoutVars>
          <dgm:bulletEnabled val="1"/>
        </dgm:presLayoutVars>
      </dgm:prSet>
      <dgm:spPr/>
    </dgm:pt>
    <dgm:pt modelId="{EBA3336A-A9A4-4630-BF9E-1351F5F7C048}" type="pres">
      <dgm:prSet presAssocID="{F69515AA-AAE7-49F1-B5A2-F98623BEAF13}" presName="sibTrans" presStyleCnt="0"/>
      <dgm:spPr/>
    </dgm:pt>
    <dgm:pt modelId="{84965296-75EF-40B2-926C-13CF31F771C0}" type="pres">
      <dgm:prSet presAssocID="{33D4A0AC-2DAF-4E21-90E2-CCBEE49C7952}" presName="node" presStyleLbl="node1" presStyleIdx="3" presStyleCnt="6">
        <dgm:presLayoutVars>
          <dgm:bulletEnabled val="1"/>
        </dgm:presLayoutVars>
      </dgm:prSet>
      <dgm:spPr/>
    </dgm:pt>
    <dgm:pt modelId="{11136935-29F4-4298-9E3B-6A9066661D67}" type="pres">
      <dgm:prSet presAssocID="{63330C10-EEE2-47A1-A41B-206F90AFDD54}" presName="sibTrans" presStyleCnt="0"/>
      <dgm:spPr/>
    </dgm:pt>
    <dgm:pt modelId="{69F9F85F-DA5A-44AA-94BD-2FC8810E4D44}" type="pres">
      <dgm:prSet presAssocID="{F4DABF13-BE4B-4347-97B8-3CEB086D333E}" presName="node" presStyleLbl="node1" presStyleIdx="4" presStyleCnt="6">
        <dgm:presLayoutVars>
          <dgm:bulletEnabled val="1"/>
        </dgm:presLayoutVars>
      </dgm:prSet>
      <dgm:spPr/>
    </dgm:pt>
    <dgm:pt modelId="{F0F443B4-6E28-4F2B-AF72-8CF04CCEF7C6}" type="pres">
      <dgm:prSet presAssocID="{D265F191-A28F-41DB-9D01-FFBB0D525D47}" presName="sibTrans" presStyleCnt="0"/>
      <dgm:spPr/>
    </dgm:pt>
    <dgm:pt modelId="{2AFC2865-AD16-4F85-8F46-6DA78D735529}" type="pres">
      <dgm:prSet presAssocID="{90E53BF8-9F31-4D56-A302-B29E47EA9AD1}" presName="node" presStyleLbl="node1" presStyleIdx="5" presStyleCnt="6">
        <dgm:presLayoutVars>
          <dgm:bulletEnabled val="1"/>
        </dgm:presLayoutVars>
      </dgm:prSet>
      <dgm:spPr/>
    </dgm:pt>
  </dgm:ptLst>
  <dgm:cxnLst>
    <dgm:cxn modelId="{322CA513-3914-4EE5-B44F-8FDF51E2EEE9}" type="presOf" srcId="{54D24D94-65C9-4A1A-8A39-8E8B2551271A}" destId="{5FD4315D-DB51-4D55-87F7-CDE3127F8476}" srcOrd="0" destOrd="0" presId="urn:microsoft.com/office/officeart/2005/8/layout/default"/>
    <dgm:cxn modelId="{18B49425-601E-4A07-9356-9BEFE58D9A37}" type="presOf" srcId="{9E70C661-6332-4839-84B0-C9F57B39CB2E}" destId="{5457512C-8B86-4E4E-8022-D749A095AD02}" srcOrd="0" destOrd="0" presId="urn:microsoft.com/office/officeart/2005/8/layout/default"/>
    <dgm:cxn modelId="{BD08F028-8D7A-478B-953A-4906F9C1369A}" type="presOf" srcId="{33D4A0AC-2DAF-4E21-90E2-CCBEE49C7952}" destId="{84965296-75EF-40B2-926C-13CF31F771C0}" srcOrd="0" destOrd="0" presId="urn:microsoft.com/office/officeart/2005/8/layout/default"/>
    <dgm:cxn modelId="{83A2DB2F-8AE9-42E3-BDBA-E0799B7737C4}" type="presOf" srcId="{F4DABF13-BE4B-4347-97B8-3CEB086D333E}" destId="{69F9F85F-DA5A-44AA-94BD-2FC8810E4D44}" srcOrd="0" destOrd="0" presId="urn:microsoft.com/office/officeart/2005/8/layout/default"/>
    <dgm:cxn modelId="{2122BD61-28C2-4145-8A0A-4E2B6B127057}" srcId="{954D54ED-2741-4C93-AB52-0068E04BB7CD}" destId="{F4DABF13-BE4B-4347-97B8-3CEB086D333E}" srcOrd="4" destOrd="0" parTransId="{1558536D-C605-4CD3-AB5B-5D084E44F442}" sibTransId="{D265F191-A28F-41DB-9D01-FFBB0D525D47}"/>
    <dgm:cxn modelId="{1D4AC645-B22F-4818-B83E-A3B23B70B6F9}" srcId="{954D54ED-2741-4C93-AB52-0068E04BB7CD}" destId="{90E53BF8-9F31-4D56-A302-B29E47EA9AD1}" srcOrd="5" destOrd="0" parTransId="{C6B13CCC-1179-492F-AB3A-28952397979F}" sibTransId="{2F24F5BB-F8D2-4A30-BFB3-1904E5975FE0}"/>
    <dgm:cxn modelId="{D98E746A-DC2E-474B-90EB-172E1602CC43}" srcId="{954D54ED-2741-4C93-AB52-0068E04BB7CD}" destId="{9E70C661-6332-4839-84B0-C9F57B39CB2E}" srcOrd="2" destOrd="0" parTransId="{68E3D972-834E-45A8-AE3E-5680ACC5C55F}" sibTransId="{F69515AA-AAE7-49F1-B5A2-F98623BEAF13}"/>
    <dgm:cxn modelId="{CDE5BC6B-F259-4F32-8022-B8F58584F1D2}" type="presOf" srcId="{90E53BF8-9F31-4D56-A302-B29E47EA9AD1}" destId="{2AFC2865-AD16-4F85-8F46-6DA78D735529}" srcOrd="0" destOrd="0" presId="urn:microsoft.com/office/officeart/2005/8/layout/default"/>
    <dgm:cxn modelId="{0E7E87AA-7440-4CD3-81E0-4BBA1EABBFDD}" srcId="{954D54ED-2741-4C93-AB52-0068E04BB7CD}" destId="{54D24D94-65C9-4A1A-8A39-8E8B2551271A}" srcOrd="0" destOrd="0" parTransId="{91C752FB-E1BA-48CE-A2F9-8A328C8457F9}" sibTransId="{2002B252-DA5C-433A-84CA-050608DD3AA6}"/>
    <dgm:cxn modelId="{78D375AD-EC00-48D0-BF1B-A063FD982E7F}" type="presOf" srcId="{954D54ED-2741-4C93-AB52-0068E04BB7CD}" destId="{945A00A1-B858-4668-AE30-2B7FA62590ED}" srcOrd="0" destOrd="0" presId="urn:microsoft.com/office/officeart/2005/8/layout/default"/>
    <dgm:cxn modelId="{8DDFD4C8-8B26-45FC-9A31-5B8B85C8F91D}" srcId="{954D54ED-2741-4C93-AB52-0068E04BB7CD}" destId="{5E63D8A2-DA90-4C82-A6C1-30896944EB46}" srcOrd="1" destOrd="0" parTransId="{A16F19F1-2650-4218-A86F-EA5E4C3739D8}" sibTransId="{C959E7FB-F206-4D25-A467-C9791BC86DA9}"/>
    <dgm:cxn modelId="{01840EDF-5787-4348-B6B8-AE94D21A4BBE}" srcId="{954D54ED-2741-4C93-AB52-0068E04BB7CD}" destId="{33D4A0AC-2DAF-4E21-90E2-CCBEE49C7952}" srcOrd="3" destOrd="0" parTransId="{A0BCD08E-22D9-41C8-BC69-BACFF76FF313}" sibTransId="{63330C10-EEE2-47A1-A41B-206F90AFDD54}"/>
    <dgm:cxn modelId="{379F49FA-8FE3-4981-B8D8-D882EA5D6F4D}" type="presOf" srcId="{5E63D8A2-DA90-4C82-A6C1-30896944EB46}" destId="{968F3219-176F-439F-A4AD-318C44CA82A1}" srcOrd="0" destOrd="0" presId="urn:microsoft.com/office/officeart/2005/8/layout/default"/>
    <dgm:cxn modelId="{F574FBAE-29E7-4122-A0DC-CE7501149F85}" type="presParOf" srcId="{945A00A1-B858-4668-AE30-2B7FA62590ED}" destId="{5FD4315D-DB51-4D55-87F7-CDE3127F8476}" srcOrd="0" destOrd="0" presId="urn:microsoft.com/office/officeart/2005/8/layout/default"/>
    <dgm:cxn modelId="{B5FBB57C-BBAD-4EC5-80C5-9CE6C54E4CF6}" type="presParOf" srcId="{945A00A1-B858-4668-AE30-2B7FA62590ED}" destId="{1246876F-08CE-4E96-89C2-263A5C0B4E39}" srcOrd="1" destOrd="0" presId="urn:microsoft.com/office/officeart/2005/8/layout/default"/>
    <dgm:cxn modelId="{B8BE03B4-C6FF-4690-81AD-09D85DC9081A}" type="presParOf" srcId="{945A00A1-B858-4668-AE30-2B7FA62590ED}" destId="{968F3219-176F-439F-A4AD-318C44CA82A1}" srcOrd="2" destOrd="0" presId="urn:microsoft.com/office/officeart/2005/8/layout/default"/>
    <dgm:cxn modelId="{BC464891-3D60-46A0-8C74-66FC391A3E4F}" type="presParOf" srcId="{945A00A1-B858-4668-AE30-2B7FA62590ED}" destId="{7A0B828E-A8EB-4580-911F-5D701B9A3BF9}" srcOrd="3" destOrd="0" presId="urn:microsoft.com/office/officeart/2005/8/layout/default"/>
    <dgm:cxn modelId="{52C4A5B3-141B-4502-BE44-3075DBD3C929}" type="presParOf" srcId="{945A00A1-B858-4668-AE30-2B7FA62590ED}" destId="{5457512C-8B86-4E4E-8022-D749A095AD02}" srcOrd="4" destOrd="0" presId="urn:microsoft.com/office/officeart/2005/8/layout/default"/>
    <dgm:cxn modelId="{C0F1FF80-4C22-4C12-8C61-825368006378}" type="presParOf" srcId="{945A00A1-B858-4668-AE30-2B7FA62590ED}" destId="{EBA3336A-A9A4-4630-BF9E-1351F5F7C048}" srcOrd="5" destOrd="0" presId="urn:microsoft.com/office/officeart/2005/8/layout/default"/>
    <dgm:cxn modelId="{9673C85D-0D5A-4F5D-95F8-A915D71BB57F}" type="presParOf" srcId="{945A00A1-B858-4668-AE30-2B7FA62590ED}" destId="{84965296-75EF-40B2-926C-13CF31F771C0}" srcOrd="6" destOrd="0" presId="urn:microsoft.com/office/officeart/2005/8/layout/default"/>
    <dgm:cxn modelId="{E68780FA-8CF1-4379-8A60-90B4AD2675D6}" type="presParOf" srcId="{945A00A1-B858-4668-AE30-2B7FA62590ED}" destId="{11136935-29F4-4298-9E3B-6A9066661D67}" srcOrd="7" destOrd="0" presId="urn:microsoft.com/office/officeart/2005/8/layout/default"/>
    <dgm:cxn modelId="{1D10BD53-1397-4AF7-A4CC-5D6A658C3443}" type="presParOf" srcId="{945A00A1-B858-4668-AE30-2B7FA62590ED}" destId="{69F9F85F-DA5A-44AA-94BD-2FC8810E4D44}" srcOrd="8" destOrd="0" presId="urn:microsoft.com/office/officeart/2005/8/layout/default"/>
    <dgm:cxn modelId="{11CAFC61-B363-479B-ACAF-45895C2D4E09}" type="presParOf" srcId="{945A00A1-B858-4668-AE30-2B7FA62590ED}" destId="{F0F443B4-6E28-4F2B-AF72-8CF04CCEF7C6}" srcOrd="9" destOrd="0" presId="urn:microsoft.com/office/officeart/2005/8/layout/default"/>
    <dgm:cxn modelId="{E00E665C-EF3C-45C8-B4F0-1402388B64EA}" type="presParOf" srcId="{945A00A1-B858-4668-AE30-2B7FA62590ED}" destId="{2AFC2865-AD16-4F85-8F46-6DA78D73552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58CAB-6F0B-4D9E-A206-293B0926CD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30A5C5-6903-459E-8DB7-25465F9C466F}">
      <dgm:prSet/>
      <dgm:spPr/>
      <dgm:t>
        <a:bodyPr/>
        <a:lstStyle/>
        <a:p>
          <a:r>
            <a:rPr lang="fr-FR" b="1"/>
            <a:t>Prétraitement des données</a:t>
          </a:r>
          <a:endParaRPr lang="en-US"/>
        </a:p>
      </dgm:t>
    </dgm:pt>
    <dgm:pt modelId="{48A13FB1-6895-4C7F-AFBB-2E0C251DC5F1}" type="parTrans" cxnId="{DF882DEF-265B-42FD-85B9-C6A80FD05F1F}">
      <dgm:prSet/>
      <dgm:spPr/>
      <dgm:t>
        <a:bodyPr/>
        <a:lstStyle/>
        <a:p>
          <a:endParaRPr lang="en-US"/>
        </a:p>
      </dgm:t>
    </dgm:pt>
    <dgm:pt modelId="{C6CCFF49-D535-40EE-AA43-5D98527A4D86}" type="sibTrans" cxnId="{DF882DEF-265B-42FD-85B9-C6A80FD05F1F}">
      <dgm:prSet/>
      <dgm:spPr/>
      <dgm:t>
        <a:bodyPr/>
        <a:lstStyle/>
        <a:p>
          <a:endParaRPr lang="en-US"/>
        </a:p>
      </dgm:t>
    </dgm:pt>
    <dgm:pt modelId="{51ADD8EA-FDE6-44FE-BC63-5D806721B3F8}">
      <dgm:prSet/>
      <dgm:spPr/>
      <dgm:t>
        <a:bodyPr/>
        <a:lstStyle/>
        <a:p>
          <a:r>
            <a:rPr lang="fr-FR" b="1"/>
            <a:t>Rééquilibrage des classes</a:t>
          </a:r>
          <a:endParaRPr lang="en-US"/>
        </a:p>
      </dgm:t>
    </dgm:pt>
    <dgm:pt modelId="{BE4473EF-5982-4819-A55A-A6F99C42912C}" type="parTrans" cxnId="{0A56DCDE-F5BF-4764-8F1D-0E73912B2542}">
      <dgm:prSet/>
      <dgm:spPr/>
      <dgm:t>
        <a:bodyPr/>
        <a:lstStyle/>
        <a:p>
          <a:endParaRPr lang="en-US"/>
        </a:p>
      </dgm:t>
    </dgm:pt>
    <dgm:pt modelId="{9530FDC1-4A18-4D03-ACC3-6EA55472AB52}" type="sibTrans" cxnId="{0A56DCDE-F5BF-4764-8F1D-0E73912B2542}">
      <dgm:prSet/>
      <dgm:spPr/>
      <dgm:t>
        <a:bodyPr/>
        <a:lstStyle/>
        <a:p>
          <a:endParaRPr lang="en-US"/>
        </a:p>
      </dgm:t>
    </dgm:pt>
    <dgm:pt modelId="{173B00C5-2821-4060-9BC3-D11390380D4D}">
      <dgm:prSet/>
      <dgm:spPr/>
      <dgm:t>
        <a:bodyPr/>
        <a:lstStyle/>
        <a:p>
          <a:r>
            <a:rPr lang="fr-FR" b="1"/>
            <a:t>Sélection des features</a:t>
          </a:r>
          <a:endParaRPr lang="en-US"/>
        </a:p>
      </dgm:t>
    </dgm:pt>
    <dgm:pt modelId="{3BFEBCE7-53C9-4CCE-9309-55F8100C534D}" type="parTrans" cxnId="{F19B6E88-B9E2-4769-A77C-9167BEE180C7}">
      <dgm:prSet/>
      <dgm:spPr/>
      <dgm:t>
        <a:bodyPr/>
        <a:lstStyle/>
        <a:p>
          <a:endParaRPr lang="en-US"/>
        </a:p>
      </dgm:t>
    </dgm:pt>
    <dgm:pt modelId="{FAD5D6DF-9C1F-46C5-A195-FC9EC0A29820}" type="sibTrans" cxnId="{F19B6E88-B9E2-4769-A77C-9167BEE180C7}">
      <dgm:prSet/>
      <dgm:spPr/>
      <dgm:t>
        <a:bodyPr/>
        <a:lstStyle/>
        <a:p>
          <a:endParaRPr lang="en-US"/>
        </a:p>
      </dgm:t>
    </dgm:pt>
    <dgm:pt modelId="{C9C06B1F-420E-47E0-9862-BB89FEC2FC7F}" type="pres">
      <dgm:prSet presAssocID="{37C58CAB-6F0B-4D9E-A206-293B0926CDE4}" presName="linear" presStyleCnt="0">
        <dgm:presLayoutVars>
          <dgm:animLvl val="lvl"/>
          <dgm:resizeHandles val="exact"/>
        </dgm:presLayoutVars>
      </dgm:prSet>
      <dgm:spPr/>
    </dgm:pt>
    <dgm:pt modelId="{9E71B2F6-A90A-4C8A-AB35-E0F5F122534E}" type="pres">
      <dgm:prSet presAssocID="{1330A5C5-6903-459E-8DB7-25465F9C4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9088A6-D5F7-4038-B529-115A410EC339}" type="pres">
      <dgm:prSet presAssocID="{C6CCFF49-D535-40EE-AA43-5D98527A4D86}" presName="spacer" presStyleCnt="0"/>
      <dgm:spPr/>
    </dgm:pt>
    <dgm:pt modelId="{3EEFBE12-D410-4B8B-B0A2-6125743DE1BA}" type="pres">
      <dgm:prSet presAssocID="{51ADD8EA-FDE6-44FE-BC63-5D806721B3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3F991-2A91-4C4E-A3F9-D593DE9A10B8}" type="pres">
      <dgm:prSet presAssocID="{9530FDC1-4A18-4D03-ACC3-6EA55472AB52}" presName="spacer" presStyleCnt="0"/>
      <dgm:spPr/>
    </dgm:pt>
    <dgm:pt modelId="{8E022DA4-FD17-45ED-A3B5-9F7754AB6478}" type="pres">
      <dgm:prSet presAssocID="{173B00C5-2821-4060-9BC3-D11390380D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EDAD1F-68A6-4932-A3DC-4BD140F8120E}" type="presOf" srcId="{37C58CAB-6F0B-4D9E-A206-293B0926CDE4}" destId="{C9C06B1F-420E-47E0-9862-BB89FEC2FC7F}" srcOrd="0" destOrd="0" presId="urn:microsoft.com/office/officeart/2005/8/layout/vList2"/>
    <dgm:cxn modelId="{7B7D5B63-FB51-4079-8114-7AD14A265EBC}" type="presOf" srcId="{1330A5C5-6903-459E-8DB7-25465F9C466F}" destId="{9E71B2F6-A90A-4C8A-AB35-E0F5F122534E}" srcOrd="0" destOrd="0" presId="urn:microsoft.com/office/officeart/2005/8/layout/vList2"/>
    <dgm:cxn modelId="{F19B6E88-B9E2-4769-A77C-9167BEE180C7}" srcId="{37C58CAB-6F0B-4D9E-A206-293B0926CDE4}" destId="{173B00C5-2821-4060-9BC3-D11390380D4D}" srcOrd="2" destOrd="0" parTransId="{3BFEBCE7-53C9-4CCE-9309-55F8100C534D}" sibTransId="{FAD5D6DF-9C1F-46C5-A195-FC9EC0A29820}"/>
    <dgm:cxn modelId="{714E71C4-6758-4425-8A27-8ADBFA8F134E}" type="presOf" srcId="{51ADD8EA-FDE6-44FE-BC63-5D806721B3F8}" destId="{3EEFBE12-D410-4B8B-B0A2-6125743DE1BA}" srcOrd="0" destOrd="0" presId="urn:microsoft.com/office/officeart/2005/8/layout/vList2"/>
    <dgm:cxn modelId="{0A56DCDE-F5BF-4764-8F1D-0E73912B2542}" srcId="{37C58CAB-6F0B-4D9E-A206-293B0926CDE4}" destId="{51ADD8EA-FDE6-44FE-BC63-5D806721B3F8}" srcOrd="1" destOrd="0" parTransId="{BE4473EF-5982-4819-A55A-A6F99C42912C}" sibTransId="{9530FDC1-4A18-4D03-ACC3-6EA55472AB52}"/>
    <dgm:cxn modelId="{064EB1E0-FA25-4420-AE06-C24A4FF7E194}" type="presOf" srcId="{173B00C5-2821-4060-9BC3-D11390380D4D}" destId="{8E022DA4-FD17-45ED-A3B5-9F7754AB6478}" srcOrd="0" destOrd="0" presId="urn:microsoft.com/office/officeart/2005/8/layout/vList2"/>
    <dgm:cxn modelId="{DF882DEF-265B-42FD-85B9-C6A80FD05F1F}" srcId="{37C58CAB-6F0B-4D9E-A206-293B0926CDE4}" destId="{1330A5C5-6903-459E-8DB7-25465F9C466F}" srcOrd="0" destOrd="0" parTransId="{48A13FB1-6895-4C7F-AFBB-2E0C251DC5F1}" sibTransId="{C6CCFF49-D535-40EE-AA43-5D98527A4D86}"/>
    <dgm:cxn modelId="{2CF9E50A-9715-4609-A133-4A73EFD69A9C}" type="presParOf" srcId="{C9C06B1F-420E-47E0-9862-BB89FEC2FC7F}" destId="{9E71B2F6-A90A-4C8A-AB35-E0F5F122534E}" srcOrd="0" destOrd="0" presId="urn:microsoft.com/office/officeart/2005/8/layout/vList2"/>
    <dgm:cxn modelId="{AEBDFCF2-4D8A-4C6C-B8EC-EFDB17924AA7}" type="presParOf" srcId="{C9C06B1F-420E-47E0-9862-BB89FEC2FC7F}" destId="{669088A6-D5F7-4038-B529-115A410EC339}" srcOrd="1" destOrd="0" presId="urn:microsoft.com/office/officeart/2005/8/layout/vList2"/>
    <dgm:cxn modelId="{06B2DA96-87C6-4E3A-93C3-303DA64F57EA}" type="presParOf" srcId="{C9C06B1F-420E-47E0-9862-BB89FEC2FC7F}" destId="{3EEFBE12-D410-4B8B-B0A2-6125743DE1BA}" srcOrd="2" destOrd="0" presId="urn:microsoft.com/office/officeart/2005/8/layout/vList2"/>
    <dgm:cxn modelId="{1BA9E440-4083-4272-A4DA-747D8292D127}" type="presParOf" srcId="{C9C06B1F-420E-47E0-9862-BB89FEC2FC7F}" destId="{1EB3F991-2A91-4C4E-A3F9-D593DE9A10B8}" srcOrd="3" destOrd="0" presId="urn:microsoft.com/office/officeart/2005/8/layout/vList2"/>
    <dgm:cxn modelId="{9D978DDB-B47E-4005-B5CD-558B902D6A2F}" type="presParOf" srcId="{C9C06B1F-420E-47E0-9862-BB89FEC2FC7F}" destId="{8E022DA4-FD17-45ED-A3B5-9F7754AB64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170D2E-4B1B-4661-9474-DEE93E4380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86C674-522F-4A3E-A202-94FD79A48D71}">
      <dgm:prSet/>
      <dgm:spPr/>
      <dgm:t>
        <a:bodyPr/>
        <a:lstStyle/>
        <a:p>
          <a:pPr>
            <a:defRPr cap="all"/>
          </a:pPr>
          <a:r>
            <a:rPr lang="fr-FR">
              <a:hlinkClick xmlns:r="http://schemas.openxmlformats.org/officeDocument/2006/relationships" r:id="rId1"/>
            </a:rPr>
            <a:t>https://creditscope-frontend-5edd9b96b924.herokuapp.com/</a:t>
          </a:r>
          <a:endParaRPr lang="en-US"/>
        </a:p>
      </dgm:t>
    </dgm:pt>
    <dgm:pt modelId="{33686E84-4A32-43D6-B90C-5E349772938A}" type="parTrans" cxnId="{9B1522E2-87D7-4510-AFDB-E532B7454F34}">
      <dgm:prSet/>
      <dgm:spPr/>
      <dgm:t>
        <a:bodyPr/>
        <a:lstStyle/>
        <a:p>
          <a:endParaRPr lang="en-US"/>
        </a:p>
      </dgm:t>
    </dgm:pt>
    <dgm:pt modelId="{0D13F0CE-8DE0-4C6E-80E9-5B42D1E676C0}" type="sibTrans" cxnId="{9B1522E2-87D7-4510-AFDB-E532B7454F34}">
      <dgm:prSet/>
      <dgm:spPr/>
      <dgm:t>
        <a:bodyPr/>
        <a:lstStyle/>
        <a:p>
          <a:endParaRPr lang="en-US"/>
        </a:p>
      </dgm:t>
    </dgm:pt>
    <dgm:pt modelId="{7BA0CCAF-3AF5-4C55-967D-0D192C1809DA}">
      <dgm:prSet/>
      <dgm:spPr/>
      <dgm:t>
        <a:bodyPr/>
        <a:lstStyle/>
        <a:p>
          <a:pPr>
            <a:defRPr cap="all"/>
          </a:pPr>
          <a:r>
            <a:rPr lang="fr-FR">
              <a:hlinkClick xmlns:r="http://schemas.openxmlformats.org/officeDocument/2006/relationships" r:id="rId2"/>
            </a:rPr>
            <a:t>https://creditscope-backend-630ad7bce582.herokuapp.com/</a:t>
          </a:r>
          <a:endParaRPr lang="en-US"/>
        </a:p>
      </dgm:t>
    </dgm:pt>
    <dgm:pt modelId="{27AB6F6C-90EF-414C-8FC4-48F1971C6DA4}" type="parTrans" cxnId="{22FD872F-73FE-4CD8-8A48-0BF65C8C2FA5}">
      <dgm:prSet/>
      <dgm:spPr/>
      <dgm:t>
        <a:bodyPr/>
        <a:lstStyle/>
        <a:p>
          <a:endParaRPr lang="en-US"/>
        </a:p>
      </dgm:t>
    </dgm:pt>
    <dgm:pt modelId="{D83ED15C-FD9A-4248-8DD7-839285605834}" type="sibTrans" cxnId="{22FD872F-73FE-4CD8-8A48-0BF65C8C2FA5}">
      <dgm:prSet/>
      <dgm:spPr/>
      <dgm:t>
        <a:bodyPr/>
        <a:lstStyle/>
        <a:p>
          <a:endParaRPr lang="en-US"/>
        </a:p>
      </dgm:t>
    </dgm:pt>
    <dgm:pt modelId="{12F515C9-0D1E-4E7B-934A-7C39F403D099}" type="pres">
      <dgm:prSet presAssocID="{B5170D2E-4B1B-4661-9474-DEE93E4380B0}" presName="root" presStyleCnt="0">
        <dgm:presLayoutVars>
          <dgm:dir/>
          <dgm:resizeHandles val="exact"/>
        </dgm:presLayoutVars>
      </dgm:prSet>
      <dgm:spPr/>
    </dgm:pt>
    <dgm:pt modelId="{B27094A1-9223-4071-AB7F-E17614E895CC}" type="pres">
      <dgm:prSet presAssocID="{D386C674-522F-4A3E-A202-94FD79A48D71}" presName="compNode" presStyleCnt="0"/>
      <dgm:spPr/>
    </dgm:pt>
    <dgm:pt modelId="{D03522A6-ED0E-427A-903D-071B455439EB}" type="pres">
      <dgm:prSet presAssocID="{D386C674-522F-4A3E-A202-94FD79A48D71}" presName="iconBgRect" presStyleLbl="bgShp" presStyleIdx="0" presStyleCnt="2"/>
      <dgm:spPr/>
    </dgm:pt>
    <dgm:pt modelId="{B90A3603-33B6-4143-9B93-FDE71EAF534E}" type="pres">
      <dgm:prSet presAssocID="{D386C674-522F-4A3E-A202-94FD79A48D71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92C7F285-16FA-49D3-A689-3598582193FE}" type="pres">
      <dgm:prSet presAssocID="{D386C674-522F-4A3E-A202-94FD79A48D71}" presName="spaceRect" presStyleCnt="0"/>
      <dgm:spPr/>
    </dgm:pt>
    <dgm:pt modelId="{4A096236-A71C-4464-9A44-087B92AF25BD}" type="pres">
      <dgm:prSet presAssocID="{D386C674-522F-4A3E-A202-94FD79A48D71}" presName="textRect" presStyleLbl="revTx" presStyleIdx="0" presStyleCnt="2">
        <dgm:presLayoutVars>
          <dgm:chMax val="1"/>
          <dgm:chPref val="1"/>
        </dgm:presLayoutVars>
      </dgm:prSet>
      <dgm:spPr/>
    </dgm:pt>
    <dgm:pt modelId="{407EC73B-4F28-4DEF-BEB4-FAF459150FF4}" type="pres">
      <dgm:prSet presAssocID="{0D13F0CE-8DE0-4C6E-80E9-5B42D1E676C0}" presName="sibTrans" presStyleCnt="0"/>
      <dgm:spPr/>
    </dgm:pt>
    <dgm:pt modelId="{50039D4F-6544-49C6-9B58-CB8BE3C4BD24}" type="pres">
      <dgm:prSet presAssocID="{7BA0CCAF-3AF5-4C55-967D-0D192C1809DA}" presName="compNode" presStyleCnt="0"/>
      <dgm:spPr/>
    </dgm:pt>
    <dgm:pt modelId="{BA53A292-DE2E-4E69-B636-B45E554CE7D3}" type="pres">
      <dgm:prSet presAssocID="{7BA0CCAF-3AF5-4C55-967D-0D192C1809DA}" presName="iconBgRect" presStyleLbl="bgShp" presStyleIdx="1" presStyleCnt="2"/>
      <dgm:spPr/>
    </dgm:pt>
    <dgm:pt modelId="{5B61765D-86C8-4289-BCCF-448976C4A6FF}" type="pres">
      <dgm:prSet presAssocID="{7BA0CCAF-3AF5-4C55-967D-0D192C1809DA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lle"/>
        </a:ext>
      </dgm:extLst>
    </dgm:pt>
    <dgm:pt modelId="{580408B6-EA8D-4A95-87E6-A8454EE81A98}" type="pres">
      <dgm:prSet presAssocID="{7BA0CCAF-3AF5-4C55-967D-0D192C1809DA}" presName="spaceRect" presStyleCnt="0"/>
      <dgm:spPr/>
    </dgm:pt>
    <dgm:pt modelId="{52F7E54C-CBBA-4EAD-A7D8-795E5E530B5E}" type="pres">
      <dgm:prSet presAssocID="{7BA0CCAF-3AF5-4C55-967D-0D192C1809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0ECC723-9E96-49B9-8887-CBEB42606530}" type="presOf" srcId="{7BA0CCAF-3AF5-4C55-967D-0D192C1809DA}" destId="{52F7E54C-CBBA-4EAD-A7D8-795E5E530B5E}" srcOrd="0" destOrd="0" presId="urn:microsoft.com/office/officeart/2018/5/layout/IconCircleLabelList"/>
    <dgm:cxn modelId="{22FD872F-73FE-4CD8-8A48-0BF65C8C2FA5}" srcId="{B5170D2E-4B1B-4661-9474-DEE93E4380B0}" destId="{7BA0CCAF-3AF5-4C55-967D-0D192C1809DA}" srcOrd="1" destOrd="0" parTransId="{27AB6F6C-90EF-414C-8FC4-48F1971C6DA4}" sibTransId="{D83ED15C-FD9A-4248-8DD7-839285605834}"/>
    <dgm:cxn modelId="{5A419A90-BB26-4AA5-B00C-1FF00042C9AB}" type="presOf" srcId="{B5170D2E-4B1B-4661-9474-DEE93E4380B0}" destId="{12F515C9-0D1E-4E7B-934A-7C39F403D099}" srcOrd="0" destOrd="0" presId="urn:microsoft.com/office/officeart/2018/5/layout/IconCircleLabelList"/>
    <dgm:cxn modelId="{36C213B3-ADC8-47F0-823C-48DA17562548}" type="presOf" srcId="{D386C674-522F-4A3E-A202-94FD79A48D71}" destId="{4A096236-A71C-4464-9A44-087B92AF25BD}" srcOrd="0" destOrd="0" presId="urn:microsoft.com/office/officeart/2018/5/layout/IconCircleLabelList"/>
    <dgm:cxn modelId="{9B1522E2-87D7-4510-AFDB-E532B7454F34}" srcId="{B5170D2E-4B1B-4661-9474-DEE93E4380B0}" destId="{D386C674-522F-4A3E-A202-94FD79A48D71}" srcOrd="0" destOrd="0" parTransId="{33686E84-4A32-43D6-B90C-5E349772938A}" sibTransId="{0D13F0CE-8DE0-4C6E-80E9-5B42D1E676C0}"/>
    <dgm:cxn modelId="{BD145CC1-E17A-402D-A002-0EBC26706D3F}" type="presParOf" srcId="{12F515C9-0D1E-4E7B-934A-7C39F403D099}" destId="{B27094A1-9223-4071-AB7F-E17614E895CC}" srcOrd="0" destOrd="0" presId="urn:microsoft.com/office/officeart/2018/5/layout/IconCircleLabelList"/>
    <dgm:cxn modelId="{FF4CCD6E-B4F6-4C9C-94BC-7691BD6500F9}" type="presParOf" srcId="{B27094A1-9223-4071-AB7F-E17614E895CC}" destId="{D03522A6-ED0E-427A-903D-071B455439EB}" srcOrd="0" destOrd="0" presId="urn:microsoft.com/office/officeart/2018/5/layout/IconCircleLabelList"/>
    <dgm:cxn modelId="{9B4A27B4-1488-4AA3-9C43-636AA44F38CB}" type="presParOf" srcId="{B27094A1-9223-4071-AB7F-E17614E895CC}" destId="{B90A3603-33B6-4143-9B93-FDE71EAF534E}" srcOrd="1" destOrd="0" presId="urn:microsoft.com/office/officeart/2018/5/layout/IconCircleLabelList"/>
    <dgm:cxn modelId="{32FFF0F5-79B2-4351-9FBD-7869DF6E1AC5}" type="presParOf" srcId="{B27094A1-9223-4071-AB7F-E17614E895CC}" destId="{92C7F285-16FA-49D3-A689-3598582193FE}" srcOrd="2" destOrd="0" presId="urn:microsoft.com/office/officeart/2018/5/layout/IconCircleLabelList"/>
    <dgm:cxn modelId="{D7B8DFF2-65A1-4B0C-85C2-29A65BB537D3}" type="presParOf" srcId="{B27094A1-9223-4071-AB7F-E17614E895CC}" destId="{4A096236-A71C-4464-9A44-087B92AF25BD}" srcOrd="3" destOrd="0" presId="urn:microsoft.com/office/officeart/2018/5/layout/IconCircleLabelList"/>
    <dgm:cxn modelId="{6660B14E-465D-4B38-814B-F0D552B7F9BC}" type="presParOf" srcId="{12F515C9-0D1E-4E7B-934A-7C39F403D099}" destId="{407EC73B-4F28-4DEF-BEB4-FAF459150FF4}" srcOrd="1" destOrd="0" presId="urn:microsoft.com/office/officeart/2018/5/layout/IconCircleLabelList"/>
    <dgm:cxn modelId="{56C12429-07AB-430B-9DD7-E9E11435E46F}" type="presParOf" srcId="{12F515C9-0D1E-4E7B-934A-7C39F403D099}" destId="{50039D4F-6544-49C6-9B58-CB8BE3C4BD24}" srcOrd="2" destOrd="0" presId="urn:microsoft.com/office/officeart/2018/5/layout/IconCircleLabelList"/>
    <dgm:cxn modelId="{CAB9795E-88A8-4FD6-9BC0-0A1685021914}" type="presParOf" srcId="{50039D4F-6544-49C6-9B58-CB8BE3C4BD24}" destId="{BA53A292-DE2E-4E69-B636-B45E554CE7D3}" srcOrd="0" destOrd="0" presId="urn:microsoft.com/office/officeart/2018/5/layout/IconCircleLabelList"/>
    <dgm:cxn modelId="{CA508878-6EC4-4A5D-90EC-4F5595A80AF0}" type="presParOf" srcId="{50039D4F-6544-49C6-9B58-CB8BE3C4BD24}" destId="{5B61765D-86C8-4289-BCCF-448976C4A6FF}" srcOrd="1" destOrd="0" presId="urn:microsoft.com/office/officeart/2018/5/layout/IconCircleLabelList"/>
    <dgm:cxn modelId="{72FE4389-FE9A-4C25-8BCF-0DC012A9924B}" type="presParOf" srcId="{50039D4F-6544-49C6-9B58-CB8BE3C4BD24}" destId="{580408B6-EA8D-4A95-87E6-A8454EE81A98}" srcOrd="2" destOrd="0" presId="urn:microsoft.com/office/officeart/2018/5/layout/IconCircleLabelList"/>
    <dgm:cxn modelId="{9E66B642-3EB7-4B7D-A75F-81A8DE73D172}" type="presParOf" srcId="{50039D4F-6544-49C6-9B58-CB8BE3C4BD24}" destId="{52F7E54C-CBBA-4EAD-A7D8-795E5E530B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11CE0-2C7B-483D-B1B4-1FBA9E5447DC}">
      <dsp:nvSpPr>
        <dsp:cNvPr id="0" name=""/>
        <dsp:cNvSpPr/>
      </dsp:nvSpPr>
      <dsp:spPr>
        <a:xfrm>
          <a:off x="0" y="1256213"/>
          <a:ext cx="62452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68F68-D1F0-4E2E-B7D3-32194E24FDC8}">
      <dsp:nvSpPr>
        <dsp:cNvPr id="0" name=""/>
        <dsp:cNvSpPr/>
      </dsp:nvSpPr>
      <dsp:spPr>
        <a:xfrm>
          <a:off x="312263" y="946253"/>
          <a:ext cx="437168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Fusion des dataframes</a:t>
          </a:r>
          <a:endParaRPr lang="en-US" sz="2100" kern="1200"/>
        </a:p>
      </dsp:txBody>
      <dsp:txXfrm>
        <a:off x="342525" y="976515"/>
        <a:ext cx="4311161" cy="559396"/>
      </dsp:txXfrm>
    </dsp:sp>
    <dsp:sp modelId="{9971B26F-9925-4A27-8B1A-A0FFBCCB64D3}">
      <dsp:nvSpPr>
        <dsp:cNvPr id="0" name=""/>
        <dsp:cNvSpPr/>
      </dsp:nvSpPr>
      <dsp:spPr>
        <a:xfrm>
          <a:off x="0" y="2208773"/>
          <a:ext cx="62452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C6CB5-FB99-4562-B581-5C6CDC636D63}">
      <dsp:nvSpPr>
        <dsp:cNvPr id="0" name=""/>
        <dsp:cNvSpPr/>
      </dsp:nvSpPr>
      <dsp:spPr>
        <a:xfrm>
          <a:off x="312263" y="1898813"/>
          <a:ext cx="4371685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Encoding des valeurs catégorielles </a:t>
          </a:r>
          <a:endParaRPr lang="en-US" sz="2100" kern="1200"/>
        </a:p>
      </dsp:txBody>
      <dsp:txXfrm>
        <a:off x="342525" y="1929075"/>
        <a:ext cx="4311161" cy="559396"/>
      </dsp:txXfrm>
    </dsp:sp>
    <dsp:sp modelId="{A1584B1A-7058-40CE-9D6B-74F0BCDB67C9}">
      <dsp:nvSpPr>
        <dsp:cNvPr id="0" name=""/>
        <dsp:cNvSpPr/>
      </dsp:nvSpPr>
      <dsp:spPr>
        <a:xfrm>
          <a:off x="0" y="3161333"/>
          <a:ext cx="62452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944DC-2C21-47DD-810E-AD198FF0F396}">
      <dsp:nvSpPr>
        <dsp:cNvPr id="0" name=""/>
        <dsp:cNvSpPr/>
      </dsp:nvSpPr>
      <dsp:spPr>
        <a:xfrm>
          <a:off x="312263" y="2851373"/>
          <a:ext cx="437168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Imputations des valeurs manquantes</a:t>
          </a:r>
          <a:endParaRPr lang="en-US" sz="2100" kern="1200"/>
        </a:p>
      </dsp:txBody>
      <dsp:txXfrm>
        <a:off x="342525" y="2881635"/>
        <a:ext cx="4311161" cy="559396"/>
      </dsp:txXfrm>
    </dsp:sp>
    <dsp:sp modelId="{095FE95D-8078-4A54-9E03-C0D520A6A450}">
      <dsp:nvSpPr>
        <dsp:cNvPr id="0" name=""/>
        <dsp:cNvSpPr/>
      </dsp:nvSpPr>
      <dsp:spPr>
        <a:xfrm>
          <a:off x="0" y="4113893"/>
          <a:ext cx="62452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D02F5-A60A-41DA-84B2-2F9DDCF117E3}">
      <dsp:nvSpPr>
        <dsp:cNvPr id="0" name=""/>
        <dsp:cNvSpPr/>
      </dsp:nvSpPr>
      <dsp:spPr>
        <a:xfrm>
          <a:off x="312263" y="3803933"/>
          <a:ext cx="4371685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Standardisation</a:t>
          </a:r>
          <a:endParaRPr lang="en-US" sz="2100" kern="1200"/>
        </a:p>
      </dsp:txBody>
      <dsp:txXfrm>
        <a:off x="342525" y="3834195"/>
        <a:ext cx="431116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59013-856B-47E2-AF01-028460EAD055}">
      <dsp:nvSpPr>
        <dsp:cNvPr id="0" name=""/>
        <dsp:cNvSpPr/>
      </dsp:nvSpPr>
      <dsp:spPr>
        <a:xfrm>
          <a:off x="0" y="384338"/>
          <a:ext cx="6245265" cy="7294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/>
            <a:t>Technique de suréchantillonnage</a:t>
          </a:r>
          <a:r>
            <a:rPr lang="fr-FR" sz="2900" kern="1200" dirty="0"/>
            <a:t> : </a:t>
          </a:r>
          <a:endParaRPr lang="en-US" sz="2900" kern="1200" dirty="0"/>
        </a:p>
      </dsp:txBody>
      <dsp:txXfrm>
        <a:off x="35611" y="419949"/>
        <a:ext cx="6174043" cy="658273"/>
      </dsp:txXfrm>
    </dsp:sp>
    <dsp:sp modelId="{837C9FE1-762D-402D-8004-7A09196526A1}">
      <dsp:nvSpPr>
        <dsp:cNvPr id="0" name=""/>
        <dsp:cNvSpPr/>
      </dsp:nvSpPr>
      <dsp:spPr>
        <a:xfrm>
          <a:off x="0" y="1113833"/>
          <a:ext cx="6245265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1" kern="1200"/>
            <a:t>SMOTE</a:t>
          </a:r>
          <a:r>
            <a:rPr lang="fr-FR" sz="2300" kern="1200"/>
            <a:t> pour les variables numériques (</a:t>
          </a:r>
          <a:r>
            <a:rPr lang="fr-FR" sz="2300" i="1" kern="1200"/>
            <a:t>Synthetic Minority Over-sampling Technique</a:t>
          </a:r>
          <a:r>
            <a:rPr lang="fr-FR" sz="2300" kern="1200"/>
            <a:t>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1" kern="1200"/>
            <a:t>SMOTENC</a:t>
          </a:r>
          <a:r>
            <a:rPr lang="fr-FR" sz="2300" kern="1200"/>
            <a:t> pour les variables catégorielles</a:t>
          </a:r>
          <a:endParaRPr lang="en-US" sz="2300" kern="1200"/>
        </a:p>
      </dsp:txBody>
      <dsp:txXfrm>
        <a:off x="0" y="1113833"/>
        <a:ext cx="6245265" cy="1200599"/>
      </dsp:txXfrm>
    </dsp:sp>
    <dsp:sp modelId="{3435D1F4-BD64-4DFE-B179-E2503041EBE0}">
      <dsp:nvSpPr>
        <dsp:cNvPr id="0" name=""/>
        <dsp:cNvSpPr/>
      </dsp:nvSpPr>
      <dsp:spPr>
        <a:xfrm>
          <a:off x="0" y="2314433"/>
          <a:ext cx="6245265" cy="729495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Exemple : </a:t>
          </a:r>
          <a:endParaRPr lang="en-US" sz="2900" kern="1200"/>
        </a:p>
      </dsp:txBody>
      <dsp:txXfrm>
        <a:off x="35611" y="2350044"/>
        <a:ext cx="6174043" cy="658273"/>
      </dsp:txXfrm>
    </dsp:sp>
    <dsp:sp modelId="{B301939C-1C5D-4DF4-9006-DB941806EC54}">
      <dsp:nvSpPr>
        <dsp:cNvPr id="0" name=""/>
        <dsp:cNvSpPr/>
      </dsp:nvSpPr>
      <dsp:spPr>
        <a:xfrm>
          <a:off x="0" y="3043928"/>
          <a:ext cx="6245265" cy="2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/>
            <a:t>Si deux clients en défaut se situent en [2,3] et [3,4], SMOTE peut générer un nouveau point intermédiaire tel que [2.6,3.5].</a:t>
          </a:r>
          <a:br>
            <a:rPr lang="fr-FR" sz="2300" kern="1200"/>
          </a:br>
          <a:r>
            <a:rPr lang="fr-FR" sz="2300" kern="1200"/>
            <a:t>Ainsi, la classe minoritaire devient plus dense et mieux représentée dans l’espace des variables.</a:t>
          </a:r>
          <a:endParaRPr lang="en-US" sz="2300" kern="1200"/>
        </a:p>
      </dsp:txBody>
      <dsp:txXfrm>
        <a:off x="0" y="3043928"/>
        <a:ext cx="6245265" cy="2161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4315D-DB51-4D55-87F7-CDE3127F8476}">
      <dsp:nvSpPr>
        <dsp:cNvPr id="0" name=""/>
        <dsp:cNvSpPr/>
      </dsp:nvSpPr>
      <dsp:spPr>
        <a:xfrm>
          <a:off x="42784" y="1327"/>
          <a:ext cx="2750247" cy="16501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Accuracy</a:t>
          </a:r>
          <a:r>
            <a:rPr lang="fr-FR" sz="1900" kern="1200"/>
            <a:t> : proportion globale de bonnes prédictions.</a:t>
          </a:r>
          <a:endParaRPr lang="en-US" sz="1900" kern="1200"/>
        </a:p>
      </dsp:txBody>
      <dsp:txXfrm>
        <a:off x="42784" y="1327"/>
        <a:ext cx="2750247" cy="1650148"/>
      </dsp:txXfrm>
    </dsp:sp>
    <dsp:sp modelId="{968F3219-176F-439F-A4AD-318C44CA82A1}">
      <dsp:nvSpPr>
        <dsp:cNvPr id="0" name=""/>
        <dsp:cNvSpPr/>
      </dsp:nvSpPr>
      <dsp:spPr>
        <a:xfrm>
          <a:off x="3068057" y="1327"/>
          <a:ext cx="2750247" cy="1650148"/>
        </a:xfrm>
        <a:prstGeom prst="rect">
          <a:avLst/>
        </a:prstGeom>
        <a:solidFill>
          <a:schemeClr val="accent5">
            <a:hueOff val="-1508296"/>
            <a:satOff val="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Precision</a:t>
          </a:r>
          <a:r>
            <a:rPr lang="fr-FR" sz="1900" kern="1200"/>
            <a:t> : proportion de vrais positifs parmi les positifs prédits.</a:t>
          </a:r>
          <a:endParaRPr lang="en-US" sz="1900" kern="1200"/>
        </a:p>
      </dsp:txBody>
      <dsp:txXfrm>
        <a:off x="3068057" y="1327"/>
        <a:ext cx="2750247" cy="1650148"/>
      </dsp:txXfrm>
    </dsp:sp>
    <dsp:sp modelId="{5457512C-8B86-4E4E-8022-D749A095AD02}">
      <dsp:nvSpPr>
        <dsp:cNvPr id="0" name=""/>
        <dsp:cNvSpPr/>
      </dsp:nvSpPr>
      <dsp:spPr>
        <a:xfrm>
          <a:off x="42784" y="1926500"/>
          <a:ext cx="2750247" cy="1650148"/>
        </a:xfrm>
        <a:prstGeom prst="rect">
          <a:avLst/>
        </a:prstGeom>
        <a:solidFill>
          <a:schemeClr val="accent5">
            <a:hueOff val="-3016592"/>
            <a:satOff val="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Recall (Sensibilité)</a:t>
          </a:r>
          <a:r>
            <a:rPr lang="fr-FR" sz="1900" kern="1200"/>
            <a:t> : proportion de vrais positifs détectés (capacité à identifier les clients à risque).</a:t>
          </a:r>
          <a:endParaRPr lang="en-US" sz="1900" kern="1200"/>
        </a:p>
      </dsp:txBody>
      <dsp:txXfrm>
        <a:off x="42784" y="1926500"/>
        <a:ext cx="2750247" cy="1650148"/>
      </dsp:txXfrm>
    </dsp:sp>
    <dsp:sp modelId="{84965296-75EF-40B2-926C-13CF31F771C0}">
      <dsp:nvSpPr>
        <dsp:cNvPr id="0" name=""/>
        <dsp:cNvSpPr/>
      </dsp:nvSpPr>
      <dsp:spPr>
        <a:xfrm>
          <a:off x="3068057" y="1926500"/>
          <a:ext cx="2750247" cy="1650148"/>
        </a:xfrm>
        <a:prstGeom prst="rect">
          <a:avLst/>
        </a:prstGeom>
        <a:solidFill>
          <a:schemeClr val="accent5">
            <a:hueOff val="-4524888"/>
            <a:satOff val="0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F1-score</a:t>
          </a:r>
          <a:r>
            <a:rPr lang="fr-FR" sz="1900" kern="1200"/>
            <a:t> : moyenne harmonique entre précision et rappel, utile pour les classes déséquilibrées.</a:t>
          </a:r>
          <a:endParaRPr lang="en-US" sz="1900" kern="1200"/>
        </a:p>
      </dsp:txBody>
      <dsp:txXfrm>
        <a:off x="3068057" y="1926500"/>
        <a:ext cx="2750247" cy="1650148"/>
      </dsp:txXfrm>
    </dsp:sp>
    <dsp:sp modelId="{69F9F85F-DA5A-44AA-94BD-2FC8810E4D44}">
      <dsp:nvSpPr>
        <dsp:cNvPr id="0" name=""/>
        <dsp:cNvSpPr/>
      </dsp:nvSpPr>
      <dsp:spPr>
        <a:xfrm>
          <a:off x="42784" y="3851674"/>
          <a:ext cx="2750247" cy="1650148"/>
        </a:xfrm>
        <a:prstGeom prst="rect">
          <a:avLst/>
        </a:prstGeom>
        <a:solidFill>
          <a:schemeClr val="accent5">
            <a:hueOff val="-6033184"/>
            <a:satOff val="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AUC (Area Under the ROC Curve)</a:t>
          </a:r>
          <a:r>
            <a:rPr lang="fr-FR" sz="1900" kern="1200"/>
            <a:t> : mesure la capacité globale du modèle à distinguer les deux classes.</a:t>
          </a:r>
          <a:endParaRPr lang="en-US" sz="1900" kern="1200"/>
        </a:p>
      </dsp:txBody>
      <dsp:txXfrm>
        <a:off x="42784" y="3851674"/>
        <a:ext cx="2750247" cy="1650148"/>
      </dsp:txXfrm>
    </dsp:sp>
    <dsp:sp modelId="{2AFC2865-AD16-4F85-8F46-6DA78D735529}">
      <dsp:nvSpPr>
        <dsp:cNvPr id="0" name=""/>
        <dsp:cNvSpPr/>
      </dsp:nvSpPr>
      <dsp:spPr>
        <a:xfrm>
          <a:off x="3068057" y="3851674"/>
          <a:ext cx="2750247" cy="1650148"/>
        </a:xfrm>
        <a:prstGeom prst="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Optimisation du score métier</a:t>
          </a:r>
          <a:endParaRPr lang="en-US" sz="1900" kern="1200"/>
        </a:p>
      </dsp:txBody>
      <dsp:txXfrm>
        <a:off x="3068057" y="3851674"/>
        <a:ext cx="2750247" cy="1650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1B2F6-A90A-4C8A-AB35-E0F5F122534E}">
      <dsp:nvSpPr>
        <dsp:cNvPr id="0" name=""/>
        <dsp:cNvSpPr/>
      </dsp:nvSpPr>
      <dsp:spPr>
        <a:xfrm>
          <a:off x="0" y="43115"/>
          <a:ext cx="5861090" cy="1726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/>
            <a:t>Prétraitement des données</a:t>
          </a:r>
          <a:endParaRPr lang="en-US" sz="4100" kern="1200"/>
        </a:p>
      </dsp:txBody>
      <dsp:txXfrm>
        <a:off x="84301" y="127416"/>
        <a:ext cx="5692488" cy="1558318"/>
      </dsp:txXfrm>
    </dsp:sp>
    <dsp:sp modelId="{3EEFBE12-D410-4B8B-B0A2-6125743DE1BA}">
      <dsp:nvSpPr>
        <dsp:cNvPr id="0" name=""/>
        <dsp:cNvSpPr/>
      </dsp:nvSpPr>
      <dsp:spPr>
        <a:xfrm>
          <a:off x="0" y="1888115"/>
          <a:ext cx="5861090" cy="172692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/>
            <a:t>Rééquilibrage des classes</a:t>
          </a:r>
          <a:endParaRPr lang="en-US" sz="4100" kern="1200"/>
        </a:p>
      </dsp:txBody>
      <dsp:txXfrm>
        <a:off x="84301" y="1972416"/>
        <a:ext cx="5692488" cy="1558318"/>
      </dsp:txXfrm>
    </dsp:sp>
    <dsp:sp modelId="{8E022DA4-FD17-45ED-A3B5-9F7754AB6478}">
      <dsp:nvSpPr>
        <dsp:cNvPr id="0" name=""/>
        <dsp:cNvSpPr/>
      </dsp:nvSpPr>
      <dsp:spPr>
        <a:xfrm>
          <a:off x="0" y="3733115"/>
          <a:ext cx="5861090" cy="172692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/>
            <a:t>Sélection des features</a:t>
          </a:r>
          <a:endParaRPr lang="en-US" sz="4100" kern="1200"/>
        </a:p>
      </dsp:txBody>
      <dsp:txXfrm>
        <a:off x="84301" y="3817416"/>
        <a:ext cx="5692488" cy="1558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522A6-ED0E-427A-903D-071B455439EB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A3603-33B6-4143-9B93-FDE71EAF534E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96236-A71C-4464-9A44-087B92AF25B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>
              <a:hlinkClick xmlns:r="http://schemas.openxmlformats.org/officeDocument/2006/relationships" r:id="rId3"/>
            </a:rPr>
            <a:t>https://creditscope-frontend-5edd9b96b924.herokuapp.com/</a:t>
          </a:r>
          <a:endParaRPr lang="en-US" sz="1700" kern="1200"/>
        </a:p>
      </dsp:txBody>
      <dsp:txXfrm>
        <a:off x="1342800" y="3255669"/>
        <a:ext cx="3600000" cy="720000"/>
      </dsp:txXfrm>
    </dsp:sp>
    <dsp:sp modelId="{BA53A292-DE2E-4E69-B636-B45E554CE7D3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1765D-86C8-4289-BCCF-448976C4A6FF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7E54C-CBBA-4EAD-A7D8-795E5E530B5E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>
              <a:hlinkClick xmlns:r="http://schemas.openxmlformats.org/officeDocument/2006/relationships" r:id="rId6"/>
            </a:rPr>
            <a:t>https://creditscope-backend-630ad7bce582.herokuapp.com/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4B86-8CE8-4AC7-BE6E-8D6B63C6D459}" type="datetimeFigureOut">
              <a:rPr lang="fr-FR" smtClean="0"/>
              <a:t>21/10/2025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6A670-1AF7-424A-82F9-46179A624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Objectifs : 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Contruire</a:t>
            </a:r>
            <a:r>
              <a:rPr lang="fr-FR" dirty="0"/>
              <a:t> un </a:t>
            </a:r>
            <a:r>
              <a:rPr lang="fr-FR" dirty="0" err="1"/>
              <a:t>modele</a:t>
            </a:r>
            <a:r>
              <a:rPr lang="fr-FR" dirty="0"/>
              <a:t> de </a:t>
            </a:r>
            <a:r>
              <a:rPr lang="fr-FR" dirty="0" err="1"/>
              <a:t>classfication</a:t>
            </a:r>
            <a:r>
              <a:rPr lang="fr-FR" dirty="0"/>
              <a:t> fiable avec prise en compte du déséquilibre des classes et du cout </a:t>
            </a:r>
            <a:r>
              <a:rPr lang="fr-FR" dirty="0" err="1"/>
              <a:t>metier</a:t>
            </a:r>
            <a:r>
              <a:rPr lang="fr-FR" dirty="0"/>
              <a:t> </a:t>
            </a:r>
            <a:r>
              <a:rPr lang="fr-FR" dirty="0" err="1"/>
              <a:t>asymetrique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/>
              <a:t>Optimiser le seuil de décision en fonction d’un score métier </a:t>
            </a:r>
            <a:r>
              <a:rPr lang="fr-FR" dirty="0" err="1"/>
              <a:t>piur</a:t>
            </a:r>
            <a:r>
              <a:rPr lang="fr-FR" dirty="0"/>
              <a:t> maximiser les gains</a:t>
            </a:r>
          </a:p>
          <a:p>
            <a:pPr marL="171450" indent="-171450">
              <a:buFontTx/>
              <a:buChar char="-"/>
            </a:pPr>
            <a:r>
              <a:rPr lang="fr-FR" dirty="0"/>
              <a:t>Evaluer et comparer plusieurs </a:t>
            </a:r>
            <a:r>
              <a:rPr lang="fr-FR" dirty="0" err="1"/>
              <a:t>modeles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Expliquer les </a:t>
            </a:r>
            <a:r>
              <a:rPr lang="fr-FR" dirty="0" err="1"/>
              <a:t>modeles</a:t>
            </a:r>
            <a:r>
              <a:rPr lang="fr-FR" dirty="0"/>
              <a:t> a travers la </a:t>
            </a:r>
            <a:r>
              <a:rPr lang="fr-FR" dirty="0" err="1"/>
              <a:t>feature</a:t>
            </a:r>
            <a:r>
              <a:rPr lang="fr-FR" dirty="0"/>
              <a:t> importances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Déployer le </a:t>
            </a:r>
            <a:r>
              <a:rPr lang="fr-FR" dirty="0" err="1"/>
              <a:t>modele</a:t>
            </a:r>
            <a:r>
              <a:rPr lang="fr-FR" dirty="0"/>
              <a:t> via API et interface de test sur le cloud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14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améliorer la performance, la robustesse et la rapidité d’entraînement du modèle, une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réduction du nombre de variables (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été effectuée.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démarche vise à éliminer les variables redondantes ou peu informatives afin de :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réduire le bruit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présent dans les données,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limiter la complexité du modèle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prévenir le surapprentissage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accélérer les temps de calcul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Sélection de variables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première approche a consisté à utiliser la méthode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RFECV (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Elimination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Cross-Validation)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qui permet de sélectionner automatiquement les variables les plus pertinentes.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méthode évalue l’impact de chaque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les performances du modèle à travers plusieurs itérations, supprimant progressivement celles qui apportent le moins de valeur prédictive.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complément, une analyse de l’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des variables (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Importance)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été réalisée à partir des modèles d’arbres (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double approche a permis d’identifier les attributs les plus influents dans la prédiction du risque de crédit.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1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Hyperopt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méthode d’optimisation bayésienne plus avancée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explore intelligemment l’espace des hyperparamètres à l’aide d’un modèle probabiliste pour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accélérer la convergence vers les valeurs optimales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Contrairement à une recherche exhaustive,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Hyperopt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d’obtenir de très bons résultats tout en réduisant le temps de calcul.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le contexte du risque de crédit, toutes les erreurs de prédiction n’ont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le même impact économique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 types d’erreurs sont possibles :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Faux négatif (FN)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mauvais client est prédit comme bon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→ le crédit est accordé, entraînant une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perte en capital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banque.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Faux positif (FP)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 client est prédit comme mauvais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→ le crédit est refusé, provoquant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manque à gagner en marge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coût d’un FN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généralement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 plus élevé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celui d’un FP.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ce projet, on supposera que :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Coût(FN) = 10 × Coût(FP)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pondération reflète la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priorité donnée à la maîtrise du risque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la maximisation des revenus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graphique met en évidence la dynamique suivante :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Lorsque le seuil est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faible (&lt; 0,3)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 modèle classe beaucoup de clients comme risqués → peu de FN (perte limitée), mais de nombreux FP (refus injustifiés).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Lorsque le seuil est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élevé (&gt; 0,7)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 modèle accorde plus facilement les crédits → peu de FP, mais beaucoup de FN (risque de pertes en capital).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d’équilibre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ces deux effets se situe autour du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seuil 0,5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où le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coût total (10×FN + FP)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minimal.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L’analyse du graphique et des coûts simulés montre que le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seuil optimal se situe aux environs de 0,5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 qui correspond à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compromis économique optimal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modèle limite efficacement les faux négatifs,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en conservant un taux de faux positifs acceptable.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63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garantir la reproductibilité et l’efficacité du processus,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complet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été mis en place, automatisant l’ensemble des étapes suivantes :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Prétraitement des données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nettoyage, encodage, normalisation et traitement des valeurs manquantes.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Rééquilibrage des classes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application de SMOTE / SMOTENC pour corriger le déséquilibre.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Sélection des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filtrage des variables pertinentes via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Importance.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##Entraînement du modèle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apprentissage du classifieur choisi (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##Évaluation des performances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calcul des métriques (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F1-score, AUC).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18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5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nos 312 variables, </a:t>
            </a:r>
            <a:r>
              <a:rPr lang="fr-FR" dirty="0" err="1"/>
              <a:t>Evidently</a:t>
            </a:r>
            <a:r>
              <a:rPr lang="fr-FR" dirty="0"/>
              <a:t> détecte du drift sur 58 d’entre elles, soit environ 19 %.</a:t>
            </a:r>
            <a:br>
              <a:rPr lang="fr-FR" dirty="0"/>
            </a:br>
            <a:r>
              <a:rPr lang="fr-FR" dirty="0"/>
              <a:t>Cela signifie qu’un cinquième de nos </a:t>
            </a:r>
            <a:r>
              <a:rPr lang="fr-FR" dirty="0" err="1"/>
              <a:t>features</a:t>
            </a:r>
            <a:r>
              <a:rPr lang="fr-FR" dirty="0"/>
              <a:t> a évolué par rapport à la période d’entraînement du modèle.</a:t>
            </a:r>
          </a:p>
          <a:p>
            <a:r>
              <a:rPr lang="fr-FR" dirty="0"/>
              <a:t>Le drift global du </a:t>
            </a:r>
            <a:r>
              <a:rPr lang="fr-FR" dirty="0" err="1"/>
              <a:t>dataset</a:t>
            </a:r>
            <a:r>
              <a:rPr lang="fr-FR" dirty="0"/>
              <a:t> n’est </a:t>
            </a:r>
            <a:r>
              <a:rPr lang="fr-FR" b="1" dirty="0"/>
              <a:t>pas alarmant</a:t>
            </a:r>
            <a:r>
              <a:rPr lang="fr-FR" dirty="0"/>
              <a:t> (score &lt; 0.5), donc notre modèle reste </a:t>
            </a:r>
            <a:r>
              <a:rPr lang="fr-FR" b="1" dirty="0"/>
              <a:t>globalement stable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Mais plusieurs variables clés montrent des changements significatifs — notamment des variables financières comme le revenu total ou les requêtes bureau de crédit.</a:t>
            </a:r>
          </a:p>
          <a:p>
            <a:r>
              <a:rPr lang="fr-FR" dirty="0"/>
              <a:t>Ces évolutions peuvent impacter la performance du modèle s’il s’appuie fortement sur ces </a:t>
            </a:r>
            <a:r>
              <a:rPr lang="fr-FR" dirty="0" err="1"/>
              <a:t>features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Les actions recommandées sont :</a:t>
            </a:r>
          </a:p>
          <a:p>
            <a:r>
              <a:rPr lang="fr-FR" dirty="0"/>
              <a:t>Suivre ces variables dans le temps (via monitoring </a:t>
            </a:r>
            <a:r>
              <a:rPr lang="fr-FR" dirty="0" err="1"/>
              <a:t>Evidently</a:t>
            </a:r>
            <a:r>
              <a:rPr lang="fr-FR" dirty="0"/>
              <a:t>)</a:t>
            </a:r>
          </a:p>
          <a:p>
            <a:r>
              <a:rPr lang="fr-FR" dirty="0"/>
              <a:t>Vérifier la qualité et la source des données associées</a:t>
            </a:r>
          </a:p>
          <a:p>
            <a:r>
              <a:rPr lang="fr-FR" dirty="0"/>
              <a:t>Prévoir un </a:t>
            </a:r>
            <a:r>
              <a:rPr lang="fr-FR" b="1" dirty="0"/>
              <a:t>réentraînement partiel</a:t>
            </a:r>
            <a:r>
              <a:rPr lang="fr-FR" dirty="0"/>
              <a:t> si ces dérives persistent ou s’étendent à d’autres colonnes.</a:t>
            </a:r>
          </a:p>
          <a:p>
            <a:endParaRPr lang="fr-FR" dirty="0"/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de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Wasserstein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→ utilisée pour les variables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numériques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de Jensen-Shannon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→ utilisée pour les variables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catégorielles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3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Limites identifiées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Qualité et nature des données 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jeu de données utilisé (issu de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est déjà fortement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prétraité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comporte de nombreuses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dérivées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Cela peut limiter la capacité du modèle à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généraliser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de nouvelles données issues d’environnements réels, potentiellement plus bruitées ou moins homogènes.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Déséquilibre structurel du jeu de données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Malgré les techniques de suréchantillonnage appliquées (SMOTE, SMOTENC), le déséquilibre entre classes demeure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facteur de fragilité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particulier, une légère variation dans la distribution peut affecter significativement les performances du modèle, notamment sur la classe minoritaire (clients en défaut).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Métrique d’évaluation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L’AUC utilisée pour l’évaluation ne reflète pas toujours parfaitement le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coût métier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réel.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exemple,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faux négatif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(client risqué prédit comme solvable) est souvent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 plus coûteux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qu’un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faux positif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(client solvable prédit comme risqué).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modèle optimise donc une mesure statistique sans nécessairement correspondre à la logique économique sous-jacente.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9.2. Pistes d’amélioration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 axes d’amélioration peuvent être envisagés pour renforcer la pertinence et la performance du modèle :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 d’autres techniques de rééquilibrage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par exemple,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Borderline-SMOTE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SMOTEENN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ADASYN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améliorer la qualité du suréchantillonnage. Ou class-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Intégrer une fonction de coût métier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pondérer davantage les erreurs selon leur impact économique afin d’adapter le modèle à la réalité opérationnelle.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 de nouvelles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dérivées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notamment à partir de ratios financiers, de l’historique des paiements ou de la durée moyenne des crédits.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 des modèles récents et hybrides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tels que 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TabNet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des combinaisons entre 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régression logistique.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Affiner le tuning des hyperparamètres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augmenter le nombre d’itérations et élargir les plages de recherche pour obtenir une optimisation plus fine.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conclusion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cette étude a permis de construire une méthodologie complète et reproductible pour la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 du risque de crédit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intégrant la préparation des données, le traitement du déséquilibre, la sélection des variables, l’optimisation des hyperparamètres et l’évaluation des performances.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 que les résultats soient prometteurs, des ajustements supplémentaires — notamment liés à la prise en compte du coût métier et au suivi du drift — permettraient d’envisager une application en production plus robuste et durable.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11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7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fusion a été fait pour les données train et test.</a:t>
            </a:r>
          </a:p>
          <a:p>
            <a:endParaRPr lang="fr-FR" dirty="0"/>
          </a:p>
          <a:p>
            <a:r>
              <a:rPr lang="fr-FR" dirty="0" err="1"/>
              <a:t>Encoding</a:t>
            </a:r>
            <a:r>
              <a:rPr lang="fr-FR" dirty="0"/>
              <a:t> des valeurs catégorielles avec un label encoder </a:t>
            </a:r>
          </a:p>
          <a:p>
            <a:r>
              <a:rPr lang="fr-FR" dirty="0"/>
              <a:t>Cet encodage permet aux algorithmes de traitement de données de manipuler les variables catégorielles sous forme de codes numériques, tout en conservant la distinction entre les différentes modalités. ( donne un label a chaque valeur dans une </a:t>
            </a:r>
            <a:r>
              <a:rPr lang="fr-FR" dirty="0" err="1"/>
              <a:t>feature</a:t>
            </a:r>
            <a:r>
              <a:rPr lang="fr-FR" dirty="0"/>
              <a:t>, par exemple pour 3 couleurs différentes il y aura 3 chiffres différents)</a:t>
            </a:r>
          </a:p>
          <a:p>
            <a:endParaRPr lang="fr-FR" dirty="0"/>
          </a:p>
          <a:p>
            <a:r>
              <a:rPr lang="fr-FR" dirty="0"/>
              <a:t>Imputation des valeurs manquantes avec un </a:t>
            </a:r>
            <a:r>
              <a:rPr lang="fr-FR" dirty="0" err="1"/>
              <a:t>simpleimputer</a:t>
            </a:r>
            <a:endParaRPr lang="fr-FR" dirty="0"/>
          </a:p>
          <a:p>
            <a:r>
              <a:rPr lang="fr-FR" dirty="0"/>
              <a:t>Les valeurs absentes ont été imputées à l’aide de la classe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SimpleImputer</a:t>
            </a:r>
            <a:r>
              <a:rPr lang="fr-FR" dirty="0"/>
              <a:t> de </a:t>
            </a:r>
            <a:r>
              <a:rPr lang="fr-FR" i="1" dirty="0" err="1"/>
              <a:t>scikit-learn</a:t>
            </a:r>
            <a:r>
              <a:rPr lang="fr-FR" dirty="0"/>
              <a:t>, selon la nature des variables (imputation par la médiane pour les variables numériques, et par la modalité la plus fréquente pour les variables catégorielles).</a:t>
            </a:r>
          </a:p>
          <a:p>
            <a:endParaRPr lang="fr-FR" dirty="0"/>
          </a:p>
          <a:p>
            <a:r>
              <a:rPr lang="fr-FR" dirty="0"/>
              <a:t>Standardisation avec </a:t>
            </a:r>
            <a:r>
              <a:rPr lang="fr-FR" dirty="0" err="1"/>
              <a:t>MinMaxscaler</a:t>
            </a:r>
            <a:endParaRPr lang="fr-FR" dirty="0"/>
          </a:p>
          <a:p>
            <a:r>
              <a:rPr lang="fr-FR" dirty="0"/>
              <a:t>application du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MinMaxScaler</a:t>
            </a:r>
            <a:r>
              <a:rPr lang="fr-FR" dirty="0"/>
              <a:t> afin de </a:t>
            </a:r>
            <a:r>
              <a:rPr lang="fr-FR" b="1" dirty="0"/>
              <a:t>ramener toutes les variables numériques dans un intervalle commun [0,1]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Cette étape facilite la convergence des algorithmes et empêche les variables à grande échelle de dominer les autres.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7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l’issue de cette phase de préparation, un </a:t>
            </a:r>
            <a:r>
              <a:rPr lang="fr-FR" b="1" dirty="0" err="1"/>
              <a:t>dataframe</a:t>
            </a:r>
            <a:r>
              <a:rPr lang="fr-FR" b="1" dirty="0"/>
              <a:t> final de 307 511 lignes (clients)</a:t>
            </a:r>
            <a:r>
              <a:rPr lang="fr-FR" dirty="0"/>
              <a:t> et </a:t>
            </a:r>
            <a:r>
              <a:rPr lang="fr-FR" b="1" dirty="0"/>
              <a:t>312 colonnes (</a:t>
            </a:r>
            <a:r>
              <a:rPr lang="fr-FR" b="1" dirty="0" err="1"/>
              <a:t>features</a:t>
            </a:r>
            <a:r>
              <a:rPr lang="fr-FR" b="1" dirty="0"/>
              <a:t>)</a:t>
            </a:r>
            <a:r>
              <a:rPr lang="fr-FR" dirty="0"/>
              <a:t> a été obtenu, prêt à être utilisé pour la modélisation.</a:t>
            </a:r>
            <a:br>
              <a:rPr lang="fr-FR" dirty="0"/>
            </a:br>
            <a:r>
              <a:rPr lang="fr-FR" dirty="0"/>
              <a:t>La variable cible (</a:t>
            </a:r>
            <a:r>
              <a:rPr lang="fr-FR" i="1" dirty="0"/>
              <a:t>Target</a:t>
            </a:r>
            <a:r>
              <a:rPr lang="fr-FR" dirty="0"/>
              <a:t>) prend la valeur </a:t>
            </a:r>
            <a:r>
              <a:rPr lang="fr-FR" b="1" dirty="0"/>
              <a:t>0</a:t>
            </a:r>
            <a:r>
              <a:rPr lang="fr-FR" dirty="0"/>
              <a:t> lorsque le crédit est accordé et </a:t>
            </a:r>
            <a:r>
              <a:rPr lang="fr-FR" b="1" dirty="0"/>
              <a:t>1</a:t>
            </a:r>
            <a:r>
              <a:rPr lang="fr-FR" dirty="0"/>
              <a:t> lorsqu’il est refusé.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2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établir une première estimation des performances possibles, une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régression logistique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été utilisée comme modèle de référence (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approche simple permet de mesurer la performance initiale avant d’introduire des algorithmes plus complexes.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résultats initiaux révèlent un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déséquilibre marqué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les classes :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Précision (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pour la classe 0 :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0.92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Précision pour la classe 1 :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différence s’explique par la distribution du jeu de données : environ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92 %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individus appartiennent à la classe 0 (crédit accordé) contre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8 %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la classe 1 (défaut de paiement).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déséquilibre entraîne un apprentissage biaisé du modèle, qui tend à privilégier la classe majoritaire.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d’améliorer la capacité du modèle à identifier les clients à risque, il est nécessaire de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corriger ce déséquilibre de classes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des techniques de rééchantillonnage adaptées.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78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jeu de données présente une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forte disparité entre les classes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avec une majorité de clients solvables (classe 0) et une minorité de clients en défaut de paiement (classe 1).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déséquilibre fausse l’apprentissage du modèle, qui tend à prédire systématiquement la classe majoritaire, réduisant ainsi la capacité de détection des clients réellement à risque.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remédier à ce problème, nous avons recours à une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 de suréchantillonnage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Synthetic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Minority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Over-sampling Technique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 variantes sont utilisées selon la nature des variables :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les variables numériques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SMOTENC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les variables catégorielles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3.1. Principe de SMOTE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 est une méthode de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suréchantillonnage synthétique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vise à créer de nouveaux exemples de la classe minoritaire (ici, les “mauvais payeurs”) au lieu de simplement dupliquer ceux existants.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génère des points artificiels en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interpolant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un individu minoritaire et ses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proches voisins appartenant à la même classe.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 illustratif :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deux clients en défaut se situent en [2,3] et [3,4], SMOTE peut générer un nouveau point intermédiaire tel que [2.6,3.5].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Ainsi, la classe minoritaire devient plus dense et mieux représentée dans l’espace des variables.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25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 trois modèles reposent sur le même principe fondamental : le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une approche d’ensemble (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qui consiste à construire une succession d’arbres de décision.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arbre apprend à corriger les erreurs du précédent, et l’ensemble final produit une prédiction plus précise et plus stable.</a:t>
            </a:r>
          </a:p>
          <a:p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la version la plus connue et la plus classique du Gradient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génère une série d’arbres de décision successifs tout en intégrant une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régularisation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éviter le surapprentissage (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Très performant sur les données tabulaires, il est largement utilisé dans les compétitions de data science (comme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retenir :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 fiable, robuste et stable.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Performant sur des données tabulaires.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 toutefois être plus lent sur de très grands jeux de données.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4.2.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(Light Gradient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Machine)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Développé par Microsoft,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version optimisée et plus rapide de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se distingue par sa manière de construire les arbres “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feuille par feuille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plutôt que “niveau par niveau”, ce qui accélère considérablement le processus tout en réduisant la consommation mémoire.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gère également très bien les jeux de données volumineux et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déséquilibrés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grâce à la pondération automatique des classes.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retenir :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plus rapide des trois modèles.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Idéal pour de grands volumes de données.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Offre de bonnes performances même sur des échantillons déséquilibrés.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4.3.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Créé par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spécialement conçu pour gérer efficacement les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catégorielles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sans nécessiter de transformation manuelle (comme le 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utilise une technique appelée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qui réduit les risques de surapprentissage tout en assurant une meilleure généralisation du modèle.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souvent de bons résultats dès les premières itérations, sans nécessiter un réglage complexe des paramètres.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retenir :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Excellente gestion des variables catégorielles.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à utiliser et robuste.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 souvent de bons résultats “out-of-the-box”.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69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“Pour évaluer la performance de notre modèle, nous utilisons plusieurs indicateurs clés :</a:t>
            </a:r>
          </a:p>
          <a:p>
            <a:r>
              <a:rPr lang="fr-FR" b="1" dirty="0" err="1"/>
              <a:t>Accuracy</a:t>
            </a:r>
            <a:r>
              <a:rPr lang="fr-FR" dirty="0"/>
              <a:t> pour la vision globale,</a:t>
            </a:r>
          </a:p>
          <a:p>
            <a:r>
              <a:rPr lang="fr-FR" b="1" dirty="0" err="1"/>
              <a:t>Precision</a:t>
            </a:r>
            <a:r>
              <a:rPr lang="fr-FR" dirty="0"/>
              <a:t> pour mesurer la fiabilité des alertes,</a:t>
            </a:r>
          </a:p>
          <a:p>
            <a:r>
              <a:rPr lang="fr-FR" b="1" dirty="0" err="1"/>
              <a:t>Recall</a:t>
            </a:r>
            <a:r>
              <a:rPr lang="fr-FR" dirty="0"/>
              <a:t> pour vérifier notre capacité à ne pas rater les cas à risque,</a:t>
            </a:r>
          </a:p>
          <a:p>
            <a:r>
              <a:rPr lang="fr-FR" b="1" dirty="0"/>
              <a:t>F1-score</a:t>
            </a:r>
            <a:r>
              <a:rPr lang="fr-FR" dirty="0"/>
              <a:t> pour équilibrer ces deux aspects,</a:t>
            </a:r>
          </a:p>
          <a:p>
            <a:r>
              <a:rPr lang="fr-FR" dirty="0"/>
              <a:t>et </a:t>
            </a:r>
            <a:r>
              <a:rPr lang="fr-FR" b="1" dirty="0"/>
              <a:t>AUC ROC</a:t>
            </a:r>
            <a:r>
              <a:rPr lang="fr-FR" dirty="0"/>
              <a:t> pour estimer la performance générale de discrimination du modèle.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7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SMOTE </a:t>
            </a:r>
          </a:p>
          <a:p>
            <a:endParaRPr lang="fr-FR" dirty="0"/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les modèles atteignent une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élevée (~0.92), ce qui peut sembler bon, mais c’est trompeur : le jeu est très déséquilibré (92 % de clients fiables), donc prédire “0” tout le temps donnerait déjà ~0.92.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valeurs de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(entre 0.02 et 0.06) et F1-score (très faibles) montrent que les modèles détectent très mal les “mauvais payeurs” (classe minoritaire). Cela confirme que le modèle apprend surtout la classe majoritaire.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Côté performances :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le meilleur AUC (0.76) mais il est très lent (plus de 100 secondes).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le plus équilibré entre vitesse et score (AUC = 0.755, F1 = 0.10).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rapide, mais son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très bas (0.02) indique qu’il ne détecte presque aucun cas positif.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: sans rééquilibrage, les modèles sont biaisés vers la classe majoritaire et donc peu utiles pour prédire les défauts de paiement.</a:t>
            </a:r>
          </a:p>
          <a:p>
            <a:endParaRPr lang="fr-FR" dirty="0"/>
          </a:p>
          <a:p>
            <a:r>
              <a:rPr lang="fr-FR" dirty="0"/>
              <a:t>APRES SMOTE </a:t>
            </a:r>
          </a:p>
          <a:p>
            <a:endParaRPr lang="fr-FR" dirty="0"/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L’AUC augmente légèrement pour tous les modèles (≈ +0.02) → preuve que le SMOTE a amélioré la capacité de distinction entre bons et mauvais clients.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reste faible, mais un peu meilleur pour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(0.062 vs 0.056 avant SMOTE). Le F1-score s’améliore globalement, ce qui montre une meilleure détection des clients à risque, même si le compromis précision/rappel reste limité.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Côté comparaison :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obtient le meilleur AUC (0.776) et reste rapide → bon compromis global.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le meilleur F1-score (0.11) → il détecte un peu mieux la classe minoritaire.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reste performant, mais beaucoup plus lent sans gain significatif.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: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SMOTE améliore légèrement les performances globales, surtout sur 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le F1-score.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modèle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reste le meilleur compromis entre performance et rapidité, tandis que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peu meilleur pour identifier les défauts, au prix d’un peu moins d’AUC.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A670-1AF7-424A-82F9-46179A62496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9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1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9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0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5/15510866018677_logo%20projet%20fintech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B7763270-3552-1678-15C3-086D009E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6895" r="1" b="17558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B0EE71-3145-CC74-5F2F-6DF0E0BC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fr-FR" sz="6100">
                <a:solidFill>
                  <a:srgbClr val="FFFFFF"/>
                </a:solidFill>
              </a:rPr>
              <a:t>Implémentez un modèle  de scoring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696DD0-D355-DB0F-C7F7-4A52AD1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Projet 7 Openclassroom – Parcours Data scientist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52FAD-8F2F-2EA4-D17D-CBE6C823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623907"/>
            <a:ext cx="36339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prstClr val="white"/>
                </a:solidFill>
              </a:rPr>
              <a:t>Lasserre Bixente</a:t>
            </a:r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3A4CE-B366-267E-E11F-9770313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6133917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EC52EE-1B78-4C28-852C-308D17807F65}" type="datetime1">
              <a:rPr lang="fr-FR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21/10/2025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10410-69F7-2516-A8AD-11C86B8C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7BE780-418F-48FE-8903-226809B6C4B7}" type="slidenum">
              <a:rPr lang="fr-FR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B19A77-F885-7E6E-CB3B-B43370D9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fr-FR" sz="6100"/>
              <a:t>Métriques d’évaluation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FBE9C9BE-0A0F-64FA-880B-27C808392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431708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91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62E67-BCDC-92C1-473D-0C4A4CEF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 des différents </a:t>
            </a:r>
            <a:r>
              <a:rPr lang="fr-FR" dirty="0" err="1"/>
              <a:t>modeles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46CD5-D2E9-21BB-367D-E2CA9F42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SMOTE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Avec SMOTE :</a:t>
            </a:r>
          </a:p>
          <a:p>
            <a:endParaRPr lang="fr-FR" dirty="0"/>
          </a:p>
        </p:txBody>
      </p:sp>
      <p:pic>
        <p:nvPicPr>
          <p:cNvPr id="4" name="Image 3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8C6123CF-19A2-54BC-49D4-BA836EED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38" y="1536960"/>
            <a:ext cx="5372100" cy="1085850"/>
          </a:xfrm>
          <a:prstGeom prst="rect">
            <a:avLst/>
          </a:prstGeom>
        </p:spPr>
      </p:pic>
      <p:pic>
        <p:nvPicPr>
          <p:cNvPr id="5" name="Image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710A07CC-2492-AD7C-8424-BB62862AE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38" y="3682741"/>
            <a:ext cx="5314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4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0A00F-1F56-C829-F493-79B41BD4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du nombre de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B93F2-D7C6-8A91-185E-BF94EC2D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réduction du nombre de variables (</a:t>
            </a:r>
            <a:r>
              <a:rPr lang="fr-FR" b="1" dirty="0" err="1"/>
              <a:t>features</a:t>
            </a:r>
            <a:r>
              <a:rPr lang="fr-FR" b="1" dirty="0"/>
              <a:t>)</a:t>
            </a:r>
          </a:p>
          <a:p>
            <a:r>
              <a:rPr lang="fr-FR" b="1" dirty="0"/>
              <a:t>RFECV</a:t>
            </a:r>
          </a:p>
          <a:p>
            <a:r>
              <a:rPr lang="fr-FR" b="1" dirty="0" err="1"/>
              <a:t>Feature</a:t>
            </a:r>
            <a:r>
              <a:rPr lang="fr-FR" b="1" dirty="0"/>
              <a:t> importance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06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027EA-BED7-7A00-A888-1124D5B2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Optimisation des hyperparamètres et du seuil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9AAF3-8A5E-E3C8-3574-126F7404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Hyperopt</a:t>
            </a:r>
            <a:endParaRPr lang="fr-FR" dirty="0"/>
          </a:p>
          <a:p>
            <a:r>
              <a:rPr lang="fr-FR" dirty="0"/>
              <a:t>Fonction coût métier </a:t>
            </a:r>
          </a:p>
          <a:p>
            <a:endParaRPr lang="fr-FR" dirty="0"/>
          </a:p>
        </p:txBody>
      </p:sp>
      <p:pic>
        <p:nvPicPr>
          <p:cNvPr id="4" name="Image 3" descr="Une image contenant texte, ligne, Tracé, diagramme&#10;&#10;Le contenu généré par l’IA peut être incorrect.">
            <a:extLst>
              <a:ext uri="{FF2B5EF4-FFF2-40B4-BE49-F238E27FC236}">
                <a16:creationId xmlns:a16="http://schemas.microsoft.com/office/drawing/2014/main" id="{05FF01B3-B49F-E44C-450D-CA72A8EA4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5" y="1239018"/>
            <a:ext cx="4849068" cy="25519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29C500-4FFE-D893-8F68-15D5D9F4A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7" b="53661"/>
          <a:stretch>
            <a:fillRect/>
          </a:stretch>
        </p:blipFill>
        <p:spPr bwMode="auto">
          <a:xfrm>
            <a:off x="3152775" y="3545174"/>
            <a:ext cx="8010525" cy="33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6B9A9B-791F-DF3E-8388-62B5AD0E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fr-FR" sz="7200"/>
              <a:t>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F687A41-726A-EC65-738B-55177C4A8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219211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388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23A47-2CF3-383B-1B7D-6C580D40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API + DASHBOARD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D4A66E11-A4D7-937F-2C71-E64E03FCF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595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51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E49C4AB-9444-8E64-DCB2-4D491936D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1257" r="3855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C4AE82-6E15-8BD4-D2C1-7FF07F22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drift</a:t>
            </a:r>
          </a:p>
        </p:txBody>
      </p:sp>
    </p:spTree>
    <p:extLst>
      <p:ext uri="{BB962C8B-B14F-4D97-AF65-F5344CB8AC3E}">
        <p14:creationId xmlns:p14="http://schemas.microsoft.com/office/powerpoint/2010/main" val="206146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0588B4-A1B5-B8D4-691B-F6F1DA9C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5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273417-4CFF-7CF6-40AF-61A3593F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7200">
                <a:solidFill>
                  <a:schemeClr val="bg1"/>
                </a:solidFill>
              </a:rPr>
              <a:t> Sommaire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095E939-9D51-B18E-3EB7-97C95799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2000" dirty="0"/>
              <a:t>Contexte et Objectifs</a:t>
            </a:r>
          </a:p>
          <a:p>
            <a:pPr marL="514350" indent="-514350">
              <a:buAutoNum type="arabicPeriod"/>
            </a:pPr>
            <a:r>
              <a:rPr lang="fr-FR" sz="2000" dirty="0"/>
              <a:t>Préparation des données</a:t>
            </a:r>
          </a:p>
          <a:p>
            <a:pPr marL="514350" indent="-514350">
              <a:buAutoNum type="arabicPeriod"/>
            </a:pPr>
            <a:r>
              <a:rPr lang="fr-FR" sz="2000" dirty="0"/>
              <a:t>Approche expérimentale</a:t>
            </a:r>
          </a:p>
          <a:p>
            <a:pPr marL="514350" indent="-514350">
              <a:buAutoNum type="arabicPeriod"/>
            </a:pPr>
            <a:r>
              <a:rPr lang="fr-FR" sz="2000" dirty="0"/>
              <a:t>Traitement du déséquilibre</a:t>
            </a:r>
          </a:p>
          <a:p>
            <a:pPr marL="514350" indent="-514350">
              <a:buAutoNum type="arabicPeriod"/>
            </a:pPr>
            <a:r>
              <a:rPr lang="fr-FR" sz="2000" dirty="0"/>
              <a:t>Test de différents </a:t>
            </a:r>
            <a:r>
              <a:rPr lang="fr-FR" sz="2000" dirty="0" err="1"/>
              <a:t>modeles</a:t>
            </a:r>
            <a:endParaRPr lang="fr-FR" sz="2000" dirty="0"/>
          </a:p>
          <a:p>
            <a:pPr marL="514350" indent="-514350">
              <a:buAutoNum type="arabicPeriod"/>
            </a:pPr>
            <a:r>
              <a:rPr lang="fr-FR" sz="2000" dirty="0"/>
              <a:t>Optimisation du </a:t>
            </a:r>
            <a:r>
              <a:rPr lang="fr-FR" sz="2000" dirty="0" err="1"/>
              <a:t>modele</a:t>
            </a:r>
            <a:endParaRPr lang="fr-FR" sz="2000" dirty="0"/>
          </a:p>
          <a:p>
            <a:pPr marL="514350" indent="-514350">
              <a:buAutoNum type="arabicPeriod"/>
            </a:pPr>
            <a:r>
              <a:rPr lang="fr-FR" sz="2000" dirty="0"/>
              <a:t>Api + Dashboard</a:t>
            </a:r>
          </a:p>
          <a:p>
            <a:pPr marL="514350" indent="-514350">
              <a:buAutoNum type="arabicPeriod"/>
            </a:pPr>
            <a:r>
              <a:rPr lang="fr-FR" sz="2000" dirty="0"/>
              <a:t>Data drift</a:t>
            </a:r>
          </a:p>
          <a:p>
            <a:pPr marL="514350" indent="-514350">
              <a:buAutoNum type="arabicPeriod"/>
            </a:pPr>
            <a:r>
              <a:rPr lang="fr-FR" sz="2000" dirty="0"/>
              <a:t>Conclusion</a:t>
            </a:r>
          </a:p>
          <a:p>
            <a:endParaRPr lang="fr-FR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7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5FAD2D-AB59-66A6-B2EA-CF8F3448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fr-FR" sz="5000"/>
              <a:t>Contexte et objectifs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AD881-9E38-A987-88F8-FA72A63A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fr-FR" sz="1800"/>
              <a:t>Prêt à dépenser souhaite la mise en place d’un «  CréditScope » .</a:t>
            </a:r>
          </a:p>
          <a:p>
            <a:r>
              <a:rPr lang="fr-FR" sz="1800"/>
              <a:t>Outil d’aide à la décision : </a:t>
            </a:r>
          </a:p>
          <a:p>
            <a:pPr lvl="1"/>
            <a:r>
              <a:rPr lang="fr-FR" sz="1800"/>
              <a:t>Transparence</a:t>
            </a:r>
          </a:p>
          <a:p>
            <a:pPr lvl="1"/>
            <a:r>
              <a:rPr lang="fr-FR" sz="1800"/>
              <a:t>Robustesse</a:t>
            </a:r>
          </a:p>
          <a:p>
            <a:pPr lvl="1"/>
            <a:r>
              <a:rPr lang="fr-FR" sz="1800"/>
              <a:t>Maintenabilité</a:t>
            </a:r>
          </a:p>
          <a:p>
            <a:pPr lvl="1"/>
            <a:endParaRPr lang="fr-FR" sz="1800"/>
          </a:p>
        </p:txBody>
      </p:sp>
      <p:pic>
        <p:nvPicPr>
          <p:cNvPr id="1026" name="Picture 2" descr="Logo entreprise ">
            <a:hlinkClick r:id="rId3"/>
            <a:extLst>
              <a:ext uri="{FF2B5EF4-FFF2-40B4-BE49-F238E27FC236}">
                <a16:creationId xmlns:a16="http://schemas.microsoft.com/office/drawing/2014/main" id="{ECAE9349-39BD-8F37-484C-80375EF8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126488"/>
            <a:ext cx="3548404" cy="32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108D7-1D02-44B3-A921-21B30601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026370"/>
            <a:ext cx="6155988" cy="872914"/>
          </a:xfrm>
        </p:spPr>
        <p:txBody>
          <a:bodyPr anchor="b">
            <a:normAutofit/>
          </a:bodyPr>
          <a:lstStyle/>
          <a:p>
            <a:r>
              <a:rPr lang="fr-FR" sz="4600" dirty="0"/>
              <a:t>Préparation des données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F8C506-F021-A193-8B4E-B43F6D79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91" y="2008582"/>
            <a:ext cx="6190412" cy="3344459"/>
          </a:xfrm>
        </p:spPr>
        <p:txBody>
          <a:bodyPr anchor="t">
            <a:normAutofit/>
          </a:bodyPr>
          <a:lstStyle/>
          <a:p>
            <a:r>
              <a:rPr lang="fr-FR" sz="1800" dirty="0"/>
              <a:t>8 fichiers CSV, 218 </a:t>
            </a:r>
            <a:r>
              <a:rPr lang="fr-FR" sz="1800" dirty="0" err="1"/>
              <a:t>features</a:t>
            </a:r>
            <a:endParaRPr lang="fr-FR" sz="1800" dirty="0"/>
          </a:p>
          <a:p>
            <a:r>
              <a:rPr lang="fr-FR" sz="1800" dirty="0"/>
              <a:t>307511 clients</a:t>
            </a:r>
          </a:p>
          <a:p>
            <a:r>
              <a:rPr lang="fr-FR" sz="1800" dirty="0"/>
              <a:t>Target = 0 : crédit pouvant être remboursé</a:t>
            </a:r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2052" name="Picture 4" descr="Data">
            <a:extLst>
              <a:ext uri="{FF2B5EF4-FFF2-40B4-BE49-F238E27FC236}">
                <a16:creationId xmlns:a16="http://schemas.microsoft.com/office/drawing/2014/main" id="{D44EDE2A-3B96-DFD4-F71D-9A719751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9858" y="2519317"/>
            <a:ext cx="5281200" cy="33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7813F58-D716-76A7-6CA9-F5257B6B3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05578"/>
              </p:ext>
            </p:extLst>
          </p:nvPr>
        </p:nvGraphicFramePr>
        <p:xfrm>
          <a:off x="453361" y="3161546"/>
          <a:ext cx="4929368" cy="339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939">
                  <a:extLst>
                    <a:ext uri="{9D8B030D-6E8A-4147-A177-3AD203B41FA5}">
                      <a16:colId xmlns:a16="http://schemas.microsoft.com/office/drawing/2014/main" val="2664134458"/>
                    </a:ext>
                  </a:extLst>
                </a:gridCol>
                <a:gridCol w="2975429">
                  <a:extLst>
                    <a:ext uri="{9D8B030D-6E8A-4147-A177-3AD203B41FA5}">
                      <a16:colId xmlns:a16="http://schemas.microsoft.com/office/drawing/2014/main" val="407844934"/>
                    </a:ext>
                  </a:extLst>
                </a:gridCol>
              </a:tblGrid>
              <a:tr h="255650">
                <a:tc>
                  <a:txBody>
                    <a:bodyPr/>
                    <a:lstStyle/>
                    <a:p>
                      <a:r>
                        <a:rPr lang="fr-FR" sz="1400" dirty="0" err="1"/>
                        <a:t>Dataframe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20320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/>
                        <a:t>Application Train/Test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307 511 individus / 122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50067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/>
                        <a:t>Bureau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1 716 428 individus / 17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35787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 err="1"/>
                        <a:t>Bureau_balance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27 299 925 individus / 3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0065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 err="1"/>
                        <a:t>Previous_application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1 670 217 individus / 37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36989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 err="1"/>
                        <a:t>POS_CASH_balance</a:t>
                      </a:r>
                      <a:r>
                        <a:rPr lang="fr-FR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10 001 358 individus / 8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31953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 err="1"/>
                        <a:t>Installements_payments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13 605 401 individus / 8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60820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r>
                        <a:rPr lang="fr-FR" sz="1400" dirty="0" err="1"/>
                        <a:t>Credit_card_balance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3 840 312 individus / 23 </a:t>
                      </a:r>
                      <a:r>
                        <a:rPr lang="fr-FR" sz="1400" dirty="0" err="1"/>
                        <a:t>features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2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A8CEC7-24EB-1009-2DC3-7FEACFD6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6100">
                <a:solidFill>
                  <a:schemeClr val="bg1"/>
                </a:solidFill>
              </a:rPr>
              <a:t>Préparation des données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4CD3783-1EBE-8FC6-6A9F-3F8BF6658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64018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09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7B526-84E8-05F9-1BE9-0A66199F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387DEA-1CA2-96B9-4A77-3562F520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final de 307 511 lignes (clients) et 312 colonnes (variables)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8F1FF9-38A4-C682-CD60-D5DA66BF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73" y="3085118"/>
            <a:ext cx="9668655" cy="28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1C8CF0-477F-4ACB-CDA2-9C622315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fr-FR" sz="6000"/>
              <a:t>Approche expérimentale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 5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887C064-55D9-5F90-4C8F-AE85D049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321"/>
            <a:ext cx="5243391" cy="275243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892F1-76A2-DC34-5646-A91F8B05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1" y="879355"/>
            <a:ext cx="4583205" cy="5120755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La tâche peut être formulée comme une </a:t>
            </a:r>
            <a:r>
              <a:rPr lang="fr-FR" sz="2000" b="1" dirty="0"/>
              <a:t>problématique de classification binaire</a:t>
            </a:r>
            <a:r>
              <a:rPr lang="fr-FR" sz="2000" dirty="0"/>
              <a:t> :</a:t>
            </a:r>
          </a:p>
          <a:p>
            <a:pPr lvl="0"/>
            <a:r>
              <a:rPr lang="fr-FR" sz="2000" b="1" dirty="0"/>
              <a:t>0</a:t>
            </a:r>
            <a:r>
              <a:rPr lang="fr-FR" sz="2000" dirty="0"/>
              <a:t> → Crédit accordé</a:t>
            </a:r>
          </a:p>
          <a:p>
            <a:pPr lvl="0"/>
            <a:r>
              <a:rPr lang="fr-FR" sz="2000" b="1" dirty="0"/>
              <a:t>1</a:t>
            </a:r>
            <a:r>
              <a:rPr lang="fr-FR" sz="2000" dirty="0"/>
              <a:t> → Crédit refusé ou client en défaut de paiement</a:t>
            </a:r>
          </a:p>
          <a:p>
            <a:endParaRPr lang="fr-FR" sz="2000" dirty="0"/>
          </a:p>
          <a:p>
            <a:r>
              <a:rPr lang="fr-FR" sz="2000" b="1" dirty="0"/>
              <a:t>régression logistique :</a:t>
            </a:r>
          </a:p>
          <a:p>
            <a:pPr lvl="1"/>
            <a:r>
              <a:rPr lang="fr-FR" sz="2000" dirty="0"/>
              <a:t>Précision (</a:t>
            </a:r>
            <a:r>
              <a:rPr lang="fr-FR" sz="2000" dirty="0" err="1"/>
              <a:t>Accuracy</a:t>
            </a:r>
            <a:r>
              <a:rPr lang="fr-FR" sz="2000" dirty="0"/>
              <a:t>) pour la classe 0 : </a:t>
            </a:r>
            <a:r>
              <a:rPr lang="fr-FR" sz="2000" b="1" dirty="0"/>
              <a:t>0.92</a:t>
            </a:r>
            <a:endParaRPr lang="fr-FR" sz="2000" dirty="0"/>
          </a:p>
          <a:p>
            <a:pPr lvl="1"/>
            <a:r>
              <a:rPr lang="fr-FR" sz="2000" dirty="0"/>
              <a:t>Précision pour la classe 1 : </a:t>
            </a:r>
            <a:r>
              <a:rPr lang="fr-FR" sz="2000" b="1" dirty="0"/>
              <a:t>0.00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720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5A8E1-5927-750F-88E6-A38A491C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5600"/>
              <a:t>Traitement du déséquilibre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1CD998A-3F3B-A5CB-140C-3E67E0108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87033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90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D57DF3-266F-D257-EFEB-C640D1D3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6700">
                <a:solidFill>
                  <a:schemeClr val="bg1"/>
                </a:solidFill>
              </a:rPr>
              <a:t>Test de différents modele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972FA-2814-75A5-AAA8-F17E687E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fr-FR" sz="1800" b="1"/>
              <a:t>Modèles de classification supervisée</a:t>
            </a:r>
            <a:r>
              <a:rPr lang="fr-FR" sz="1800"/>
              <a:t> :</a:t>
            </a:r>
          </a:p>
          <a:p>
            <a:pPr lvl="1"/>
            <a:r>
              <a:rPr lang="fr-FR" sz="1800" b="1"/>
              <a:t>XGBoost</a:t>
            </a:r>
            <a:endParaRPr lang="fr-FR" sz="1800"/>
          </a:p>
          <a:p>
            <a:pPr lvl="1"/>
            <a:r>
              <a:rPr lang="fr-FR" sz="1800" b="1"/>
              <a:t>LightGBM</a:t>
            </a:r>
            <a:endParaRPr lang="fr-FR" sz="1800"/>
          </a:p>
          <a:p>
            <a:pPr lvl="1"/>
            <a:r>
              <a:rPr lang="fr-FR" sz="1800" b="1"/>
              <a:t>CatBoost</a:t>
            </a:r>
            <a:endParaRPr lang="fr-FR" sz="1800"/>
          </a:p>
          <a:p>
            <a:pPr lvl="1"/>
            <a:endParaRPr lang="fr-FR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57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48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3058</Words>
  <Application>Microsoft Office PowerPoint</Application>
  <PresentationFormat>Grand écran</PresentationFormat>
  <Paragraphs>255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Aptos</vt:lpstr>
      <vt:lpstr>Arial</vt:lpstr>
      <vt:lpstr>Gill Sans Nova</vt:lpstr>
      <vt:lpstr>Univers</vt:lpstr>
      <vt:lpstr>GradientVTI</vt:lpstr>
      <vt:lpstr>Implémentez un modèle  de scoring</vt:lpstr>
      <vt:lpstr> Sommaire</vt:lpstr>
      <vt:lpstr>Contexte et objectifs</vt:lpstr>
      <vt:lpstr>Préparation des données</vt:lpstr>
      <vt:lpstr>Préparation des données</vt:lpstr>
      <vt:lpstr>Préparation des données</vt:lpstr>
      <vt:lpstr>Approche expérimentale</vt:lpstr>
      <vt:lpstr>Traitement du déséquilibre</vt:lpstr>
      <vt:lpstr>Test de différents modele</vt:lpstr>
      <vt:lpstr>Métriques d’évaluation</vt:lpstr>
      <vt:lpstr>Tes des différents modeles</vt:lpstr>
      <vt:lpstr>Réduction du nombre de feature</vt:lpstr>
      <vt:lpstr>Optimisation des hyperparamètres et du seuil</vt:lpstr>
      <vt:lpstr>Pipeline</vt:lpstr>
      <vt:lpstr>API + DASHBOARD</vt:lpstr>
      <vt:lpstr>Data drift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Bixente Lasserre</dc:creator>
  <cp:lastModifiedBy>Bixente Lasserre</cp:lastModifiedBy>
  <cp:revision>14</cp:revision>
  <dcterms:created xsi:type="dcterms:W3CDTF">2025-10-09T07:01:16Z</dcterms:created>
  <dcterms:modified xsi:type="dcterms:W3CDTF">2025-10-21T09:24:53Z</dcterms:modified>
</cp:coreProperties>
</file>